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61" r:id="rId4"/>
    <p:sldId id="263" r:id="rId5"/>
    <p:sldId id="264" r:id="rId6"/>
    <p:sldId id="266" r:id="rId7"/>
    <p:sldId id="267" r:id="rId8"/>
    <p:sldId id="292" r:id="rId9"/>
    <p:sldId id="275" r:id="rId10"/>
    <p:sldId id="268" r:id="rId11"/>
    <p:sldId id="269" r:id="rId12"/>
    <p:sldId id="270" r:id="rId13"/>
    <p:sldId id="271" r:id="rId14"/>
    <p:sldId id="272" r:id="rId15"/>
    <p:sldId id="273" r:id="rId16"/>
    <p:sldId id="278" r:id="rId17"/>
    <p:sldId id="276" r:id="rId18"/>
    <p:sldId id="279" r:id="rId19"/>
    <p:sldId id="280" r:id="rId20"/>
    <p:sldId id="281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9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6" autoAdjust="0"/>
  </p:normalViewPr>
  <p:slideViewPr>
    <p:cSldViewPr>
      <p:cViewPr varScale="1">
        <p:scale>
          <a:sx n="83" d="100"/>
          <a:sy n="83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ACB7EFE-9C89-45FE-B60F-FE1A085C06E5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E520AE1-9F08-44E8-9C77-12E627BA6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D7F02A-491B-41D2-8E4F-42B09E1A6FE7}" type="slidenum">
              <a:rPr lang="ru-RU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CE62-D515-4A6B-AC9F-38973F956E10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5A7CD-593B-4EA7-A901-046BBBC71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92247-8FE5-44BA-BECD-5DB6000A5BA5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4117D-1A8E-433E-B624-674061508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93588-9A2D-4162-AAE8-7EF4B1D784DC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3DEB9-A8E4-475A-9186-B4C77229F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9A9D8-3BF0-4163-B8AA-8E7ACB9AF39C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52B21-1ACD-4B69-AAEC-29CD2FC92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6FE58-1F51-46CA-80C5-CF60C51ECCB0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E7D6-9A0E-409E-9B94-9C1EBA3B4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510CD-5271-4855-9D42-D8F87B91A0C7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8D53A-4ABD-4113-83FE-EDDDA618A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D96D1-2A55-4D4D-951B-E1F5C9EE1556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786ED-A75D-4111-81FF-C9B1E4822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0C8E7-F7D7-4C13-8AA0-EF8B7545C4B9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87D5-2F7D-4E21-9681-F2CF7486A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26060-3CF7-4F17-9C82-1481CA2EECD7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7F001-A176-4DA3-A8A6-8B7B11D4E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0B81-650A-4174-9986-49268578EABB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E830A-0F40-4A59-A760-225C1C903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B48ED-4DE1-4210-A7D5-7872B0834B14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EA169-AF8C-4EE7-8ADF-E54B279EE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5E59F4F-CDB7-4C3E-9528-C400DD3C61B0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288483-EF26-4E4F-9240-0BC9B8137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539750" y="620713"/>
            <a:ext cx="7772400" cy="2232025"/>
          </a:xfrm>
        </p:spPr>
        <p:txBody>
          <a:bodyPr/>
          <a:lstStyle/>
          <a:p>
            <a:r>
              <a:rPr lang="ru-RU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«Гиперактивный ребенок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2781300"/>
            <a:ext cx="7410450" cy="2736850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ГБДОУ                                                                           детский сад № 56                                                                                                      группа № 3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Ковальчук Светлана Витальевна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8196" name="Picture 4" descr="Дети-непосед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213100"/>
            <a:ext cx="3168650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539750" y="2133600"/>
            <a:ext cx="8229600" cy="41751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Помните, что чрезмерная  болтливость, подвижность и недисциплинированность не являются умышленными;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Контролируйте поведение ребенка, не навязывая ему жестких правил;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Не давайте ребенку категорических указаний, избегайте слов «нет» и «нельзя»;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Стройте взаимоотношения с ребенком на взаимопонимании и доверии;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Избегайте чрезмерной мягкости и завышенных требований к ребенку.</a:t>
            </a:r>
            <a:endParaRPr lang="ru-RU" smtClean="0"/>
          </a:p>
        </p:txBody>
      </p:sp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2969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Изменение поведения взрослого и его отношения к ребенку:</a:t>
            </a:r>
            <a:r>
              <a:rPr lang="ru-RU" sz="3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Реагируйте на действия ребенка неожиданным способом (пошутите, повторите действия ребенка, сфотографируйте его, оставьте в комнате одного и т.п.);</a:t>
            </a:r>
          </a:p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Повторяйте свою просьбу одними и теми же словами много раз;</a:t>
            </a:r>
          </a:p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Не настаивайте на том, чтобы ребенок обязательно принес извинения за проступок;</a:t>
            </a:r>
          </a:p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Выслушивайте то, что хочет сказать ребенок;</a:t>
            </a:r>
          </a:p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Для подкрепления устных инструкций используйте зрительную стимуляцию.</a:t>
            </a:r>
          </a:p>
          <a:p>
            <a:pPr>
              <a:buFont typeface="Wingdings" pitchFamily="2" charset="2"/>
              <a:buChar char="v"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03250"/>
            <a:ext cx="8229600" cy="877888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17671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Уделяйте ребенку достаточно внимания;</a:t>
            </a:r>
          </a:p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Проводите досуг всей семьей;</a:t>
            </a:r>
          </a:p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Не допускайте ссор в присутствии ребенка.</a:t>
            </a:r>
          </a:p>
          <a:p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4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i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Изменение психологического микроклимата в семье</a:t>
            </a:r>
            <a:endParaRPr lang="ru-RU" sz="4000" u="sng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Установите твердый распорядок дня для ребенка и всех членов семьи;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Чаще показывайте ребенку, как лучше выполнить задание, не отвлекаясь;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Снижайте внимание отвлекающих факторов во время выполнения ребенком задания;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Оградите гиперактивных  детей от длительных занятий на компьютере и просмотра телевизионных программ;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Избегайте по возможности больших скоплений людей;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Помните, что переутомление способствует снижению самоконтроля и нарастанию гиперактивности.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режима дня и места для занятий:</a:t>
            </a:r>
            <a:b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57200" y="1628775"/>
            <a:ext cx="8435975" cy="5040313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Придумайте гибкую систему вознаграждений за хорошо выполненное задание и наказаний за плохое поведение. Можно использовать бальную или знаковую систему, завести дневник самоконтроля;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прибегайте к физическому наказанию! Если есть необходимость прибегнуть к наказанию, то целесообразно использовать спокойное сидение в определенном месте после совершенного поступка;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 хвалите ребенка!  Порог чувствительности к отрицательным стимулам очень низок, поэтому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гиперактивные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дети не воспринимают выговоры и наказания, но чувствительны к поощрениям;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Составьте список обязанностей ребенка и повесьте его на стену, подпишите соглашение на определенные виды работ;</a:t>
            </a:r>
          </a:p>
        </p:txBody>
      </p:sp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079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Специальная поведенческая программа</a:t>
            </a:r>
            <a:endParaRPr lang="ru-RU" sz="36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23850" y="692150"/>
            <a:ext cx="8640763" cy="60213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Воспитывайте в детях навыки управления гневом и агрессией;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Не старайтесь предотвратить последствия забывчивости ребенка; постепенно расширяйте обязанности, предварительно обсудив их с ребенком;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Не разрешайте откладывать выполнение задания на другое время;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Не давайте ребенку поручений, не соответствующих его уровню развития, возрасту и способностям;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Помогайте ребенку приступить к выполнению задания, так как это самый трудный этап;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Не давайте одновременно нескольких указаний. Задание, которое дается ребенку, не должно иметь сложную конструкцию и состоять из нескольких звеньев;</a:t>
            </a:r>
          </a:p>
          <a:p>
            <a:pPr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Объясните гиперактивному ребенку о его проблемах и научите с ними справляться.</a:t>
            </a: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-603250"/>
            <a:ext cx="8229600" cy="144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4608513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Лишние удовольствия, лакомства, привилегий;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Запрет на приятную деятельность, телефонные разговоры;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Прием «выключенного времени» (изоляция, угол, скамья штрафников, домашний арест, досрочное отправление в постель и  т.п.);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Чернильная точка на запястье ребенка («черная метка»), которая может быть обменена на 10-минутное сидение на «скамейке штрафников», удержание ребенка в «железных объятиях».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7921625" cy="17287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ru-RU" sz="4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действенными средствами являются средства  убеждения  «через тело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57200" y="6080125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4608512"/>
          </a:xfrm>
        </p:spPr>
        <p:txBody>
          <a:bodyPr/>
          <a:lstStyle/>
          <a:p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 для родителей </a:t>
            </a:r>
            <a:r>
              <a:rPr lang="en-US" sz="5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воспи­танию гиперактивных  детей </a:t>
            </a:r>
            <a:endParaRPr lang="ru-RU" sz="54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761037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 .В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своих отношениях с ребенком поддерживайте позитивную установку.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2. Почаще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хвалите его, подчеркивайте ус­пехи. Это помогает укрепить уверенность ребенка в собственных силах, повышает его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3.Избегайте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повторения слов «нет» и «нельзя».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Говорите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ним в сдержанном, спо­койном, мягком тоне.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Давайте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ребенку только одно зада­ние на определенный отрезок времени, чтобы он смог его завершить.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подкрепления устных инст­рукций используйте зрительную стиму­ляцию.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 Особенно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поощряйте ребенка за все виды деятельности, требующие концент­рации внимания (работа с кубиками, рас­крашивание, чтение).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8.. Поддерживайте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дома четкий распо­рядок дня (время для приема пищи, вы­полнения домашних заданий и сна).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11188" y="-892175"/>
            <a:ext cx="8229600" cy="46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Избегайте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возможности пребыва­ния с ребенком в местах скопления лю­дей. Посещение крупных магазинов, рын­ков и т.д. оказывает на него негативное действие.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игр ограничивайтесь для ребенка лишь одним партнером, избегая шумных, беспокойных приятелей.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Оберегайте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ребенка от утомления, оно приводит к снижению самоконтроля и нарастанию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гиперактивности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11.Давайте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ребенку возможность рас­ходовать избыточную энергию (полезны ежедневные длительные прогулки на све­жем воздухе, бег, спортивные занятия).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12.Помните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том, что присущая де­тям с синдромом дефицита внимания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ги­перактивность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может быть минимизиро­вана с помощью перечисленных мер с учетом индивидуальных особенностей (недостатков) ребенка.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42888"/>
            <a:ext cx="8229600" cy="196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Чрезмерно двигательная активность, беспокойство и суетливость с многочисленными посторонними  движениями (гиперактивность) – это заболевание по названием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синдром нарушения( или  дефицита) внимания                     с гиперактивностью ( СНВГ ).</a:t>
            </a:r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963613"/>
            <a:ext cx="8229600" cy="917575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323850" y="1052513"/>
            <a:ext cx="8229600" cy="54006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13 . При оформлении комнаты или угол­ка ребенка избегайте ярких красок и сложных орнаментов. Простота, неяркие, спокойные тона, письменный стол, сто­ящий у ничем не украшенной стены, со­здают условия для концентрации.</a:t>
            </a:r>
          </a:p>
          <a:p>
            <a:pPr marL="0" indent="0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14. Если он сел рисовать, уберите все лишнее со стола. Гиперактивный ребенок не умеет сам отсекать все, что ему в дан­ный момент мешает.</a:t>
            </a:r>
          </a:p>
          <a:p>
            <a:pPr marL="0" indent="0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15 Приучайте ребенка к различного рода конструкторам, мозаикам, всевозможным настольным играм.</a:t>
            </a: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-747713"/>
            <a:ext cx="8229600" cy="7477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94188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Лучшим способом для направления энергии и активности в правильное (т.е. социально и личностно-приемлемое) рус­ло являются занятия спортом. Именно спорт даст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гиперактивному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ребенку воз­можность проявить себя и, кроме того, научит владеть собой, что невозможно без сформированных навыков самоконтроля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Из занятий спортом выберите такие, которые помогают выплеснуть «лишнюю» энергию и одновременно успокаивают, например, плавание. Другим полезным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гиперактивных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детей спортом являются восточные еди­ноборства, поскольку они прививают на­выки самоконтроля и дисциплины. Хотя и прочие виды спорта также принесут свою пользу.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539750" y="7938"/>
            <a:ext cx="8229600" cy="147637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341438"/>
            <a:ext cx="8424863" cy="5487987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 Родителям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гиперактивного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ребенка лучше вообще перестать обращать внимание на те его проступки, которые являются следствием повышен­ной возбудимости и неусидчивости. Кро­ме того, ограничение активности ребенка является также неверным решением, оно может повлечь за собой совсем нежела­тельные результаты.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 это не значит, что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гиперактивного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ребенка надо оставить наедине с его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ги­перактивностью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Наоборот, такой ребенок требует особого внимания и контроля. Роль взрослых — подсказать ребенку, как он может использовать свою повышенную активность, направить ее в нужное русло, чтобы неуемная детская энергия не про­падала зря и не шла во вред ребенку, а, на­оборот, была источником положительных изменений.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 flipV="1">
            <a:off x="250825" y="-747713"/>
            <a:ext cx="8229600" cy="1762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539750" y="6126163"/>
            <a:ext cx="8229600" cy="327025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307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3150"/>
          </a:xfrm>
        </p:spPr>
        <p:txBody>
          <a:bodyPr/>
          <a:lstStyle/>
          <a:p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работы с гиперактивными детьми</a:t>
            </a:r>
            <a:endParaRPr lang="ru-RU" sz="5400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4" name="Picture 4" descr="Дети-непосед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3644900"/>
            <a:ext cx="31686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Работать с ребенком в начале дня, а не вечером.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Уменьшить рабочую нагрузку ребенка.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Делить работу на более короткие, но частые периоды. Использовать физкульт­минутки.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Снижать требования к аккуратности в начале работы, чтобы сформировать чувство успеха.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Посадить ребенка во время занятий рядом со взрослым.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Использовать тактильный контакт (элементы массажа, прикосновения, по­глаживания).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Договариваться с ребенком о тех или иных действиях заранее.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Давать короткие, четкие и конкрет­ные инструкции.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Использовать гибкую систему поощ­рений и наказаний.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Поощрять ребенка сразу же, не откла­дывая на будущее.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Предоставлять ребенку возможность выбора.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Оставаться спокойным. Нет хладно­кровия — нет преимущества!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 flipV="1">
            <a:off x="468313" y="-674688"/>
            <a:ext cx="8229600" cy="2746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731837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611188" y="1052513"/>
            <a:ext cx="8229600" cy="4321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Продукты, рекомендуемые для питания детей с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гиперкинетическим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синдромом.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Овощи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горошек, морковь, соя, капу­ста цветная (краснокочанная, белокочан­ная), брокколи, шпинат, бобы, длинные огурцы.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Салат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листовой.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Фрукты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яблоки, груши, бананы.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Гарнир</a:t>
            </a:r>
            <a:r>
              <a:rPr lang="ru-RU" sz="36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картофель, лапша из муки грубого помола, нешлифованный рис.</a:t>
            </a:r>
          </a:p>
          <a:p>
            <a:pPr>
              <a:buFont typeface="Wingdings" pitchFamily="2" charset="2"/>
              <a:buChar char="Ø"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-315913"/>
            <a:ext cx="8229600" cy="3159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4531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Зерновые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пшеница, рожь, ячмень, овес, просо, льняное семя.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Хлеб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пшеничный и ржаной, приго­товленный без молока.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Жиры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кисломолочное масло, марга­рины, в которые не входит простокваша, растительное масло холодного отжима.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Мясо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говядина, телятина, птица, рыба, баранина (1—2 раза в неделю).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Напитки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неподслащенный чай, не­газированная вода с содержанием натрия около 50 мг/кг.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Приправы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йодированная соль..</a:t>
            </a:r>
          </a:p>
        </p:txBody>
      </p:sp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 flipV="1">
            <a:off x="468313" y="1588"/>
            <a:ext cx="8229600" cy="46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468313" y="1700213"/>
            <a:ext cx="8445500" cy="515778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Такой ребенок требует особо  внимания и контроля. Роль взрослых  —  подсказать ребенку, как он может использовать свою повышенную 	активность, направить ее в нужное 	русло, чтобы неуемная детская энергия 	не про­падала зря и не шла во вред ребенку, а, на­оборот, была источником 	положительных изменений.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Такой ребенок требует особого внимания и контроля. Роль взрослых — 	подсказать ребенку, как он может использовать свою повышенную 	активность, направить ее в нужное русло, чтобы неуемная детская энергия не про­падала зря и не шла во вред ребенку, а, 	на­оборот, была источником положительных изменений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smtClean="0"/>
          </a:p>
        </p:txBody>
      </p:sp>
      <p:sp>
        <p:nvSpPr>
          <p:cNvPr id="35843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Дефицит внимания                                ( ребенок не может надолго ни на чем сосредоточиться );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иперактивность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импульсивность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3684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Симптомы  и основные признаки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1.Часто неспособен удерживать внимание на деталях; из-за небрежности, легкомыслия допускает ошибки в заданиях, в выполняемых заданиях и других видах деятель­ности.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2. Обычно с трудом сохраняет внимание при выполнении зада­ний или во время игры.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3.Часто складывается впечатление, что ребенок не слушает обращенную к нему речь.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4.Часто оказывается не в состоянии придерживаться предла­гаемых инструкций и справиться до конца с выполнением уроков или домашней работы (что никак не связано с нега­тивным или протестным  поведением, неспособностью по­нять</a:t>
            </a: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Дефицит внимания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68313" y="333375"/>
            <a:ext cx="8229600" cy="59039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Часто испытывает сложности в организации самостоятельного выполнения заданий и других видов деятельности.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Обычно избегает, выражает недовольство и сопротивляется выполнению заданий, которые требуют длительного сохра­нения внимания.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Часто теряет вещи (например, игрушки, школьные принад­лежности, карандаши, книги, рабочие инструменты).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8.Легко отвлекается.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9.Часто проявляет забывчивость в повседневных ситуациях.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640763" cy="6021387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Часто наблюдаются беспокойные движения в кистях и сто­пах; сидя на стуле, крутится, вертится.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2.Часто встает со своего места во время уроков или в других ситуациях, когда нужно оставаться на месте.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Часто проявляет бесцельную двигательную активность: бе­гает, крутится, пытается куда-то залезть, причем в таких си­туациях, когда это неприемлемо.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4.Обычно не может тихо, спокойно играть или заниматься чем-либо на досуге.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5.Часто ведет себя так, «как будто к нему прикрепили мотор».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6.Часто бывает болтливым.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Плаксивы.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мелкой моторики (неумение завязывать шнурки, застегивать пуговицы, использовать ножницы и иголку).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58163" cy="792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ГИПЕРАКТИВНОСТЬ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68313" y="1928813"/>
            <a:ext cx="8229600" cy="492918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Часто отвечает на вопросы, не задумываясь, не выслушав их до конца.</a:t>
            </a:r>
          </a:p>
          <a:p>
            <a:pPr>
              <a:buFont typeface="Wingdings" pitchFamily="2" charset="2"/>
              <a:buChar char="v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Обычно с трудом дожидается своей очереди в различных ситуациях.</a:t>
            </a:r>
          </a:p>
          <a:p>
            <a:pPr>
              <a:buFont typeface="Wingdings" pitchFamily="2" charset="2"/>
              <a:buChar char="v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Часто мешает другим, пристает к окружающим (например, вмешивается в беседы или игры).</a:t>
            </a: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ИМПУЛЬСИВНОСТЬ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патология беременности, родов;</a:t>
            </a:r>
          </a:p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инфекции и интоксикации первых лет жизни малыша;</a:t>
            </a:r>
          </a:p>
          <a:p>
            <a:pPr>
              <a:buFont typeface="Wingdings" pitchFamily="2" charset="2"/>
              <a:buChar char="v"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генетическая обусловленность.</a:t>
            </a:r>
          </a:p>
          <a:p>
            <a:pPr>
              <a:buFont typeface="Wingdings" pitchFamily="2" charset="2"/>
              <a:buChar char="v"/>
            </a:pPr>
            <a:endParaRPr lang="ru-RU" smtClean="0"/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8716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Основными  причинами возникновения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гиперактивности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детей, прежде всего, является:</a:t>
            </a:r>
            <a:b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Дети-непоседы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813" y="0"/>
            <a:ext cx="9091612" cy="6581775"/>
          </a:xfrm>
          <a:noFill/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-11113" y="2924175"/>
            <a:ext cx="8229601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ru-RU" smtClean="0"/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250825" y="3225800"/>
            <a:ext cx="785018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ПРАКТИЧЕСКИЕ    РЕКОМЕНДАЦИИ    РОДИТЕЛЯМ</a:t>
            </a:r>
            <a:b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ГИПЕРАКТИВНОГО    РЕБЕНКА</a:t>
            </a:r>
            <a:r>
              <a:rPr lang="ru-RU" sz="4000" b="1">
                <a:solidFill>
                  <a:srgbClr val="FF0000"/>
                </a:solidFill>
              </a:rPr>
              <a:t/>
            </a:r>
            <a:br>
              <a:rPr lang="ru-RU" sz="4000" b="1">
                <a:solidFill>
                  <a:srgbClr val="FF0000"/>
                </a:solidFill>
              </a:rPr>
            </a:br>
            <a:endParaRPr lang="ru-RU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343</TotalTime>
  <Words>1564</Words>
  <Application>Microsoft Office PowerPoint</Application>
  <PresentationFormat>Экран (4:3)</PresentationFormat>
  <Paragraphs>129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Calibri</vt:lpstr>
      <vt:lpstr>Arial</vt:lpstr>
      <vt:lpstr>Candara</vt:lpstr>
      <vt:lpstr>Symbol</vt:lpstr>
      <vt:lpstr>Times New Roman</vt:lpstr>
      <vt:lpstr>Wingdings</vt:lpstr>
      <vt:lpstr>Волна</vt:lpstr>
      <vt:lpstr>«Гиперактивный ребенок»</vt:lpstr>
      <vt:lpstr>Слайд 2</vt:lpstr>
      <vt:lpstr>Симптомы  и основные признаки</vt:lpstr>
      <vt:lpstr>Дефицит внимания</vt:lpstr>
      <vt:lpstr>Слайд 5</vt:lpstr>
      <vt:lpstr>ГИПЕРАКТИВНОСТЬ</vt:lpstr>
      <vt:lpstr>ИМПУЛЬСИВНОСТЬ</vt:lpstr>
      <vt:lpstr> Основными  причинами возникновения гиперактивности у детей, прежде всего, является: </vt:lpstr>
      <vt:lpstr>Слайд 9</vt:lpstr>
      <vt:lpstr> 1. Изменение поведения взрослого и его отношения к ребенку: </vt:lpstr>
      <vt:lpstr>Слайд 11</vt:lpstr>
      <vt:lpstr>2. Изменение психологического микроклимата в семье</vt:lpstr>
      <vt:lpstr>3. Организация режима дня и места для занятий: </vt:lpstr>
      <vt:lpstr>4. Специальная поведенческая программа</vt:lpstr>
      <vt:lpstr>Слайд 15</vt:lpstr>
      <vt:lpstr>5.  Наиболее действенными средствами являются средства  убеждения  «через тело»:</vt:lpstr>
      <vt:lpstr>Рекомендации для родителей                                    по воспи­танию гиперактивных  детей </vt:lpstr>
      <vt:lpstr>Слайд 18</vt:lpstr>
      <vt:lpstr>Слайд 19</vt:lpstr>
      <vt:lpstr>Слайд 20</vt:lpstr>
      <vt:lpstr>СОВЕТ</vt:lpstr>
      <vt:lpstr>Слайд 22</vt:lpstr>
      <vt:lpstr>Правила работы с гиперактивными детьми</vt:lpstr>
      <vt:lpstr>Слайд 24</vt:lpstr>
      <vt:lpstr> Продукты, рекомендуемые для питания детей с гиперкинетическим синдромом. </vt:lpstr>
      <vt:lpstr>Слайд 26</vt:lpstr>
      <vt:lpstr>Слайд 27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«Гиперактивный ребенок»</dc:title>
  <cp:lastModifiedBy>Admin</cp:lastModifiedBy>
  <cp:revision>32</cp:revision>
  <dcterms:modified xsi:type="dcterms:W3CDTF">2014-10-02T22:03:10Z</dcterms:modified>
</cp:coreProperties>
</file>