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0.54</c:v>
                </c:pt>
              </c:numCache>
            </c:numRef>
          </c:val>
        </c:ser>
        <c:axId val="38086528"/>
        <c:axId val="38088064"/>
      </c:barChart>
      <c:catAx>
        <c:axId val="38086528"/>
        <c:scaling>
          <c:orientation val="minMax"/>
        </c:scaling>
        <c:axPos val="b"/>
        <c:numFmt formatCode="General" sourceLinked="1"/>
        <c:tickLblPos val="nextTo"/>
        <c:crossAx val="38088064"/>
        <c:crosses val="autoZero"/>
        <c:auto val="1"/>
        <c:lblAlgn val="ctr"/>
        <c:lblOffset val="100"/>
      </c:catAx>
      <c:valAx>
        <c:axId val="38088064"/>
        <c:scaling>
          <c:orientation val="minMax"/>
        </c:scaling>
        <c:axPos val="l"/>
        <c:majorGridlines/>
        <c:numFmt formatCode="0%" sourceLinked="1"/>
        <c:tickLblPos val="nextTo"/>
        <c:crossAx val="380865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0.47000000000000008</c:v>
                </c:pt>
              </c:numCache>
            </c:numRef>
          </c:val>
        </c:ser>
        <c:axId val="38141312"/>
        <c:axId val="38274176"/>
      </c:barChart>
      <c:catAx>
        <c:axId val="38141312"/>
        <c:scaling>
          <c:orientation val="minMax"/>
        </c:scaling>
        <c:axPos val="b"/>
        <c:numFmt formatCode="General" sourceLinked="1"/>
        <c:tickLblPos val="nextTo"/>
        <c:crossAx val="38274176"/>
        <c:crosses val="autoZero"/>
        <c:auto val="1"/>
        <c:lblAlgn val="ctr"/>
        <c:lblOffset val="100"/>
      </c:catAx>
      <c:valAx>
        <c:axId val="38274176"/>
        <c:scaling>
          <c:orientation val="minMax"/>
        </c:scaling>
        <c:axPos val="l"/>
        <c:majorGridlines/>
        <c:numFmt formatCode="0%" sourceLinked="1"/>
        <c:tickLblPos val="nextTo"/>
        <c:crossAx val="381413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4"/>
          </c:dPt>
          <c:cat>
            <c:strRef>
              <c:f>Лист1!$A$2:$A$3</c:f>
              <c:strCache>
                <c:ptCount val="2"/>
                <c:pt idx="0">
                  <c:v>Нет</c:v>
                </c:pt>
                <c:pt idx="1">
                  <c:v>Да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0.89</c:v>
                </c:pt>
                <c:pt idx="1">
                  <c:v>0.11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1958029551861585"/>
          <c:y val="3.0866366089684388E-2"/>
          <c:w val="0.51601074171284078"/>
          <c:h val="0.9382672678206309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33"/>
          </c:dPt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0.98</c:v>
                </c:pt>
                <c:pt idx="1">
                  <c:v>2.0000000000000011E-2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Регулярно</c:v>
                </c:pt>
                <c:pt idx="1">
                  <c:v>Нерегулярно</c:v>
                </c:pt>
                <c:pt idx="2">
                  <c:v>Не делают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%">
                  <c:v>0.19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Регулярно</c:v>
                </c:pt>
                <c:pt idx="1">
                  <c:v>Нерегулярно</c:v>
                </c:pt>
                <c:pt idx="2">
                  <c:v>Не делают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1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Регулярно</c:v>
                </c:pt>
                <c:pt idx="1">
                  <c:v>Нерегулярно</c:v>
                </c:pt>
                <c:pt idx="2">
                  <c:v>Не делают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2" formatCode="0%">
                  <c:v>0.56000000000000005</c:v>
                </c:pt>
              </c:numCache>
            </c:numRef>
          </c:val>
        </c:ser>
        <c:axId val="37980800"/>
        <c:axId val="41820544"/>
      </c:barChart>
      <c:catAx>
        <c:axId val="3798080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  <c:crossAx val="41820544"/>
        <c:crosses val="autoZero"/>
        <c:auto val="1"/>
        <c:lblAlgn val="ctr"/>
        <c:lblOffset val="100"/>
      </c:catAx>
      <c:valAx>
        <c:axId val="4182054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  <c:crossAx val="379808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97222222222223"/>
          <c:y val="5.2837606678977862E-2"/>
          <c:w val="0.7032963935063673"/>
          <c:h val="0.7814100074194171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3%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Знают</c:v>
                </c:pt>
                <c:pt idx="1">
                  <c:v>Не знают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%">
                  <c:v>3.0000000000000002E-2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97%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Знают</c:v>
                </c:pt>
                <c:pt idx="1">
                  <c:v>Не знают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1">
                  <c:v>0.97000000000000031</c:v>
                </c:pt>
              </c:numCache>
            </c:numRef>
          </c:val>
        </c:ser>
        <c:axId val="37968896"/>
        <c:axId val="41861888"/>
      </c:barChart>
      <c:catAx>
        <c:axId val="3796889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1861888"/>
        <c:crosses val="autoZero"/>
        <c:auto val="1"/>
        <c:lblAlgn val="ctr"/>
        <c:lblOffset val="100"/>
      </c:catAx>
      <c:valAx>
        <c:axId val="4186188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79688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0.3235</cdr:x>
      <cdr:y>0.4622</cdr:y>
    </cdr:from>
    <cdr:to>
      <cdr:x>0.53746</cdr:x>
      <cdr:y>0.537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306488" y="2091878"/>
          <a:ext cx="864096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ru-RU" sz="16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89%</a:t>
          </a:r>
          <a:endParaRPr lang="ru-RU" sz="1600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0.23435</cdr:x>
      <cdr:y>0.31901</cdr:y>
    </cdr:from>
    <cdr:to>
      <cdr:x>0.41265</cdr:x>
      <cdr:y>0.39381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946448" y="1443806"/>
          <a:ext cx="720081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n w="50800"/>
              <a:solidFill>
                <a:schemeClr val="bg1">
                  <a:shade val="50000"/>
                </a:schemeClr>
              </a:solidFill>
            </a:rPr>
            <a:t>11%</a:t>
          </a:r>
          <a:endParaRPr lang="ru-RU" sz="1600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0.395</cdr:x>
      <cdr:y>0.74857</cdr:y>
    </cdr:from>
    <cdr:to>
      <cdr:x>0.5175</cdr:x>
      <cdr:y>0.82812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50704" y="3388022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98%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0.47375</cdr:x>
      <cdr:y>0.11218</cdr:y>
    </cdr:from>
    <cdr:to>
      <cdr:x>0.59361</cdr:x>
      <cdr:y>0.33012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98776" y="507702"/>
          <a:ext cx="986408" cy="986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2%</a:t>
          </a:r>
          <a:endParaRPr lang="ru-RU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552" y="260350"/>
            <a:ext cx="8064896" cy="5762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000000"/>
                </a:solidFill>
                <a:latin typeface="Comic Sans MS" pitchFamily="66" charset="0"/>
              </a:rPr>
              <a:t>МБДОУ детский сад №69 «</a:t>
            </a:r>
            <a:r>
              <a:rPr lang="ru-RU" sz="3200" dirty="0" err="1" smtClean="0">
                <a:solidFill>
                  <a:srgbClr val="000000"/>
                </a:solidFill>
                <a:latin typeface="Comic Sans MS" pitchFamily="66" charset="0"/>
              </a:rPr>
              <a:t>Мальвина</a:t>
            </a:r>
            <a:r>
              <a:rPr lang="ru-RU" sz="3200" dirty="0" smtClean="0">
                <a:solidFill>
                  <a:srgbClr val="000000"/>
                </a:solidFill>
                <a:latin typeface="Comic Sans MS" pitchFamily="66" charset="0"/>
              </a:rPr>
              <a:t>»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536" y="1557338"/>
            <a:ext cx="7992888" cy="23034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Результаты анкетирования родителей</a:t>
            </a:r>
            <a:b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300" b="1" dirty="0" smtClean="0">
                <a:solidFill>
                  <a:srgbClr val="FF0000"/>
                </a:solidFill>
                <a:latin typeface="Monotype Corsiva" pitchFamily="66" charset="0"/>
              </a:rPr>
              <a:t>«Какое место занимает физическая культура в вашей жизни»</a:t>
            </a:r>
            <a:endParaRPr lang="ru-RU" sz="43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16216" y="4005065"/>
            <a:ext cx="1944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52E65"/>
                </a:solidFill>
                <a:latin typeface="Monotype Corsiva" pitchFamily="66" charset="0"/>
              </a:rPr>
              <a:t>подготовила</a:t>
            </a:r>
            <a:br>
              <a:rPr lang="ru-RU" sz="2000" b="1" dirty="0" smtClean="0">
                <a:solidFill>
                  <a:srgbClr val="052E65"/>
                </a:solidFill>
                <a:latin typeface="Monotype Corsiva" pitchFamily="66" charset="0"/>
              </a:rPr>
            </a:br>
            <a:r>
              <a:rPr lang="ru-RU" sz="2000" b="1" dirty="0" smtClean="0">
                <a:solidFill>
                  <a:srgbClr val="052E65"/>
                </a:solidFill>
                <a:latin typeface="Monotype Corsiva" pitchFamily="66" charset="0"/>
              </a:rPr>
              <a:t> воспитатель</a:t>
            </a:r>
            <a:br>
              <a:rPr lang="ru-RU" sz="2000" b="1" dirty="0" smtClean="0">
                <a:solidFill>
                  <a:srgbClr val="052E65"/>
                </a:solidFill>
                <a:latin typeface="Monotype Corsiva" pitchFamily="66" charset="0"/>
              </a:rPr>
            </a:br>
            <a:r>
              <a:rPr lang="ru-RU" sz="2000" b="1" dirty="0" smtClean="0">
                <a:solidFill>
                  <a:srgbClr val="052E65"/>
                </a:solidFill>
                <a:latin typeface="Monotype Corsiva" pitchFamily="66" charset="0"/>
              </a:rPr>
              <a:t>Назарова И.Н.</a:t>
            </a:r>
            <a:br>
              <a:rPr lang="ru-RU" sz="2000" b="1" dirty="0" smtClean="0">
                <a:solidFill>
                  <a:srgbClr val="052E65"/>
                </a:solidFill>
                <a:latin typeface="Monotype Corsiva" pitchFamily="66" charset="0"/>
              </a:rPr>
            </a:br>
            <a:endParaRPr lang="ru-RU" sz="2000" dirty="0">
              <a:solidFill>
                <a:srgbClr val="052E65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904" y="594928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Тамбов</a:t>
            </a:r>
            <a:endParaRPr lang="ru-RU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Оборудование и инвентарь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Скакалки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21 (25 ч)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Гантели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29 (35ч)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Обручи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31 (37ч)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Мячи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47 (56ч)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Боксерская груша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(3ч)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Канат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(3ч)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Турник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 (9ч)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Тренажер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 (4ч)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Велосипед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15 (18ч)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Лыжи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 (5ч)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Коньки/ролики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 (5ч)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Гири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 (4ч)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Какое физкультурное оборудование и спортивный инвентарь есть у вас дома?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Виды деятельности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Подвижные игры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 (114ч)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Рисование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91 (109ч)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Просмотр телепередач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(120ч)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Настольные игры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87 (104ч)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Конструирование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82 (98ч)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Чтение книг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 (75ч)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Лепка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 (44ч)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Спортивные игры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 (20ч)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Труд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(14ч)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(12ч)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Виды деятельности ребенка после прихода из детского сада и в выходные дни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>
              <a:buClrTx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непослушание ребенка</a:t>
            </a:r>
          </a:p>
          <a:p>
            <a:pPr>
              <a:buClrTx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нежелание ребенка</a:t>
            </a:r>
          </a:p>
          <a:p>
            <a:pPr>
              <a:buClrTx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недостаточно времени</a:t>
            </a:r>
          </a:p>
          <a:p>
            <a:pPr>
              <a:buClrTx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правильный выбор спортивной секции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Какие трудности в физическом воспитании детей вы испытываете?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ru-RU" dirty="0" smtClean="0"/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 правильно проводить закаливание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 чего нужно начинать закаливание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профилактика плоскостопия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профилактика сколиоза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профилактика простудных заболеваний</a:t>
            </a:r>
          </a:p>
          <a:p>
            <a:pPr>
              <a:buClr>
                <a:schemeClr val="tx1"/>
              </a:buCl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Консультации по какому вопросу вы хотели бы получить?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55576" y="2708920"/>
            <a:ext cx="7859845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u="none" strike="noStrike" kern="1200" cap="none" spc="0" normalizeH="0" baseline="0" noProof="0" dirty="0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Кто из родителей занимался или занимается спортом?</a:t>
            </a:r>
            <a:endParaRPr kumimoji="0" lang="ru-RU" sz="4100" b="1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3" name="Текст 2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/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Мама</a:t>
            </a:r>
            <a:endParaRPr kumimoji="0" lang="ru-RU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4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/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Папа</a:t>
            </a:r>
            <a:endParaRPr kumimoji="0" lang="ru-RU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Содержимое 9"/>
          <p:cNvGraphicFramePr>
            <a:graphicFrameLocks/>
          </p:cNvGraphicFramePr>
          <p:nvPr/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8"/>
          <p:cNvGraphicFramePr>
            <a:graphicFrameLocks/>
          </p:cNvGraphicFramePr>
          <p:nvPr/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23528" y="1481138"/>
          <a:ext cx="4172272" cy="342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79600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Мама</a:t>
                      </a:r>
                      <a:endParaRPr lang="ru-RU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Виды спорта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Количество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Легкая атлетика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Волейбол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Гимнастика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Плавание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Баскетбол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Фигурное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катание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Самбо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4009" y="1481138"/>
          <a:ext cx="4042792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3492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Папа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Виды спорта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Количество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Футбол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Дзюдо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Самбо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Лыжи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Бокс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Баскетбол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Плавание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Хоккей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  <a:t>Виды спорта</a:t>
            </a:r>
            <a:endParaRPr lang="ru-RU" sz="48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44008" y="2564904"/>
          <a:ext cx="4038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6623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Секция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Каратэ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Плавание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Фигурное катание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Хореография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Спортивные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танцы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Monotype Corsiva" pitchFamily="66" charset="0"/>
              </a:rPr>
              <a:t>Посещает ли ваш ребенок  спортивную секцию? Какую?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467544" y="1412776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Установлен ли для вашего ребенка дома режим дня?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Делаете ли вы дома утреннюю гимнастику?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44008" y="1844824"/>
          <a:ext cx="4038600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460851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Делают гимнастику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ru-RU" dirty="0" smtClean="0"/>
                        <a:t>Мама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 (36%)</a:t>
                      </a:r>
                      <a:endParaRPr lang="ru-RU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ru-RU" dirty="0" smtClean="0"/>
                        <a:t>Папа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 (16%)</a:t>
                      </a:r>
                      <a:endParaRPr lang="ru-RU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ru-RU" dirty="0" smtClean="0"/>
                        <a:t>Дети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 (14%)</a:t>
                      </a:r>
                      <a:endParaRPr lang="ru-RU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ru-RU" dirty="0" smtClean="0"/>
                        <a:t>Совместно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(13%)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Знаете ли вы основные методы закаливания?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916832"/>
          <a:ext cx="8229600" cy="2952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Название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Хождение по полу босиком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77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(92ч)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Полоскание горла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68 (82ч)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Воздушные ванны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53 (64ч)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Контрастный душ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 (23ч)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Обливание стоп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 (9ч)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Проводите ли вы дома с детьми закаливающие мероприятия?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03000"/>
              <a:buFont typeface="Wingdings" pitchFamily="2" charset="2"/>
              <a:buChar char="Ø"/>
            </a:pP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4000" dirty="0" smtClean="0">
                <a:latin typeface="Monotype Corsiva" pitchFamily="66" charset="0"/>
              </a:rPr>
              <a:t>нет свободного времени</a:t>
            </a:r>
          </a:p>
          <a:p>
            <a:pPr>
              <a:buClr>
                <a:schemeClr val="tx1"/>
              </a:buClr>
              <a:buSzPct val="103000"/>
              <a:buFont typeface="Wingdings" pitchFamily="2" charset="2"/>
              <a:buChar char="Ø"/>
            </a:pPr>
            <a:r>
              <a:rPr lang="ru-RU" sz="4000" dirty="0" smtClean="0">
                <a:latin typeface="Monotype Corsiva" pitchFamily="66" charset="0"/>
              </a:rPr>
              <a:t> лень</a:t>
            </a:r>
          </a:p>
          <a:p>
            <a:pPr>
              <a:buClr>
                <a:schemeClr val="tx1"/>
              </a:buClr>
              <a:buSzPct val="103000"/>
              <a:buFont typeface="Wingdings" pitchFamily="2" charset="2"/>
              <a:buChar char="Ø"/>
            </a:pPr>
            <a:r>
              <a:rPr lang="ru-RU" sz="4000" dirty="0" smtClean="0">
                <a:latin typeface="Monotype Corsiva" pitchFamily="66" charset="0"/>
              </a:rPr>
              <a:t> частые простудные заболевания</a:t>
            </a:r>
          </a:p>
          <a:p>
            <a:pPr>
              <a:buClr>
                <a:schemeClr val="tx1"/>
              </a:buClr>
              <a:buSzPct val="103000"/>
              <a:buFont typeface="Wingdings" pitchFamily="2" charset="2"/>
              <a:buChar char="Ø"/>
            </a:pPr>
            <a:r>
              <a:rPr lang="ru-RU" sz="4000" dirty="0" smtClean="0">
                <a:latin typeface="Monotype Corsiva" pitchFamily="66" charset="0"/>
              </a:rPr>
              <a:t> холодно в квартире</a:t>
            </a:r>
          </a:p>
          <a:p>
            <a:pPr>
              <a:buClr>
                <a:schemeClr val="tx1"/>
              </a:buClr>
              <a:buSzPct val="103000"/>
              <a:buFont typeface="Wingdings" pitchFamily="2" charset="2"/>
              <a:buChar char="Ø"/>
            </a:pPr>
            <a:r>
              <a:rPr lang="ru-RU" sz="4000" dirty="0" smtClean="0">
                <a:latin typeface="Monotype Corsiva" pitchFamily="66" charset="0"/>
              </a:rPr>
              <a:t> ничего не мешает</a:t>
            </a:r>
          </a:p>
          <a:p>
            <a:pPr>
              <a:buClr>
                <a:schemeClr val="tx1"/>
              </a:buClr>
              <a:buSzPct val="103000"/>
              <a:buNone/>
            </a:pP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Что мешает заниматься  закаливанием детей дома?</a:t>
            </a:r>
            <a:endParaRPr lang="ru-RU" sz="40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3195</TotalTime>
  <Words>413</Words>
  <Application>Microsoft Office PowerPoint</Application>
  <PresentationFormat>Экран (4:3)</PresentationFormat>
  <Paragraphs>155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МБДОУ детский сад №69 «Мальвина»</vt:lpstr>
      <vt:lpstr>Слайд 2</vt:lpstr>
      <vt:lpstr>Виды спорта</vt:lpstr>
      <vt:lpstr>Посещает ли ваш ребенок  спортивную секцию? Какую?</vt:lpstr>
      <vt:lpstr>Установлен ли для вашего ребенка дома режим дня?</vt:lpstr>
      <vt:lpstr>Делаете ли вы дома утреннюю гимнастику?</vt:lpstr>
      <vt:lpstr>Знаете ли вы основные методы закаливания?</vt:lpstr>
      <vt:lpstr>Проводите ли вы дома с детьми закаливающие мероприятия?</vt:lpstr>
      <vt:lpstr>Что мешает заниматься  закаливанием детей дома?</vt:lpstr>
      <vt:lpstr>Какое физкультурное оборудование и спортивный инвентарь есть у вас дома?</vt:lpstr>
      <vt:lpstr>Виды деятельности ребенка после прихода из детского сада и в выходные дни</vt:lpstr>
      <vt:lpstr>Какие трудности в физическом воспитании детей вы испытываете?</vt:lpstr>
      <vt:lpstr>Консультации по какому вопросу вы хотели бы получить?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детский сад №69 «Мальвина»</dc:title>
  <cp:lastModifiedBy>User</cp:lastModifiedBy>
  <cp:revision>88</cp:revision>
  <dcterms:modified xsi:type="dcterms:W3CDTF">2014-12-15T17:58:09Z</dcterms:modified>
</cp:coreProperties>
</file>