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83" r:id="rId2"/>
    <p:sldId id="321" r:id="rId3"/>
    <p:sldId id="334" r:id="rId4"/>
    <p:sldId id="336" r:id="rId5"/>
    <p:sldId id="338" r:id="rId6"/>
    <p:sldId id="340" r:id="rId7"/>
    <p:sldId id="341" r:id="rId8"/>
    <p:sldId id="344" r:id="rId9"/>
    <p:sldId id="323" r:id="rId10"/>
    <p:sldId id="324" r:id="rId11"/>
    <p:sldId id="325" r:id="rId12"/>
    <p:sldId id="326" r:id="rId13"/>
    <p:sldId id="327" r:id="rId14"/>
    <p:sldId id="330" r:id="rId15"/>
    <p:sldId id="331" r:id="rId16"/>
    <p:sldId id="328" r:id="rId17"/>
    <p:sldId id="329" r:id="rId18"/>
    <p:sldId id="352" r:id="rId19"/>
    <p:sldId id="353" r:id="rId20"/>
    <p:sldId id="351" r:id="rId21"/>
    <p:sldId id="354" r:id="rId22"/>
    <p:sldId id="355" r:id="rId23"/>
    <p:sldId id="356" r:id="rId24"/>
    <p:sldId id="357" r:id="rId25"/>
    <p:sldId id="358" r:id="rId26"/>
    <p:sldId id="348" r:id="rId27"/>
    <p:sldId id="309" r:id="rId28"/>
    <p:sldId id="280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ACAFD6-D41D-475A-A5B5-F19F58FC0A9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2D2E69C3-86F5-4884-ABF7-8D8B98DD78D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anose="020B0A04020102020204" pitchFamily="34" charset="0"/>
            </a:rPr>
            <a:t>Принцип деятельности</a:t>
          </a:r>
        </a:p>
      </dgm:t>
    </dgm:pt>
    <dgm:pt modelId="{A954581C-5383-441D-B4F6-531751695C62}" type="parTrans" cxnId="{86C99140-1BCF-4816-A8B7-054D2B39E9D6}">
      <dgm:prSet/>
      <dgm:spPr/>
      <dgm:t>
        <a:bodyPr/>
        <a:lstStyle/>
        <a:p>
          <a:endParaRPr lang="ru-RU"/>
        </a:p>
      </dgm:t>
    </dgm:pt>
    <dgm:pt modelId="{AFF357F5-9AF0-4BDA-BC2A-AF42C1C5D0F5}" type="sibTrans" cxnId="{86C99140-1BCF-4816-A8B7-054D2B39E9D6}">
      <dgm:prSet/>
      <dgm:spPr/>
      <dgm:t>
        <a:bodyPr/>
        <a:lstStyle/>
        <a:p>
          <a:endParaRPr lang="ru-RU"/>
        </a:p>
      </dgm:t>
    </dgm:pt>
    <dgm:pt modelId="{074A62CF-EFB2-4F73-9ACA-696E8AC0F04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anose="020B0A04020102020204" pitchFamily="34" charset="0"/>
            </a:rPr>
            <a:t>Принцип вариативности</a:t>
          </a:r>
        </a:p>
      </dgm:t>
    </dgm:pt>
    <dgm:pt modelId="{974717E3-6C8D-4C3C-AAAA-781507993FB3}" type="parTrans" cxnId="{64686ECE-0779-4CB8-B830-913845EC9C96}">
      <dgm:prSet/>
      <dgm:spPr/>
      <dgm:t>
        <a:bodyPr/>
        <a:lstStyle/>
        <a:p>
          <a:endParaRPr lang="ru-RU"/>
        </a:p>
      </dgm:t>
    </dgm:pt>
    <dgm:pt modelId="{DCE4BBD4-B739-408C-AD40-0DC5377ABBA7}" type="sibTrans" cxnId="{64686ECE-0779-4CB8-B830-913845EC9C96}">
      <dgm:prSet/>
      <dgm:spPr/>
      <dgm:t>
        <a:bodyPr/>
        <a:lstStyle/>
        <a:p>
          <a:endParaRPr lang="ru-RU"/>
        </a:p>
      </dgm:t>
    </dgm:pt>
    <dgm:pt modelId="{0B3A7832-4FBF-471F-8A88-1ACDF06152F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anose="020B0A04020102020204" pitchFamily="34" charset="0"/>
            </a:rPr>
            <a:t>Принцип  минимакса</a:t>
          </a:r>
          <a:endParaRPr kumimoji="0" lang="ru-RU" sz="2000" b="0" i="0" u="none" strike="noStrike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Arial Black" panose="020B0A04020102020204" pitchFamily="34" charset="0"/>
          </a:endParaRPr>
        </a:p>
      </dgm:t>
    </dgm:pt>
    <dgm:pt modelId="{3FB88593-C80B-4827-87CF-1711C72E12FC}" type="parTrans" cxnId="{66EA5355-0377-4D52-9953-F3E89F0C3DBA}">
      <dgm:prSet/>
      <dgm:spPr/>
      <dgm:t>
        <a:bodyPr/>
        <a:lstStyle/>
        <a:p>
          <a:endParaRPr lang="ru-RU"/>
        </a:p>
      </dgm:t>
    </dgm:pt>
    <dgm:pt modelId="{E440C2D1-9C33-4067-BDDF-EBC2AC70D476}" type="sibTrans" cxnId="{66EA5355-0377-4D52-9953-F3E89F0C3DBA}">
      <dgm:prSet/>
      <dgm:spPr/>
      <dgm:t>
        <a:bodyPr/>
        <a:lstStyle/>
        <a:p>
          <a:endParaRPr lang="ru-RU"/>
        </a:p>
      </dgm:t>
    </dgm:pt>
    <dgm:pt modelId="{52259B36-FC50-4E42-A5FB-3225C3AA38E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b="1" dirty="0" smtClean="0"/>
            <a:t> 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Arial" charset="0"/>
          </a:endParaRPr>
        </a:p>
      </dgm:t>
    </dgm:pt>
    <dgm:pt modelId="{8F0B67BD-422B-4981-8CB7-EDE0070ED5F3}" type="parTrans" cxnId="{C74DD235-A891-47C0-85DF-C626EB77827D}">
      <dgm:prSet/>
      <dgm:spPr/>
      <dgm:t>
        <a:bodyPr/>
        <a:lstStyle/>
        <a:p>
          <a:endParaRPr lang="ru-RU"/>
        </a:p>
      </dgm:t>
    </dgm:pt>
    <dgm:pt modelId="{8077A0FE-9E9D-46B6-AA6F-9F05D8A9ECF4}" type="sibTrans" cxnId="{C74DD235-A891-47C0-85DF-C626EB77827D}">
      <dgm:prSet/>
      <dgm:spPr/>
      <dgm:t>
        <a:bodyPr/>
        <a:lstStyle/>
        <a:p>
          <a:endParaRPr lang="ru-RU"/>
        </a:p>
      </dgm:t>
    </dgm:pt>
    <dgm:pt modelId="{0B8B5566-8406-444F-A529-F4D3CA9349E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Arial" charset="0"/>
          </a:endParaRPr>
        </a:p>
      </dgm:t>
    </dgm:pt>
    <dgm:pt modelId="{BA37CA2E-BD88-49A1-989A-5B32EDA3E008}" type="parTrans" cxnId="{EE20501D-9937-4C40-B781-A532C18ABDEF}">
      <dgm:prSet/>
      <dgm:spPr/>
      <dgm:t>
        <a:bodyPr/>
        <a:lstStyle/>
        <a:p>
          <a:endParaRPr lang="ru-RU"/>
        </a:p>
      </dgm:t>
    </dgm:pt>
    <dgm:pt modelId="{B103E119-6775-4210-B29D-98A6CEE971C4}" type="sibTrans" cxnId="{EE20501D-9937-4C40-B781-A532C18ABDEF}">
      <dgm:prSet/>
      <dgm:spPr/>
      <dgm:t>
        <a:bodyPr/>
        <a:lstStyle/>
        <a:p>
          <a:endParaRPr lang="ru-RU"/>
        </a:p>
      </dgm:t>
    </dgm:pt>
    <dgm:pt modelId="{6AFCAE66-900F-4846-8342-5378F482A12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anose="020B0A04020102020204" pitchFamily="34" charset="0"/>
            </a:rPr>
            <a:t>Принцип непрерывности </a:t>
          </a:r>
        </a:p>
      </dgm:t>
    </dgm:pt>
    <dgm:pt modelId="{A668E6FD-450D-46AF-AF9D-9760E9D0D320}" type="parTrans" cxnId="{C822EC75-5933-416E-A336-C73A4F18CB39}">
      <dgm:prSet/>
      <dgm:spPr/>
      <dgm:t>
        <a:bodyPr/>
        <a:lstStyle/>
        <a:p>
          <a:endParaRPr lang="ru-RU"/>
        </a:p>
      </dgm:t>
    </dgm:pt>
    <dgm:pt modelId="{F0B08333-3A16-49DC-906C-B5CC9741BE3B}" type="sibTrans" cxnId="{C822EC75-5933-416E-A336-C73A4F18CB39}">
      <dgm:prSet/>
      <dgm:spPr/>
      <dgm:t>
        <a:bodyPr/>
        <a:lstStyle/>
        <a:p>
          <a:endParaRPr lang="ru-RU"/>
        </a:p>
      </dgm:t>
    </dgm:pt>
    <dgm:pt modelId="{49D948FA-4661-4E31-9DEA-75B310D94A0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anose="020B0A04020102020204" pitchFamily="34" charset="0"/>
            </a:rPr>
            <a:t>Принцип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anose="020B0A04020102020204" pitchFamily="34" charset="0"/>
            </a:rPr>
            <a:t>целостности</a:t>
          </a:r>
        </a:p>
      </dgm:t>
    </dgm:pt>
    <dgm:pt modelId="{60FF1A04-A923-48EB-BF94-E2155FD457F8}" type="parTrans" cxnId="{485AA19B-95FB-497C-B802-4B06EE63C2DF}">
      <dgm:prSet/>
      <dgm:spPr/>
      <dgm:t>
        <a:bodyPr/>
        <a:lstStyle/>
        <a:p>
          <a:endParaRPr lang="ru-RU"/>
        </a:p>
      </dgm:t>
    </dgm:pt>
    <dgm:pt modelId="{81726E8D-5062-4BA3-96C2-BB3CDDAAA23E}" type="sibTrans" cxnId="{485AA19B-95FB-497C-B802-4B06EE63C2DF}">
      <dgm:prSet/>
      <dgm:spPr/>
      <dgm:t>
        <a:bodyPr/>
        <a:lstStyle/>
        <a:p>
          <a:endParaRPr lang="ru-RU"/>
        </a:p>
      </dgm:t>
    </dgm:pt>
    <dgm:pt modelId="{1C9529DB-D8F2-4021-9F47-8F2C60268213}" type="pres">
      <dgm:prSet presAssocID="{B9ACAFD6-D41D-475A-A5B5-F19F58FC0A92}" presName="compositeShape" presStyleCnt="0">
        <dgm:presLayoutVars>
          <dgm:chMax val="7"/>
          <dgm:dir/>
          <dgm:resizeHandles val="exact"/>
        </dgm:presLayoutVars>
      </dgm:prSet>
      <dgm:spPr/>
    </dgm:pt>
    <dgm:pt modelId="{59F5A68A-5E7D-43F8-AF38-0AC723C92686}" type="pres">
      <dgm:prSet presAssocID="{2D2E69C3-86F5-4884-ABF7-8D8B98DD78DF}" presName="circ1" presStyleLbl="vennNode1" presStyleIdx="0" presStyleCnt="7" custLinFactNeighborX="-1100" custLinFactNeighborY="24137"/>
      <dgm:spPr/>
    </dgm:pt>
    <dgm:pt modelId="{3C0E0826-50F9-4CFB-82EF-5D8E388A0EC4}" type="pres">
      <dgm:prSet presAssocID="{2D2E69C3-86F5-4884-ABF7-8D8B98DD78DF}" presName="circ1Tx" presStyleLbl="revTx" presStyleIdx="0" presStyleCnt="0" custScaleX="131266" custLinFactNeighborX="-53228" custLinFactNeighborY="244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8961AD-F14D-4072-B63E-337A4F04E35D}" type="pres">
      <dgm:prSet presAssocID="{074A62CF-EFB2-4F73-9ACA-696E8AC0F049}" presName="circ2" presStyleLbl="vennNode1" presStyleIdx="1" presStyleCnt="7" custScaleX="112852" custScaleY="92704"/>
      <dgm:spPr/>
    </dgm:pt>
    <dgm:pt modelId="{92FC54A0-13AA-4D18-B8E6-F9081953E31F}" type="pres">
      <dgm:prSet presAssocID="{074A62CF-EFB2-4F73-9ACA-696E8AC0F049}" presName="circ2Tx" presStyleLbl="revTx" presStyleIdx="0" presStyleCnt="0" custScaleX="132132" custScaleY="117207" custLinFactNeighborX="11262" custLinFactNeighborY="209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2B69A9-E0AC-40EB-B8BE-9CCA92BBC260}" type="pres">
      <dgm:prSet presAssocID="{0B3A7832-4FBF-471F-8A88-1ACDF06152F6}" presName="circ3" presStyleLbl="vennNode1" presStyleIdx="2" presStyleCnt="7"/>
      <dgm:spPr/>
    </dgm:pt>
    <dgm:pt modelId="{149E1762-7D88-4414-9CC4-08EE133AB51A}" type="pres">
      <dgm:prSet presAssocID="{0B3A7832-4FBF-471F-8A88-1ACDF06152F6}" presName="circ3Tx" presStyleLbl="revTx" presStyleIdx="0" presStyleCnt="0" custLinFactNeighborX="-9210" custLinFactNeighborY="446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591AAD-B739-40F6-857E-90D8CFD6B74D}" type="pres">
      <dgm:prSet presAssocID="{52259B36-FC50-4E42-A5FB-3225C3AA38EF}" presName="circ4" presStyleLbl="vennNode1" presStyleIdx="3" presStyleCnt="7"/>
      <dgm:spPr/>
    </dgm:pt>
    <dgm:pt modelId="{228EC621-9B39-457D-894D-6BDB8DAAE1AC}" type="pres">
      <dgm:prSet presAssocID="{52259B36-FC50-4E42-A5FB-3225C3AA38EF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1301C7-204B-4FB7-9426-811AD1069517}" type="pres">
      <dgm:prSet presAssocID="{0B8B5566-8406-444F-A529-F4D3CA9349E0}" presName="circ5" presStyleLbl="vennNode1" presStyleIdx="4" presStyleCnt="7"/>
      <dgm:spPr/>
    </dgm:pt>
    <dgm:pt modelId="{2A5ACAC2-925D-4BCA-BEDA-41724FD999F6}" type="pres">
      <dgm:prSet presAssocID="{0B8B5566-8406-444F-A529-F4D3CA9349E0}" presName="circ5Tx" presStyleLbl="revTx" presStyleIdx="0" presStyleCnt="0" custScaleX="1228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FB7E02-16F6-459A-9375-6B2C8DC30D86}" type="pres">
      <dgm:prSet presAssocID="{6AFCAE66-900F-4846-8342-5378F482A128}" presName="circ6" presStyleLbl="vennNode1" presStyleIdx="5" presStyleCnt="7"/>
      <dgm:spPr/>
    </dgm:pt>
    <dgm:pt modelId="{DA97E3BE-E0ED-455D-9818-FDC5D7282AC8}" type="pres">
      <dgm:prSet presAssocID="{6AFCAE66-900F-4846-8342-5378F482A128}" presName="circ6Tx" presStyleLbl="revTx" presStyleIdx="0" presStyleCnt="0" custScaleX="151919" custLinFactNeighborX="2308" custLinFactNeighborY="606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445D18-2600-4DBC-9CFD-EBC6A9F75692}" type="pres">
      <dgm:prSet presAssocID="{49D948FA-4661-4E31-9DEA-75B310D94A06}" presName="circ7" presStyleLbl="vennNode1" presStyleIdx="6" presStyleCnt="7" custScaleX="107073" custScaleY="98897"/>
      <dgm:spPr/>
    </dgm:pt>
    <dgm:pt modelId="{37F9D1DA-2136-4C65-B095-08F37357155C}" type="pres">
      <dgm:prSet presAssocID="{49D948FA-4661-4E31-9DEA-75B310D94A06}" presName="circ7Tx" presStyleLbl="revTx" presStyleIdx="0" presStyleCnt="0" custScaleX="131248" custScaleY="68182" custLinFactNeighborX="-11727" custLinFactNeighborY="454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2FE501-5267-4A87-98B7-3A731B2A264A}" type="presOf" srcId="{0B8B5566-8406-444F-A529-F4D3CA9349E0}" destId="{2A5ACAC2-925D-4BCA-BEDA-41724FD999F6}" srcOrd="0" destOrd="0" presId="urn:microsoft.com/office/officeart/2005/8/layout/venn1"/>
    <dgm:cxn modelId="{485AA19B-95FB-497C-B802-4B06EE63C2DF}" srcId="{B9ACAFD6-D41D-475A-A5B5-F19F58FC0A92}" destId="{49D948FA-4661-4E31-9DEA-75B310D94A06}" srcOrd="6" destOrd="0" parTransId="{60FF1A04-A923-48EB-BF94-E2155FD457F8}" sibTransId="{81726E8D-5062-4BA3-96C2-BB3CDDAAA23E}"/>
    <dgm:cxn modelId="{C70EEACD-5A44-4B56-997D-67387607D5EC}" type="presOf" srcId="{2D2E69C3-86F5-4884-ABF7-8D8B98DD78DF}" destId="{3C0E0826-50F9-4CFB-82EF-5D8E388A0EC4}" srcOrd="0" destOrd="0" presId="urn:microsoft.com/office/officeart/2005/8/layout/venn1"/>
    <dgm:cxn modelId="{D11853CC-969D-4656-B620-83B342239BC6}" type="presOf" srcId="{0B3A7832-4FBF-471F-8A88-1ACDF06152F6}" destId="{149E1762-7D88-4414-9CC4-08EE133AB51A}" srcOrd="0" destOrd="0" presId="urn:microsoft.com/office/officeart/2005/8/layout/venn1"/>
    <dgm:cxn modelId="{9A036899-1BF7-4353-B0AE-D3B39DA0AE38}" type="presOf" srcId="{074A62CF-EFB2-4F73-9ACA-696E8AC0F049}" destId="{92FC54A0-13AA-4D18-B8E6-F9081953E31F}" srcOrd="0" destOrd="0" presId="urn:microsoft.com/office/officeart/2005/8/layout/venn1"/>
    <dgm:cxn modelId="{F25932F0-6EF3-49E3-85F8-9A4F83CF5F74}" type="presOf" srcId="{B9ACAFD6-D41D-475A-A5B5-F19F58FC0A92}" destId="{1C9529DB-D8F2-4021-9F47-8F2C60268213}" srcOrd="0" destOrd="0" presId="urn:microsoft.com/office/officeart/2005/8/layout/venn1"/>
    <dgm:cxn modelId="{86C99140-1BCF-4816-A8B7-054D2B39E9D6}" srcId="{B9ACAFD6-D41D-475A-A5B5-F19F58FC0A92}" destId="{2D2E69C3-86F5-4884-ABF7-8D8B98DD78DF}" srcOrd="0" destOrd="0" parTransId="{A954581C-5383-441D-B4F6-531751695C62}" sibTransId="{AFF357F5-9AF0-4BDA-BC2A-AF42C1C5D0F5}"/>
    <dgm:cxn modelId="{AD90158D-4541-4643-ADC0-F4A0E08A429A}" type="presOf" srcId="{52259B36-FC50-4E42-A5FB-3225C3AA38EF}" destId="{228EC621-9B39-457D-894D-6BDB8DAAE1AC}" srcOrd="0" destOrd="0" presId="urn:microsoft.com/office/officeart/2005/8/layout/venn1"/>
    <dgm:cxn modelId="{C74DD235-A891-47C0-85DF-C626EB77827D}" srcId="{B9ACAFD6-D41D-475A-A5B5-F19F58FC0A92}" destId="{52259B36-FC50-4E42-A5FB-3225C3AA38EF}" srcOrd="3" destOrd="0" parTransId="{8F0B67BD-422B-4981-8CB7-EDE0070ED5F3}" sibTransId="{8077A0FE-9E9D-46B6-AA6F-9F05D8A9ECF4}"/>
    <dgm:cxn modelId="{EE20501D-9937-4C40-B781-A532C18ABDEF}" srcId="{B9ACAFD6-D41D-475A-A5B5-F19F58FC0A92}" destId="{0B8B5566-8406-444F-A529-F4D3CA9349E0}" srcOrd="4" destOrd="0" parTransId="{BA37CA2E-BD88-49A1-989A-5B32EDA3E008}" sibTransId="{B103E119-6775-4210-B29D-98A6CEE971C4}"/>
    <dgm:cxn modelId="{C822EC75-5933-416E-A336-C73A4F18CB39}" srcId="{B9ACAFD6-D41D-475A-A5B5-F19F58FC0A92}" destId="{6AFCAE66-900F-4846-8342-5378F482A128}" srcOrd="5" destOrd="0" parTransId="{A668E6FD-450D-46AF-AF9D-9760E9D0D320}" sibTransId="{F0B08333-3A16-49DC-906C-B5CC9741BE3B}"/>
    <dgm:cxn modelId="{64686ECE-0779-4CB8-B830-913845EC9C96}" srcId="{B9ACAFD6-D41D-475A-A5B5-F19F58FC0A92}" destId="{074A62CF-EFB2-4F73-9ACA-696E8AC0F049}" srcOrd="1" destOrd="0" parTransId="{974717E3-6C8D-4C3C-AAAA-781507993FB3}" sibTransId="{DCE4BBD4-B739-408C-AD40-0DC5377ABBA7}"/>
    <dgm:cxn modelId="{CC4D1CA8-AD0A-4C39-9907-4B4FDDEA3989}" type="presOf" srcId="{6AFCAE66-900F-4846-8342-5378F482A128}" destId="{DA97E3BE-E0ED-455D-9818-FDC5D7282AC8}" srcOrd="0" destOrd="0" presId="urn:microsoft.com/office/officeart/2005/8/layout/venn1"/>
    <dgm:cxn modelId="{2DC01942-5EE8-4F53-AFF3-F843180ED3C9}" type="presOf" srcId="{49D948FA-4661-4E31-9DEA-75B310D94A06}" destId="{37F9D1DA-2136-4C65-B095-08F37357155C}" srcOrd="0" destOrd="0" presId="urn:microsoft.com/office/officeart/2005/8/layout/venn1"/>
    <dgm:cxn modelId="{66EA5355-0377-4D52-9953-F3E89F0C3DBA}" srcId="{B9ACAFD6-D41D-475A-A5B5-F19F58FC0A92}" destId="{0B3A7832-4FBF-471F-8A88-1ACDF06152F6}" srcOrd="2" destOrd="0" parTransId="{3FB88593-C80B-4827-87CF-1711C72E12FC}" sibTransId="{E440C2D1-9C33-4067-BDDF-EBC2AC70D476}"/>
    <dgm:cxn modelId="{163857C0-1951-4BEC-9C48-306874CEAADE}" type="presParOf" srcId="{1C9529DB-D8F2-4021-9F47-8F2C60268213}" destId="{59F5A68A-5E7D-43F8-AF38-0AC723C92686}" srcOrd="0" destOrd="0" presId="urn:microsoft.com/office/officeart/2005/8/layout/venn1"/>
    <dgm:cxn modelId="{A9A9B84A-23D4-4260-A77E-1067871279BA}" type="presParOf" srcId="{1C9529DB-D8F2-4021-9F47-8F2C60268213}" destId="{3C0E0826-50F9-4CFB-82EF-5D8E388A0EC4}" srcOrd="1" destOrd="0" presId="urn:microsoft.com/office/officeart/2005/8/layout/venn1"/>
    <dgm:cxn modelId="{8CD9296A-282F-44A5-9BF8-EB7E460DCF61}" type="presParOf" srcId="{1C9529DB-D8F2-4021-9F47-8F2C60268213}" destId="{568961AD-F14D-4072-B63E-337A4F04E35D}" srcOrd="2" destOrd="0" presId="urn:microsoft.com/office/officeart/2005/8/layout/venn1"/>
    <dgm:cxn modelId="{E9DD58B7-BD78-43A5-89C6-74DAC117EB6F}" type="presParOf" srcId="{1C9529DB-D8F2-4021-9F47-8F2C60268213}" destId="{92FC54A0-13AA-4D18-B8E6-F9081953E31F}" srcOrd="3" destOrd="0" presId="urn:microsoft.com/office/officeart/2005/8/layout/venn1"/>
    <dgm:cxn modelId="{2449145E-61A1-4EDE-BE86-D056318F514B}" type="presParOf" srcId="{1C9529DB-D8F2-4021-9F47-8F2C60268213}" destId="{172B69A9-E0AC-40EB-B8BE-9CCA92BBC260}" srcOrd="4" destOrd="0" presId="urn:microsoft.com/office/officeart/2005/8/layout/venn1"/>
    <dgm:cxn modelId="{8AFE2D6C-1710-4245-808F-53FCAA0BF2BF}" type="presParOf" srcId="{1C9529DB-D8F2-4021-9F47-8F2C60268213}" destId="{149E1762-7D88-4414-9CC4-08EE133AB51A}" srcOrd="5" destOrd="0" presId="urn:microsoft.com/office/officeart/2005/8/layout/venn1"/>
    <dgm:cxn modelId="{3F4437CD-8C73-412C-86BA-ED419B30278F}" type="presParOf" srcId="{1C9529DB-D8F2-4021-9F47-8F2C60268213}" destId="{C7591AAD-B739-40F6-857E-90D8CFD6B74D}" srcOrd="6" destOrd="0" presId="urn:microsoft.com/office/officeart/2005/8/layout/venn1"/>
    <dgm:cxn modelId="{ED98E5B1-47E7-467A-A913-92585DAA6FBD}" type="presParOf" srcId="{1C9529DB-D8F2-4021-9F47-8F2C60268213}" destId="{228EC621-9B39-457D-894D-6BDB8DAAE1AC}" srcOrd="7" destOrd="0" presId="urn:microsoft.com/office/officeart/2005/8/layout/venn1"/>
    <dgm:cxn modelId="{CDCAC96D-0AB9-4951-8314-D1FC3F2BE7F4}" type="presParOf" srcId="{1C9529DB-D8F2-4021-9F47-8F2C60268213}" destId="{B61301C7-204B-4FB7-9426-811AD1069517}" srcOrd="8" destOrd="0" presId="urn:microsoft.com/office/officeart/2005/8/layout/venn1"/>
    <dgm:cxn modelId="{85D8DEA8-C846-4A82-AB7C-924E9B02CC59}" type="presParOf" srcId="{1C9529DB-D8F2-4021-9F47-8F2C60268213}" destId="{2A5ACAC2-925D-4BCA-BEDA-41724FD999F6}" srcOrd="9" destOrd="0" presId="urn:microsoft.com/office/officeart/2005/8/layout/venn1"/>
    <dgm:cxn modelId="{D90BAF2E-CF51-4782-88CE-99FE2A3467BD}" type="presParOf" srcId="{1C9529DB-D8F2-4021-9F47-8F2C60268213}" destId="{80FB7E02-16F6-459A-9375-6B2C8DC30D86}" srcOrd="10" destOrd="0" presId="urn:microsoft.com/office/officeart/2005/8/layout/venn1"/>
    <dgm:cxn modelId="{285021D3-190F-4EBC-ABA4-8923052F5A11}" type="presParOf" srcId="{1C9529DB-D8F2-4021-9F47-8F2C60268213}" destId="{DA97E3BE-E0ED-455D-9818-FDC5D7282AC8}" srcOrd="11" destOrd="0" presId="urn:microsoft.com/office/officeart/2005/8/layout/venn1"/>
    <dgm:cxn modelId="{54DAE366-132D-4E22-ABA0-4E2F6EF023BC}" type="presParOf" srcId="{1C9529DB-D8F2-4021-9F47-8F2C60268213}" destId="{56445D18-2600-4DBC-9CFD-EBC6A9F75692}" srcOrd="12" destOrd="0" presId="urn:microsoft.com/office/officeart/2005/8/layout/venn1"/>
    <dgm:cxn modelId="{6CBDF7A8-0D32-440A-A2C6-C7435278CB46}" type="presParOf" srcId="{1C9529DB-D8F2-4021-9F47-8F2C60268213}" destId="{37F9D1DA-2136-4C65-B095-08F37357155C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F5A68A-5E7D-43F8-AF38-0AC723C92686}">
      <dsp:nvSpPr>
        <dsp:cNvPr id="0" name=""/>
        <dsp:cNvSpPr/>
      </dsp:nvSpPr>
      <dsp:spPr>
        <a:xfrm>
          <a:off x="3426395" y="1920222"/>
          <a:ext cx="1878890" cy="187912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C0E0826-50F9-4CFB-82EF-5D8E388A0EC4}">
      <dsp:nvSpPr>
        <dsp:cNvPr id="0" name=""/>
        <dsp:cNvSpPr/>
      </dsp:nvSpPr>
      <dsp:spPr>
        <a:xfrm>
          <a:off x="1827555" y="281937"/>
          <a:ext cx="2826019" cy="115212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anose="020B0A04020102020204" pitchFamily="34" charset="0"/>
            </a:rPr>
            <a:t>Принцип деятельности</a:t>
          </a:r>
        </a:p>
      </dsp:txBody>
      <dsp:txXfrm>
        <a:off x="1827555" y="281937"/>
        <a:ext cx="2826019" cy="1152128"/>
      </dsp:txXfrm>
    </dsp:sp>
    <dsp:sp modelId="{568961AD-F14D-4072-B63E-337A4F04E35D}">
      <dsp:nvSpPr>
        <dsp:cNvPr id="0" name=""/>
        <dsp:cNvSpPr/>
      </dsp:nvSpPr>
      <dsp:spPr>
        <a:xfrm>
          <a:off x="3877466" y="1800198"/>
          <a:ext cx="2120365" cy="174202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2FC54A0-13AA-4D18-B8E6-F9081953E31F}">
      <dsp:nvSpPr>
        <dsp:cNvPr id="0" name=""/>
        <dsp:cNvSpPr/>
      </dsp:nvSpPr>
      <dsp:spPr>
        <a:xfrm>
          <a:off x="5781806" y="1250892"/>
          <a:ext cx="2689500" cy="148541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anose="020B0A04020102020204" pitchFamily="34" charset="0"/>
            </a:rPr>
            <a:t>Принцип вариативности</a:t>
          </a:r>
        </a:p>
      </dsp:txBody>
      <dsp:txXfrm>
        <a:off x="5781806" y="1250892"/>
        <a:ext cx="2689500" cy="1485412"/>
      </dsp:txXfrm>
    </dsp:sp>
    <dsp:sp modelId="{172B69A9-E0AC-40EB-B8BE-9CCA92BBC260}">
      <dsp:nvSpPr>
        <dsp:cNvPr id="0" name=""/>
        <dsp:cNvSpPr/>
      </dsp:nvSpPr>
      <dsp:spPr>
        <a:xfrm>
          <a:off x="4133640" y="2327874"/>
          <a:ext cx="1878890" cy="187912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49E1762-7D88-4414-9CC4-08EE133AB51A}">
      <dsp:nvSpPr>
        <dsp:cNvPr id="0" name=""/>
        <dsp:cNvSpPr/>
      </dsp:nvSpPr>
      <dsp:spPr>
        <a:xfrm>
          <a:off x="6120680" y="3312370"/>
          <a:ext cx="1996320" cy="135375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anose="020B0A04020102020204" pitchFamily="34" charset="0"/>
            </a:rPr>
            <a:t>Принцип  минимакса</a:t>
          </a:r>
          <a:endParaRPr kumimoji="0" lang="ru-RU" sz="2000" b="0" i="0" u="none" strike="noStrike" kern="1200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Arial Black" panose="020B0A04020102020204" pitchFamily="34" charset="0"/>
          </a:endParaRPr>
        </a:p>
      </dsp:txBody>
      <dsp:txXfrm>
        <a:off x="6120680" y="3312370"/>
        <a:ext cx="1996320" cy="1353750"/>
      </dsp:txXfrm>
    </dsp:sp>
    <dsp:sp modelId="{C7591AAD-B739-40F6-857E-90D8CFD6B74D}">
      <dsp:nvSpPr>
        <dsp:cNvPr id="0" name=""/>
        <dsp:cNvSpPr/>
      </dsp:nvSpPr>
      <dsp:spPr>
        <a:xfrm>
          <a:off x="3752382" y="2806007"/>
          <a:ext cx="1878890" cy="187912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28EC621-9B39-457D-894D-6BDB8DAAE1AC}">
      <dsp:nvSpPr>
        <dsp:cNvPr id="0" name=""/>
        <dsp:cNvSpPr/>
      </dsp:nvSpPr>
      <dsp:spPr>
        <a:xfrm>
          <a:off x="5443384" y="4522102"/>
          <a:ext cx="2152895" cy="123853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6500" b="1" kern="1200" dirty="0" smtClean="0"/>
            <a:t> </a:t>
          </a:r>
          <a:endParaRPr kumimoji="0" lang="ru-RU" sz="6500" b="0" i="0" u="none" strike="noStrike" kern="1200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Arial" charset="0"/>
          </a:endParaRPr>
        </a:p>
      </dsp:txBody>
      <dsp:txXfrm>
        <a:off x="5443384" y="4522102"/>
        <a:ext cx="2152895" cy="1238537"/>
      </dsp:txXfrm>
    </dsp:sp>
    <dsp:sp modelId="{B61301C7-204B-4FB7-9426-811AD1069517}">
      <dsp:nvSpPr>
        <dsp:cNvPr id="0" name=""/>
        <dsp:cNvSpPr/>
      </dsp:nvSpPr>
      <dsp:spPr>
        <a:xfrm>
          <a:off x="3141743" y="2806007"/>
          <a:ext cx="1878890" cy="187912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A5ACAC2-925D-4BCA-BEDA-41724FD999F6}">
      <dsp:nvSpPr>
        <dsp:cNvPr id="0" name=""/>
        <dsp:cNvSpPr/>
      </dsp:nvSpPr>
      <dsp:spPr>
        <a:xfrm>
          <a:off x="930833" y="4522102"/>
          <a:ext cx="2644702" cy="123853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6500" b="0" i="0" u="none" strike="noStrike" kern="1200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Arial" charset="0"/>
          </a:endParaRPr>
        </a:p>
      </dsp:txBody>
      <dsp:txXfrm>
        <a:off x="930833" y="4522102"/>
        <a:ext cx="2644702" cy="1238537"/>
      </dsp:txXfrm>
    </dsp:sp>
    <dsp:sp modelId="{80FB7E02-16F6-459A-9375-6B2C8DC30D86}">
      <dsp:nvSpPr>
        <dsp:cNvPr id="0" name=""/>
        <dsp:cNvSpPr/>
      </dsp:nvSpPr>
      <dsp:spPr>
        <a:xfrm>
          <a:off x="2760485" y="2327874"/>
          <a:ext cx="1878890" cy="187912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A97E3BE-E0ED-455D-9818-FDC5D7282AC8}">
      <dsp:nvSpPr>
        <dsp:cNvPr id="0" name=""/>
        <dsp:cNvSpPr/>
      </dsp:nvSpPr>
      <dsp:spPr>
        <a:xfrm>
          <a:off x="-6" y="3528387"/>
          <a:ext cx="3032790" cy="135375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anose="020B0A04020102020204" pitchFamily="34" charset="0"/>
            </a:rPr>
            <a:t>Принцип непрерывности </a:t>
          </a:r>
        </a:p>
      </dsp:txBody>
      <dsp:txXfrm>
        <a:off x="-6" y="3528387"/>
        <a:ext cx="3032790" cy="1353750"/>
      </dsp:txXfrm>
    </dsp:sp>
    <dsp:sp modelId="{56445D18-2600-4DBC-9CFD-EBC6A9F75692}">
      <dsp:nvSpPr>
        <dsp:cNvPr id="0" name=""/>
        <dsp:cNvSpPr/>
      </dsp:nvSpPr>
      <dsp:spPr>
        <a:xfrm>
          <a:off x="2829474" y="1742011"/>
          <a:ext cx="2011784" cy="185839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7F9D1DA-2136-4C65-B095-08F37357155C}">
      <dsp:nvSpPr>
        <dsp:cNvPr id="0" name=""/>
        <dsp:cNvSpPr/>
      </dsp:nvSpPr>
      <dsp:spPr>
        <a:xfrm>
          <a:off x="72007" y="1872212"/>
          <a:ext cx="2671506" cy="86409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anose="020B0A04020102020204" pitchFamily="34" charset="0"/>
            </a:rPr>
            <a:t>Принцип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anose="020B0A04020102020204" pitchFamily="34" charset="0"/>
            </a:rPr>
            <a:t>целостности</a:t>
          </a:r>
        </a:p>
      </dsp:txBody>
      <dsp:txXfrm>
        <a:off x="72007" y="1872212"/>
        <a:ext cx="2671506" cy="8640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DE38F-C175-4C9C-B7F6-797E8BFE0C91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94F996-7C17-4A94-A2FC-B4386C9240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057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133C124-8359-4637-98DA-9880AB9B23E6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DFFA77-DCD2-473E-B4C5-F3C21119BBD3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1A689A-8319-4B14-8FA9-27C95A269E1D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E6566D-46C6-4873-8010-D4A61C2625DC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DC31B13-6D12-4AA9-ADFA-323DD63143AD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403D42-4C48-465C-9BCE-5E1267A236B9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Рисунок 4" descr="3e5a6e730c60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1838" y="0"/>
            <a:ext cx="3332162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Рисунок 5" descr="7bdd6a2847df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52413" y="3806825"/>
            <a:ext cx="5292726" cy="305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Группа 1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3" name="Рамка 12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3616"/>
              </a:avLst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0"/>
              <a:tileRect/>
            </a:gradFill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 extrusionH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pic>
          <p:nvPicPr>
            <p:cNvPr id="2059" name="Picture 5" descr="C:\Users\Елена\AppData\Local\Microsoft\Windows\Temporary Internet Files\Content.IE5\OASCQ3G5\MC900290515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80312" y="6069419"/>
              <a:ext cx="974860" cy="788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8" descr="C:\Users\Елена\AppData\Local\Microsoft\Windows\Temporary Internet Files\Content.IE5\6SMSW8JI\MC900299565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100392" y="4869160"/>
              <a:ext cx="885139" cy="1820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55" name="Picture 2" descr="C:\Users\Елена\AppData\Local\Temp\Rar$DI06.521\DJFS_TOA_FeltFlower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-1058180">
            <a:off x="103188" y="106363"/>
            <a:ext cx="828675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715406" y="1462087"/>
            <a:ext cx="827012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Стандарты      </a:t>
            </a:r>
          </a:p>
          <a:p>
            <a:r>
              <a:rPr lang="ru-RU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ru-RU" sz="5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   второго поколения </a:t>
            </a:r>
          </a:p>
          <a:p>
            <a:r>
              <a:rPr lang="ru-RU" sz="5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         в начальной школе </a:t>
            </a:r>
            <a:endParaRPr lang="ru-RU" sz="54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58585" y="5320490"/>
            <a:ext cx="33843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800000"/>
                </a:solidFill>
              </a:rPr>
              <a:t>Кривощёкова Т.М.</a:t>
            </a:r>
          </a:p>
          <a:p>
            <a:endParaRPr lang="ru-RU" dirty="0" smtClean="0"/>
          </a:p>
          <a:p>
            <a:r>
              <a:rPr lang="ru-RU" sz="2000" dirty="0" smtClean="0">
                <a:solidFill>
                  <a:srgbClr val="800000"/>
                </a:solidFill>
              </a:rPr>
              <a:t>декабрь 2014г</a:t>
            </a:r>
            <a:endParaRPr lang="ru-RU" sz="20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Универсальные учебные действия</a:t>
            </a:r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 (УУД) подразделяются на 4 группы: </a:t>
            </a:r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регулятивные, личностные, коммуникативные и познавательные </a:t>
            </a:r>
          </a:p>
        </p:txBody>
      </p:sp>
      <p:pic>
        <p:nvPicPr>
          <p:cNvPr id="4" name="Содержимое 3" descr="http://ciot-anapa.ru/images/stories/for_parents/uud-shema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95536" y="1340768"/>
            <a:ext cx="828092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Системно – </a:t>
            </a:r>
            <a:r>
              <a:rPr lang="ru-RU" sz="32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деятельностный</a:t>
            </a:r>
            <a:r>
              <a:rPr lang="ru-RU" sz="32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подход</a:t>
            </a:r>
            <a:endParaRPr lang="ru-RU" sz="32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3" y="2132856"/>
            <a:ext cx="820891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- это подход к организации процесса обучения, в котором на первый план выходит проблема  самоопределения ребенка в учебном  процессе.</a:t>
            </a:r>
            <a:endParaRPr lang="ru-RU" sz="32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Цель</a:t>
            </a:r>
            <a:r>
              <a:rPr lang="ru-RU" sz="32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деятельностного</a:t>
            </a:r>
            <a:r>
              <a:rPr lang="ru-RU" sz="32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подхода </a:t>
            </a:r>
            <a:endParaRPr lang="ru-RU" sz="32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772816"/>
            <a:ext cx="87129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воспитание личности ребенка как субъекта жизнедеятельности.</a:t>
            </a:r>
            <a:endParaRPr lang="ru-RU" sz="32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3140968"/>
            <a:ext cx="64807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32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Ставит цели</a:t>
            </a:r>
          </a:p>
          <a:p>
            <a:pPr>
              <a:buFontTx/>
              <a:buChar char="-"/>
            </a:pPr>
            <a:endParaRPr lang="ru-RU" sz="3200" b="1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>
              <a:buFontTx/>
              <a:buChar char="-"/>
            </a:pPr>
            <a:r>
              <a:rPr lang="ru-RU" sz="32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решает задачи</a:t>
            </a:r>
          </a:p>
          <a:p>
            <a:pPr>
              <a:buFontTx/>
              <a:buChar char="-"/>
            </a:pPr>
            <a:endParaRPr lang="ru-RU" sz="3200" b="1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>
              <a:buFontTx/>
              <a:buChar char="-"/>
            </a:pPr>
            <a:r>
              <a:rPr lang="ru-RU" sz="32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отвечает за результат</a:t>
            </a:r>
            <a:endParaRPr lang="ru-RU" sz="32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5661248"/>
            <a:ext cx="79928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32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УМЕНИЕ УЧИТЬСЯ. УЧИТЬ СЕБЯ</a:t>
            </a:r>
            <a:endParaRPr lang="ru-RU" sz="32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Что значит «деятельность» ?</a:t>
            </a:r>
            <a:endParaRPr lang="ru-RU" sz="32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2204864"/>
            <a:ext cx="83529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32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целеустемленная</a:t>
            </a:r>
            <a:r>
              <a:rPr lang="ru-RU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система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есть обратная связь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 всегда имеет развивающийся  план анализа</a:t>
            </a:r>
            <a:endParaRPr lang="ru-RU" sz="32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 Black" panose="020B0A04020102020204" pitchFamily="34" charset="0"/>
              </a:rPr>
              <a:t>Деятельность как основная форма жизнедеятельности младших школьников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2060848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  Нужно</a:t>
            </a: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, чтобы дети по возможности учились самостоятельно, а учитель руководил этим самостоятельным процессом и давал для него материал. </a:t>
            </a:r>
          </a:p>
          <a:p>
            <a:pPr>
              <a:buFont typeface="Wingdings" pitchFamily="2" charset="2"/>
              <a:buNone/>
            </a:pP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                                 </a:t>
            </a:r>
            <a:r>
              <a:rPr lang="ru-RU" dirty="0" err="1">
                <a:solidFill>
                  <a:srgbClr val="002060"/>
                </a:solidFill>
                <a:latin typeface="Arial Black" panose="020B0A04020102020204" pitchFamily="34" charset="0"/>
              </a:rPr>
              <a:t>К.Д.Ушинский</a:t>
            </a:r>
            <a:endParaRPr lang="ru-RU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>
              <a:buFont typeface="Wingdings" pitchFamily="2" charset="2"/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iagram 4"/>
          <p:cNvGrpSpPr>
            <a:grpSpLocks noChangeAspect="1"/>
          </p:cNvGrpSpPr>
          <p:nvPr/>
        </p:nvGrpSpPr>
        <p:grpSpPr bwMode="auto">
          <a:xfrm>
            <a:off x="323528" y="908720"/>
            <a:ext cx="8425225" cy="5760640"/>
            <a:chOff x="-518" y="296"/>
            <a:chExt cx="13304" cy="8530"/>
          </a:xfrm>
        </p:grpSpPr>
        <p:graphicFrame>
          <p:nvGraphicFramePr>
            <p:cNvPr id="3" name="Схема 2"/>
            <p:cNvGraphicFramePr/>
            <p:nvPr>
              <p:extLst>
                <p:ext uri="{D42A27DB-BD31-4B8C-83A1-F6EECF244321}">
                  <p14:modId xmlns:p14="http://schemas.microsoft.com/office/powerpoint/2010/main" val="37255345"/>
                </p:ext>
              </p:extLst>
            </p:nvPr>
          </p:nvGraphicFramePr>
          <p:xfrm>
            <a:off x="-518" y="296"/>
            <a:ext cx="13304" cy="853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4" name="AutoShape 20"/>
            <p:cNvSpPr>
              <a:spLocks noChangeArrowheads="1"/>
            </p:cNvSpPr>
            <p:nvPr/>
          </p:nvSpPr>
          <p:spPr bwMode="auto">
            <a:xfrm>
              <a:off x="5166" y="3248"/>
              <a:ext cx="1660" cy="1688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475656" y="5877272"/>
            <a:ext cx="6319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Принцип психологической комфортности</a:t>
            </a:r>
            <a:endParaRPr lang="ru-RU" sz="20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8104" y="1390739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Принцип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творчества</a:t>
            </a:r>
            <a:endParaRPr lang="ru-RU" sz="20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38125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Планируемые результаты:</a:t>
            </a:r>
            <a:b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три основные группы результатов</a:t>
            </a:r>
          </a:p>
        </p:txBody>
      </p:sp>
      <p:sp>
        <p:nvSpPr>
          <p:cNvPr id="6148" name="AutoShape 4"/>
          <p:cNvSpPr>
            <a:spLocks noGrp="1" noChangeArrowheads="1"/>
          </p:cNvSpPr>
          <p:nvPr>
            <p:ph idx="1"/>
          </p:nvPr>
        </p:nvSpPr>
        <p:spPr>
          <a:xfrm>
            <a:off x="262438" y="1600200"/>
            <a:ext cx="2519363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>
            <a:solidFill>
              <a:schemeClr val="tx1"/>
            </a:solidFill>
            <a:round/>
          </a:ln>
        </p:spPr>
        <p:txBody>
          <a:bodyPr anchor="ctr">
            <a:normAutofit/>
          </a:bodyPr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ЛИЧНОСТНЫЕ</a:t>
            </a:r>
            <a:endParaRPr lang="ru-RU" sz="1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3279425" y="1600200"/>
            <a:ext cx="2519363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МЕТАПРЕДМЕТНЫЕ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6352111" y="1601787"/>
            <a:ext cx="2540674" cy="6842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CCFF">
                  <a:alpha val="55000"/>
                </a:srgbClr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ПРЕДМЕТНЫЕ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238125" y="2514600"/>
            <a:ext cx="2690813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sz="16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Самоопределение:</a:t>
            </a:r>
          </a:p>
          <a:p>
            <a:pPr algn="ctr" eaLnBrk="0" hangingPunct="0"/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внутренняя позиция школьника;</a:t>
            </a:r>
          </a:p>
          <a:p>
            <a:pPr algn="ctr" eaLnBrk="0" hangingPunct="0"/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самоиндификация;</a:t>
            </a:r>
          </a:p>
          <a:p>
            <a:pPr algn="ctr" eaLnBrk="0" hangingPunct="0"/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самоуважение и самооценка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232802" y="3671248"/>
            <a:ext cx="2696136" cy="8651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sz="1600" b="1" u="sng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Смыслообразование</a:t>
            </a:r>
            <a:r>
              <a:rPr lang="ru-RU" sz="1600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</a:p>
          <a:p>
            <a:pPr algn="ctr" eaLnBrk="0" hangingPunct="0"/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мотивация (учебная, социальная);</a:t>
            </a:r>
          </a:p>
          <a:p>
            <a:pPr algn="ctr" eaLnBrk="0" hangingPunct="0"/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границы собственного</a:t>
            </a:r>
          </a:p>
          <a:p>
            <a:pPr algn="ctr" eaLnBrk="0" hangingPunct="0"/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знания и «незнания»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238125" y="4648200"/>
            <a:ext cx="2733675" cy="1981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sz="16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Морально-этическая</a:t>
            </a:r>
          </a:p>
          <a:p>
            <a:pPr algn="ctr" eaLnBrk="0" hangingPunct="0"/>
            <a:r>
              <a:rPr lang="ru-RU" sz="16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ориентация:</a:t>
            </a:r>
          </a:p>
          <a:p>
            <a:pPr algn="ctr" eaLnBrk="0" hangingPunct="0"/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ориентация на выполнение</a:t>
            </a:r>
          </a:p>
          <a:p>
            <a:pPr algn="ctr" eaLnBrk="0" hangingPunct="0"/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моральных норм;</a:t>
            </a:r>
          </a:p>
          <a:p>
            <a:pPr algn="ctr" eaLnBrk="0" hangingPunct="0"/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способность к решению </a:t>
            </a:r>
          </a:p>
          <a:p>
            <a:pPr algn="ctr" eaLnBrk="0" hangingPunct="0"/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Моральных </a:t>
            </a:r>
          </a:p>
          <a:p>
            <a:pPr algn="ctr" eaLnBrk="0" hangingPunct="0"/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проблем на основе децентрации;</a:t>
            </a:r>
          </a:p>
          <a:p>
            <a:pPr algn="ctr" eaLnBrk="0" hangingPunct="0"/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оценка своих поступков</a:t>
            </a:r>
            <a:r>
              <a:rPr lang="ru-RU" sz="12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3124200" y="2514600"/>
            <a:ext cx="2879725" cy="8763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sz="1600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Регулятивные:</a:t>
            </a:r>
          </a:p>
          <a:p>
            <a:pPr algn="ctr" eaLnBrk="0" hangingPunct="0"/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управление своей деятельностью;</a:t>
            </a:r>
          </a:p>
          <a:p>
            <a:pPr algn="ctr" eaLnBrk="0" hangingPunct="0"/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контроль и коррекция;</a:t>
            </a:r>
          </a:p>
          <a:p>
            <a:pPr algn="ctr" eaLnBrk="0" hangingPunct="0"/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инициативность и самостоятельность</a:t>
            </a: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3124201" y="3698236"/>
            <a:ext cx="2879724" cy="838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sz="1600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Коммуникативные:</a:t>
            </a:r>
          </a:p>
          <a:p>
            <a:pPr algn="ctr" eaLnBrk="0" hangingPunct="0"/>
            <a:r>
              <a:rPr lang="ru-RU" sz="13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речевая деятельность;</a:t>
            </a:r>
          </a:p>
          <a:p>
            <a:pPr algn="ctr" eaLnBrk="0" hangingPunct="0"/>
            <a:r>
              <a:rPr lang="ru-RU" sz="13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навыки сотрудничества</a:t>
            </a: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3124200" y="4648200"/>
            <a:ext cx="2879725" cy="2057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sz="1600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Познавательные:</a:t>
            </a:r>
          </a:p>
          <a:p>
            <a:pPr algn="ctr" eaLnBrk="0" hangingPunct="0"/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работа с информацией;</a:t>
            </a:r>
          </a:p>
          <a:p>
            <a:pPr algn="ctr" eaLnBrk="0" hangingPunct="0"/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работа с учебными моделями;</a:t>
            </a:r>
          </a:p>
          <a:p>
            <a:pPr algn="ctr" eaLnBrk="0" hangingPunct="0"/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использование </a:t>
            </a:r>
            <a:r>
              <a:rPr lang="ru-RU" sz="12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знако</a:t>
            </a:r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-символических</a:t>
            </a:r>
          </a:p>
          <a:p>
            <a:pPr algn="ctr" eaLnBrk="0" hangingPunct="0"/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средств, общих схем решения;</a:t>
            </a:r>
          </a:p>
          <a:p>
            <a:pPr algn="ctr" eaLnBrk="0" hangingPunct="0"/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выполнение логических операций</a:t>
            </a:r>
          </a:p>
          <a:p>
            <a:pPr algn="ctr" eaLnBrk="0" hangingPunct="0"/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сравнения, анализа, обобщения,</a:t>
            </a:r>
          </a:p>
          <a:p>
            <a:pPr algn="ctr" eaLnBrk="0" hangingPunct="0"/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классификации, установления</a:t>
            </a:r>
          </a:p>
          <a:p>
            <a:pPr algn="ctr" eaLnBrk="0" hangingPunct="0"/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аналогий, подведения под понятие</a:t>
            </a:r>
          </a:p>
        </p:txBody>
      </p:sp>
      <p:sp>
        <p:nvSpPr>
          <p:cNvPr id="56333" name="Text Box 15"/>
          <p:cNvSpPr txBox="1">
            <a:spLocks noChangeArrowheads="1"/>
          </p:cNvSpPr>
          <p:nvPr/>
        </p:nvSpPr>
        <p:spPr bwMode="auto">
          <a:xfrm>
            <a:off x="6705600" y="2590800"/>
            <a:ext cx="1765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lang="ru-RU" sz="1400" b="1"/>
              <a:t>Основы системы</a:t>
            </a:r>
          </a:p>
          <a:p>
            <a:pPr algn="ctr" eaLnBrk="0" hangingPunct="0"/>
            <a:r>
              <a:rPr lang="ru-RU" sz="1400" b="1"/>
              <a:t>научных знаний</a:t>
            </a:r>
          </a:p>
        </p:txBody>
      </p:sp>
      <p:sp>
        <p:nvSpPr>
          <p:cNvPr id="56336" name="Text Box 17"/>
          <p:cNvSpPr txBox="1">
            <a:spLocks noChangeArrowheads="1"/>
          </p:cNvSpPr>
          <p:nvPr/>
        </p:nvSpPr>
        <p:spPr bwMode="auto">
          <a:xfrm>
            <a:off x="6553200" y="3352800"/>
            <a:ext cx="201771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lang="ru-RU" sz="1400" b="1"/>
              <a:t>Опыт «предметной» деятельности по получению,</a:t>
            </a:r>
          </a:p>
          <a:p>
            <a:pPr algn="ctr" eaLnBrk="0" hangingPunct="0"/>
            <a:r>
              <a:rPr lang="ru-RU" sz="1400" b="1"/>
              <a:t>преобразованию</a:t>
            </a:r>
          </a:p>
          <a:p>
            <a:pPr algn="ctr" eaLnBrk="0" hangingPunct="0"/>
            <a:r>
              <a:rPr lang="ru-RU" sz="1400" b="1"/>
              <a:t>и применению</a:t>
            </a:r>
          </a:p>
          <a:p>
            <a:pPr algn="ctr" eaLnBrk="0" hangingPunct="0"/>
            <a:r>
              <a:rPr lang="ru-RU" sz="1400" b="1"/>
              <a:t>нового знания</a:t>
            </a:r>
          </a:p>
        </p:txBody>
      </p:sp>
      <p:sp>
        <p:nvSpPr>
          <p:cNvPr id="56337" name="AutoShape 35"/>
          <p:cNvSpPr>
            <a:spLocks noChangeArrowheads="1"/>
          </p:cNvSpPr>
          <p:nvPr/>
        </p:nvSpPr>
        <p:spPr bwMode="auto">
          <a:xfrm>
            <a:off x="6781800" y="4648200"/>
            <a:ext cx="1476375" cy="652463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ru-RU"/>
          </a:p>
        </p:txBody>
      </p:sp>
      <p:sp>
        <p:nvSpPr>
          <p:cNvPr id="56338" name="Text Box 37"/>
          <p:cNvSpPr txBox="1">
            <a:spLocks noChangeArrowheads="1"/>
          </p:cNvSpPr>
          <p:nvPr/>
        </p:nvSpPr>
        <p:spPr bwMode="auto">
          <a:xfrm>
            <a:off x="6346825" y="5364163"/>
            <a:ext cx="21240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lang="ru-RU" sz="1400" b="1"/>
              <a:t>Предметные и метапредметные действия с учебным материалом</a:t>
            </a:r>
            <a:r>
              <a:rPr lang="ru-RU" sz="1400" b="1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56339" name="AutoShape 19"/>
          <p:cNvSpPr>
            <a:spLocks noChangeArrowheads="1"/>
          </p:cNvSpPr>
          <p:nvPr/>
        </p:nvSpPr>
        <p:spPr bwMode="auto">
          <a:xfrm>
            <a:off x="6553200" y="2590800"/>
            <a:ext cx="2362200" cy="685800"/>
          </a:xfrm>
          <a:prstGeom prst="roundRect">
            <a:avLst>
              <a:gd name="adj" fmla="val 16667"/>
            </a:avLst>
          </a:prstGeom>
          <a:solidFill>
            <a:schemeClr val="folHlink">
              <a:alpha val="3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40" name="AutoShape 20"/>
          <p:cNvSpPr>
            <a:spLocks noChangeArrowheads="1"/>
          </p:cNvSpPr>
          <p:nvPr/>
        </p:nvSpPr>
        <p:spPr bwMode="auto">
          <a:xfrm>
            <a:off x="6553200" y="3505200"/>
            <a:ext cx="76200" cy="76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41" name="AutoShape 21"/>
          <p:cNvSpPr>
            <a:spLocks noChangeArrowheads="1"/>
          </p:cNvSpPr>
          <p:nvPr/>
        </p:nvSpPr>
        <p:spPr bwMode="auto">
          <a:xfrm>
            <a:off x="6477000" y="3429000"/>
            <a:ext cx="2438400" cy="1219200"/>
          </a:xfrm>
          <a:prstGeom prst="roundRect">
            <a:avLst>
              <a:gd name="adj" fmla="val 16667"/>
            </a:avLst>
          </a:prstGeom>
          <a:solidFill>
            <a:schemeClr val="folHlink">
              <a:alpha val="32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42" name="AutoShape 22"/>
          <p:cNvSpPr>
            <a:spLocks noChangeArrowheads="1"/>
          </p:cNvSpPr>
          <p:nvPr/>
        </p:nvSpPr>
        <p:spPr bwMode="auto">
          <a:xfrm>
            <a:off x="6248400" y="5334000"/>
            <a:ext cx="2667000" cy="1219200"/>
          </a:xfrm>
          <a:prstGeom prst="roundRect">
            <a:avLst>
              <a:gd name="adj" fmla="val 16667"/>
            </a:avLst>
          </a:prstGeom>
          <a:solidFill>
            <a:schemeClr val="folHlink">
              <a:alpha val="3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Системно-</a:t>
            </a:r>
            <a:r>
              <a:rPr lang="ru-RU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деятельностный</a:t>
            </a: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подход</a:t>
            </a:r>
            <a:b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7348" name="AutoShape 9"/>
          <p:cNvSpPr>
            <a:spLocks noGrp="1" noChangeArrowheads="1"/>
          </p:cNvSpPr>
          <p:nvPr>
            <p:ph idx="1"/>
          </p:nvPr>
        </p:nvSpPr>
        <p:spPr>
          <a:xfrm>
            <a:off x="358260" y="1052736"/>
            <a:ext cx="3962400" cy="137160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>
            <a:solidFill>
              <a:schemeClr val="tx1"/>
            </a:solidFill>
            <a:round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700" b="1" i="1" dirty="0"/>
              <a:t>Основной результат – развитие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700" b="1" i="1" dirty="0"/>
              <a:t>личности ребенка на основе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700" b="1" i="1" dirty="0"/>
              <a:t>учебной деятельности</a:t>
            </a:r>
          </a:p>
        </p:txBody>
      </p:sp>
      <p:sp>
        <p:nvSpPr>
          <p:cNvPr id="3778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667000"/>
            <a:ext cx="8676456" cy="860425"/>
          </a:xfrm>
        </p:spPr>
        <p:txBody>
          <a:bodyPr/>
          <a:lstStyle/>
          <a:p>
            <a:pPr marL="609600" indent="-609600" algn="ctr">
              <a:lnSpc>
                <a:spcPct val="80000"/>
              </a:lnSpc>
              <a:spcBef>
                <a:spcPct val="0"/>
              </a:spcBef>
              <a:buClr>
                <a:srgbClr val="FFFFFF"/>
              </a:buClr>
              <a:buFont typeface="Wingdings" pitchFamily="2" charset="2"/>
              <a:buNone/>
            </a:pPr>
            <a:r>
              <a:rPr lang="ru-RU" sz="2000" b="1" u="sng" dirty="0">
                <a:solidFill>
                  <a:srgbClr val="002060"/>
                </a:solidFill>
                <a:latin typeface="Arial Black" panose="020B0A04020102020204" pitchFamily="34" charset="0"/>
              </a:rPr>
              <a:t>Основная педагогическая задача</a:t>
            </a:r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 –</a:t>
            </a:r>
            <a:r>
              <a:rPr lang="ru-RU" sz="2000" b="1" u="sng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</a:p>
          <a:p>
            <a:pPr marL="609600" indent="-609600" algn="ctr">
              <a:lnSpc>
                <a:spcPct val="80000"/>
              </a:lnSpc>
              <a:spcBef>
                <a:spcPct val="0"/>
              </a:spcBef>
              <a:buClr>
                <a:srgbClr val="FFFFFF"/>
              </a:buClr>
              <a:buFont typeface="Wingdings" pitchFamily="2" charset="2"/>
              <a:buNone/>
            </a:pPr>
            <a:r>
              <a:rPr lang="ru-RU" sz="2000" b="1" u="sng" dirty="0">
                <a:solidFill>
                  <a:srgbClr val="002060"/>
                </a:solidFill>
                <a:latin typeface="Arial Black" panose="020B0A04020102020204" pitchFamily="34" charset="0"/>
              </a:rPr>
              <a:t>создание и организация условий, инициирующих детское действие</a:t>
            </a:r>
            <a:endParaRPr lang="ru-RU" sz="2000" b="1" u="sng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4556125" y="1124744"/>
            <a:ext cx="4248150" cy="1223963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1600" b="1" i="1" u="sng" dirty="0"/>
              <a:t>Начальная школа</a:t>
            </a:r>
            <a:r>
              <a:rPr lang="ru-RU" sz="1600" b="1" i="1" dirty="0"/>
              <a:t>: преобразование</a:t>
            </a:r>
          </a:p>
          <a:p>
            <a:pPr algn="ctr" eaLnBrk="0" hangingPunct="0"/>
            <a:r>
              <a:rPr lang="ru-RU" sz="1600" b="1" i="1" dirty="0"/>
              <a:t>внешней предметной деятельности</a:t>
            </a:r>
          </a:p>
          <a:p>
            <a:pPr algn="ctr" eaLnBrk="0" hangingPunct="0"/>
            <a:r>
              <a:rPr lang="ru-RU" sz="1600" b="1" i="1" dirty="0"/>
              <a:t>во внутреннюю</a:t>
            </a:r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685800" y="3505200"/>
            <a:ext cx="7740650" cy="48101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lumMod val="50000"/>
                </a:schemeClr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/>
              <a:t>Вектор смещения акцентов нового стандарта</a:t>
            </a:r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381000" y="3962400"/>
            <a:ext cx="2339975" cy="1600200"/>
          </a:xfrm>
          <a:prstGeom prst="ellipse">
            <a:avLst/>
          </a:prstGeom>
          <a:gradFill rotWithShape="1">
            <a:gsLst>
              <a:gs pos="0">
                <a:srgbClr val="CCFF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14351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2400" b="1" i="1" dirty="0">
                <a:latin typeface="Tahoma" pitchFamily="34" charset="0"/>
              </a:rPr>
              <a:t>Чему учить?</a:t>
            </a:r>
          </a:p>
          <a:p>
            <a:pPr algn="ctr" eaLnBrk="0" hangingPunct="0"/>
            <a:endParaRPr lang="ru-RU" sz="2400" b="1" i="1" dirty="0">
              <a:latin typeface="Tahoma" pitchFamily="34" charset="0"/>
            </a:endParaRPr>
          </a:p>
          <a:p>
            <a:pPr algn="ctr" eaLnBrk="0" hangingPunct="0"/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обновление</a:t>
            </a:r>
          </a:p>
          <a:p>
            <a:pPr algn="ctr" eaLnBrk="0" hangingPunct="0"/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содержания</a:t>
            </a:r>
          </a:p>
          <a:p>
            <a:pPr algn="ctr" eaLnBrk="0" hangingPunct="0"/>
            <a:endParaRPr lang="ru-RU" sz="800" b="1" dirty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3076" name="Oval 5"/>
          <p:cNvSpPr>
            <a:spLocks noChangeArrowheads="1"/>
          </p:cNvSpPr>
          <p:nvPr/>
        </p:nvSpPr>
        <p:spPr bwMode="auto">
          <a:xfrm>
            <a:off x="2971800" y="3962400"/>
            <a:ext cx="2339975" cy="1752600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14351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2400" b="1" i="1">
                <a:latin typeface="Tahoma" pitchFamily="34" charset="0"/>
              </a:rPr>
              <a:t>Ради чего</a:t>
            </a:r>
          </a:p>
          <a:p>
            <a:pPr algn="ctr" eaLnBrk="0" hangingPunct="0"/>
            <a:r>
              <a:rPr lang="ru-RU" sz="2400" b="1" i="1">
                <a:latin typeface="Tahoma" pitchFamily="34" charset="0"/>
              </a:rPr>
              <a:t>учить?</a:t>
            </a:r>
          </a:p>
          <a:p>
            <a:pPr algn="ctr" eaLnBrk="0" hangingPunct="0"/>
            <a:endParaRPr lang="ru-RU" b="1" i="1">
              <a:latin typeface="Tahoma" pitchFamily="34" charset="0"/>
            </a:endParaRPr>
          </a:p>
          <a:p>
            <a:pPr algn="ctr" eaLnBrk="0" hangingPunct="0"/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ценности </a:t>
            </a:r>
          </a:p>
          <a:p>
            <a:pPr algn="ctr" eaLnBrk="0" hangingPunct="0"/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образования</a:t>
            </a:r>
          </a:p>
          <a:p>
            <a:pPr algn="ctr" eaLnBrk="0" hangingPunct="0"/>
            <a:endParaRPr lang="ru-RU" sz="8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57354" name="Oval 6"/>
          <p:cNvSpPr>
            <a:spLocks noChangeArrowheads="1"/>
          </p:cNvSpPr>
          <p:nvPr/>
        </p:nvSpPr>
        <p:spPr bwMode="auto">
          <a:xfrm>
            <a:off x="5867400" y="4038600"/>
            <a:ext cx="2339975" cy="1600200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14351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2400" b="1" i="1">
                <a:latin typeface="Tahoma" pitchFamily="34" charset="0"/>
              </a:rPr>
              <a:t>Как учить?</a:t>
            </a:r>
          </a:p>
          <a:p>
            <a:pPr algn="ctr" eaLnBrk="0" hangingPunct="0"/>
            <a:endParaRPr lang="ru-RU" sz="1000" b="1" i="1">
              <a:latin typeface="Tahoma" pitchFamily="34" charset="0"/>
            </a:endParaRPr>
          </a:p>
          <a:p>
            <a:pPr algn="ctr" eaLnBrk="0" hangingPunct="0"/>
            <a:r>
              <a:rPr lang="ru-RU" b="1">
                <a:latin typeface="Tahoma" pitchFamily="34" charset="0"/>
              </a:rPr>
              <a:t>обновление</a:t>
            </a:r>
          </a:p>
          <a:p>
            <a:pPr algn="ctr" eaLnBrk="0" hangingPunct="0"/>
            <a:r>
              <a:rPr lang="ru-RU" b="1">
                <a:latin typeface="Tahoma" pitchFamily="34" charset="0"/>
              </a:rPr>
              <a:t>средств</a:t>
            </a:r>
          </a:p>
          <a:p>
            <a:pPr algn="ctr" eaLnBrk="0" hangingPunct="0"/>
            <a:r>
              <a:rPr lang="ru-RU" b="1">
                <a:latin typeface="Tahoma" pitchFamily="34" charset="0"/>
              </a:rPr>
              <a:t>обучения</a:t>
            </a: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0" y="5984875"/>
            <a:ext cx="9144000" cy="873125"/>
          </a:xfrm>
          <a:prstGeom prst="roundRect">
            <a:avLst>
              <a:gd name="adj" fmla="val 16667"/>
            </a:avLst>
          </a:prstGeom>
          <a:solidFill>
            <a:srgbClr val="FFCC66">
              <a:alpha val="4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СТАНОВЛЕНИЕ УЧЕНИЧЕСКОГО СООБЩЕСТВА,</a:t>
            </a:r>
          </a:p>
          <a:p>
            <a:pPr algn="ctr" eaLnBrk="0" hangingPunct="0"/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ФОРМИРОВАНИЕ УНИВЕРСАЛЬНЫХ СПОСОБОВ ДЕЙСТВИЙ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7037" y="404664"/>
            <a:ext cx="8358378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Требования к современному уроку</a:t>
            </a:r>
            <a:endParaRPr lang="ru-RU" sz="3200" b="1" i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340768"/>
            <a:ext cx="800732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§"/>
            </a:pPr>
            <a:r>
              <a:rPr lang="ru-RU" sz="2400" spc="50" dirty="0" smtClean="0">
                <a:ln w="11430"/>
                <a:solidFill>
                  <a:srgbClr val="002060"/>
                </a:solidFill>
                <a:latin typeface="Arial Black" pitchFamily="34" charset="0"/>
              </a:rPr>
              <a:t>САМОСТОЯТЕЛЬНАЯ РАБОТА НА ВСЕХ </a:t>
            </a:r>
          </a:p>
          <a:p>
            <a:pPr algn="ctr"/>
            <a:r>
              <a:rPr lang="ru-RU" sz="2400" spc="50" dirty="0" smtClean="0">
                <a:ln w="11430"/>
                <a:solidFill>
                  <a:srgbClr val="002060"/>
                </a:solidFill>
                <a:latin typeface="Arial Black" pitchFamily="34" charset="0"/>
              </a:rPr>
              <a:t>ЭТАПАХ УРОКА,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348880"/>
            <a:ext cx="8496944" cy="18774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§"/>
            </a:pPr>
            <a:r>
              <a:rPr lang="ru-RU" sz="2400" spc="50" dirty="0" smtClean="0">
                <a:ln w="11430"/>
                <a:solidFill>
                  <a:srgbClr val="002060"/>
                </a:solidFill>
                <a:latin typeface="Arial Black" pitchFamily="34" charset="0"/>
              </a:rPr>
              <a:t>УЧИТЕЛЬ ВЫСТУПАЕТ  В РОЛИ ОРГАНИЗАТОРА, А НЕ ИНФОРМАТОРА И РУКОВОДИТЕЛЯ,</a:t>
            </a:r>
          </a:p>
          <a:p>
            <a:pPr algn="ctr"/>
            <a:r>
              <a:rPr lang="ru-RU" sz="2400" spc="50" dirty="0" smtClean="0">
                <a:ln w="11430"/>
                <a:solidFill>
                  <a:srgbClr val="002060"/>
                </a:solidFill>
                <a:latin typeface="Arial Black" pitchFamily="34" charset="0"/>
              </a:rPr>
              <a:t> </a:t>
            </a:r>
          </a:p>
          <a:p>
            <a:pPr algn="ctr"/>
            <a:endParaRPr lang="ru-RU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005064"/>
            <a:ext cx="835292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§"/>
            </a:pPr>
            <a:r>
              <a:rPr lang="ru-RU" sz="2400" dirty="0" smtClean="0">
                <a:ln w="11430"/>
                <a:solidFill>
                  <a:srgbClr val="002060"/>
                </a:solidFill>
                <a:latin typeface="Arial Black" pitchFamily="34" charset="0"/>
              </a:rPr>
              <a:t>ОБЯЗАТЕЛЬНАЯ  РЕФЛЕКСИЯ  УЧАЩИХСЯ  НА  УРОКЕ,</a:t>
            </a:r>
          </a:p>
          <a:p>
            <a:pPr algn="ctr">
              <a:buFont typeface="Wingdings" pitchFamily="2" charset="2"/>
              <a:buChar char="§"/>
            </a:pPr>
            <a:endParaRPr lang="ru-RU" sz="2000" b="1" i="1" cap="none" spc="0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  <a:p>
            <a:pPr algn="ctr">
              <a:buFont typeface="Wingdings" pitchFamily="2" charset="2"/>
              <a:buChar char="§"/>
            </a:pPr>
            <a:endParaRPr lang="ru-RU" sz="2000" b="1" i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5445224"/>
            <a:ext cx="813690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§"/>
            </a:pPr>
            <a:r>
              <a:rPr lang="ru-RU" sz="2400" dirty="0" smtClean="0">
                <a:ln w="11430"/>
                <a:solidFill>
                  <a:srgbClr val="002060"/>
                </a:solidFill>
                <a:latin typeface="Arial Black" pitchFamily="34" charset="0"/>
              </a:rPr>
              <a:t>ВЫСОКАЯ    СТЕПЕНЬ    РЕЧЕВОЙ    АКТИВНОСТИ УЧАЩИХСЯ</a:t>
            </a:r>
            <a:endParaRPr lang="ru-RU" sz="2400" cap="none" spc="0" dirty="0">
              <a:ln w="11430"/>
              <a:solidFill>
                <a:srgbClr val="00206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96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496944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Структурные     элементы     урока</a:t>
            </a:r>
            <a:endParaRPr lang="ru-RU" sz="2800" b="1" i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134076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96008" y="149316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980728"/>
            <a:ext cx="77768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16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dirty="0">
                <a:ln w="11430"/>
                <a:solidFill>
                  <a:srgbClr val="002060"/>
                </a:solidFill>
                <a:latin typeface="Arial Black" pitchFamily="34" charset="0"/>
              </a:rPr>
              <a:t>МОБИЛИЗУЮЩИЙ ЭТАП – ВКЛЮЧЕНИЕ УЧАЩИХСЯ В АКТИВНУЮ ИНТЕЛЛЕКТУАЛЬНУЮ  ДЕЯТЕЛЬНОСТЬ,</a:t>
            </a:r>
          </a:p>
          <a:p>
            <a:pPr algn="just">
              <a:buFont typeface="Wingdings" pitchFamily="2" charset="2"/>
              <a:buChar char="v"/>
            </a:pPr>
            <a:endParaRPr lang="ru-RU" sz="2000" dirty="0">
              <a:ln w="11430"/>
              <a:solidFill>
                <a:srgbClr val="002060"/>
              </a:solidFill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000" dirty="0">
                <a:ln w="11430"/>
                <a:solidFill>
                  <a:srgbClr val="002060"/>
                </a:solidFill>
                <a:latin typeface="Arial Black" pitchFamily="34" charset="0"/>
              </a:rPr>
              <a:t>    ЦЕЛЕПОЛАГАНИЕ – ФОРМИРОВАНИЕ   УЧАЩИМИСЯ ЦЕЛЕЙ  УРОКА  ПО  СХЕМЕ: </a:t>
            </a:r>
          </a:p>
          <a:p>
            <a:pPr algn="ctr"/>
            <a:r>
              <a:rPr lang="ru-RU" sz="2000" dirty="0">
                <a:ln w="11430"/>
                <a:solidFill>
                  <a:srgbClr val="002060"/>
                </a:solidFill>
                <a:latin typeface="Arial Black" pitchFamily="34" charset="0"/>
              </a:rPr>
              <a:t>ВСПОМНИТЬ –  УЗНАТЬ  -  НАУЧИТЬСЯ,</a:t>
            </a:r>
          </a:p>
          <a:p>
            <a:pPr algn="just"/>
            <a:endParaRPr lang="ru-RU" sz="2000" dirty="0">
              <a:ln w="11430"/>
              <a:solidFill>
                <a:srgbClr val="002060"/>
              </a:solidFill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000" dirty="0">
                <a:ln w="11430"/>
                <a:solidFill>
                  <a:srgbClr val="002060"/>
                </a:solidFill>
                <a:latin typeface="Arial Black" pitchFamily="34" charset="0"/>
              </a:rPr>
              <a:t>   МОМЕНТ ОСОЗНАНИЯ   НЕДОСТАТОЧНОСТИ ИМЕЮЩИХСЯ ЗНАНИЙ,</a:t>
            </a:r>
          </a:p>
          <a:p>
            <a:pPr algn="just">
              <a:buFont typeface="Wingdings" pitchFamily="2" charset="2"/>
              <a:buChar char="v"/>
            </a:pPr>
            <a:endParaRPr lang="ru-RU" sz="2000" dirty="0">
              <a:ln w="11430"/>
              <a:solidFill>
                <a:srgbClr val="002060"/>
              </a:solidFill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000" dirty="0">
                <a:ln w="11430"/>
                <a:solidFill>
                  <a:srgbClr val="002060"/>
                </a:solidFill>
                <a:latin typeface="Arial Black" pitchFamily="34" charset="0"/>
              </a:rPr>
              <a:t>  КОММУНИКАЦИЯ,</a:t>
            </a:r>
          </a:p>
          <a:p>
            <a:pPr algn="just"/>
            <a:endParaRPr lang="ru-RU" sz="2000" dirty="0">
              <a:ln w="11430"/>
              <a:solidFill>
                <a:srgbClr val="002060"/>
              </a:solidFill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000" dirty="0">
                <a:ln w="11430"/>
                <a:solidFill>
                  <a:srgbClr val="002060"/>
                </a:solidFill>
                <a:latin typeface="Arial Black" pitchFamily="34" charset="0"/>
              </a:rPr>
              <a:t>ПРОВЕРКА И ВЗАИМОКОНТРОЛЬ,</a:t>
            </a:r>
          </a:p>
          <a:p>
            <a:pPr algn="just">
              <a:buFont typeface="Wingdings" pitchFamily="2" charset="2"/>
              <a:buChar char="v"/>
            </a:pPr>
            <a:endParaRPr lang="ru-RU" sz="2000" dirty="0">
              <a:ln w="11430"/>
              <a:solidFill>
                <a:srgbClr val="002060"/>
              </a:solidFill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000" dirty="0">
                <a:ln w="11430"/>
                <a:solidFill>
                  <a:srgbClr val="002060"/>
                </a:solidFill>
                <a:latin typeface="Arial Black" pitchFamily="34" charset="0"/>
              </a:rPr>
              <a:t>РЕФЛЕКСИЯ  –  ОСОЗНАНИЕ  УЧЕНИКОМ  И ВОСПРОИЗВЕДЕНИЕ  В  РЕЧИ  ТОГО,  ЧТО НОВОГО  ОН  УЗНАЛ  И  ЧЕМУ  НАУЧИЛСЯ  НА УРОКЕ.</a:t>
            </a:r>
            <a:endParaRPr lang="ru-RU" sz="2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4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467545" y="1989138"/>
            <a:ext cx="8676456" cy="13684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« Наберись смелости         </a:t>
            </a:r>
          </a:p>
          <a:p>
            <a:pPr marL="0" indent="0">
              <a:buNone/>
            </a:pPr>
            <a:r>
              <a:rPr lang="ru-RU" sz="40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              и сделай попытку!»</a:t>
            </a:r>
            <a:endParaRPr lang="ru-RU" sz="4000" b="1" i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424847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Традиционная методика</a:t>
            </a:r>
          </a:p>
          <a:p>
            <a:pPr algn="ctr">
              <a:buNone/>
            </a:pPr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Схема урока</a:t>
            </a:r>
          </a:p>
          <a:p>
            <a:pPr algn="ctr">
              <a:buNone/>
            </a:pPr>
            <a:endParaRPr lang="ru-RU" sz="2000" dirty="0">
              <a:solidFill>
                <a:srgbClr val="002060"/>
              </a:solidFill>
              <a:latin typeface="Arial Black" pitchFamily="34" charset="0"/>
            </a:endParaRPr>
          </a:p>
          <a:p>
            <a:pPr marL="457200" indent="-457200">
              <a:buAutoNum type="arabicPeriod"/>
            </a:pPr>
            <a:r>
              <a:rPr lang="ru-RU" sz="2000" dirty="0" err="1">
                <a:solidFill>
                  <a:srgbClr val="002060"/>
                </a:solidFill>
                <a:latin typeface="Arial Black" pitchFamily="34" charset="0"/>
              </a:rPr>
              <a:t>Оргмомент</a:t>
            </a:r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 .</a:t>
            </a:r>
          </a:p>
          <a:p>
            <a:pPr marL="457200" indent="-457200">
              <a:buAutoNum type="arabicPeriod"/>
            </a:pPr>
            <a:endParaRPr lang="ru-RU" sz="2000" dirty="0">
              <a:solidFill>
                <a:srgbClr val="002060"/>
              </a:solidFill>
              <a:latin typeface="Arial Black" pitchFamily="34" charset="0"/>
            </a:endParaRPr>
          </a:p>
          <a:p>
            <a:pPr marL="457200" indent="-457200"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Проверка домашнего задания.</a:t>
            </a:r>
          </a:p>
          <a:p>
            <a:pPr marL="457200" indent="-457200">
              <a:buAutoNum type="arabicPeriod"/>
            </a:pPr>
            <a:endParaRPr lang="ru-RU" sz="2000" dirty="0">
              <a:solidFill>
                <a:srgbClr val="002060"/>
              </a:solidFill>
              <a:latin typeface="Arial Black" pitchFamily="34" charset="0"/>
            </a:endParaRPr>
          </a:p>
          <a:p>
            <a:pPr marL="457200" indent="-457200">
              <a:buAutoNum type="arabicPeriod"/>
            </a:pPr>
            <a:endParaRPr lang="ru-RU" sz="2000" dirty="0">
              <a:solidFill>
                <a:srgbClr val="002060"/>
              </a:solidFill>
              <a:latin typeface="Arial Black" pitchFamily="34" charset="0"/>
            </a:endParaRPr>
          </a:p>
          <a:p>
            <a:pPr marL="457200" indent="-457200"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Объяснение нового материала.</a:t>
            </a:r>
          </a:p>
          <a:p>
            <a:pPr marL="457200" indent="-457200">
              <a:buNone/>
            </a:pPr>
            <a:endParaRPr lang="ru-RU" sz="2000" dirty="0">
              <a:solidFill>
                <a:srgbClr val="002060"/>
              </a:solidFill>
              <a:latin typeface="Arial Black" pitchFamily="34" charset="0"/>
            </a:endParaRPr>
          </a:p>
          <a:p>
            <a:pPr marL="457200" indent="-457200">
              <a:buNone/>
            </a:pPr>
            <a:endParaRPr lang="ru-RU" sz="2000" dirty="0">
              <a:solidFill>
                <a:srgbClr val="002060"/>
              </a:solidFill>
              <a:latin typeface="Arial Black" pitchFamily="34" charset="0"/>
            </a:endParaRPr>
          </a:p>
          <a:p>
            <a:pPr marL="457200" indent="-457200">
              <a:buNone/>
            </a:pPr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4. Закрепление. </a:t>
            </a:r>
          </a:p>
          <a:p>
            <a:pPr marL="457200" indent="-457200">
              <a:buNone/>
            </a:pPr>
            <a:endParaRPr lang="ru-RU" sz="2000" dirty="0">
              <a:solidFill>
                <a:srgbClr val="002060"/>
              </a:solidFill>
              <a:latin typeface="Arial Black" pitchFamily="34" charset="0"/>
            </a:endParaRPr>
          </a:p>
          <a:p>
            <a:pPr marL="457200" indent="-457200">
              <a:buNone/>
            </a:pPr>
            <a:endParaRPr lang="ru-RU" sz="2000" dirty="0">
              <a:solidFill>
                <a:srgbClr val="002060"/>
              </a:solidFill>
              <a:latin typeface="Arial Black" pitchFamily="34" charset="0"/>
            </a:endParaRPr>
          </a:p>
          <a:p>
            <a:pPr marL="457200" indent="-457200">
              <a:buNone/>
            </a:pPr>
            <a:endParaRPr lang="ru-RU" sz="2000" dirty="0">
              <a:solidFill>
                <a:srgbClr val="002060"/>
              </a:solidFill>
              <a:latin typeface="Arial Black" pitchFamily="34" charset="0"/>
            </a:endParaRPr>
          </a:p>
          <a:p>
            <a:pPr marL="457200" indent="-457200">
              <a:buNone/>
            </a:pPr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5. Итог урока. </a:t>
            </a:r>
          </a:p>
          <a:p>
            <a:pPr marL="457200" indent="-457200">
              <a:buNone/>
            </a:pPr>
            <a:endParaRPr lang="ru-RU" sz="2000" dirty="0">
              <a:solidFill>
                <a:srgbClr val="002060"/>
              </a:solidFill>
              <a:latin typeface="Arial Black" pitchFamily="34" charset="0"/>
            </a:endParaRPr>
          </a:p>
          <a:p>
            <a:pPr marL="457200" indent="-457200">
              <a:buNone/>
            </a:pPr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6. Домашнее задание.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44008" y="471897"/>
            <a:ext cx="388843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2000" dirty="0">
                <a:solidFill>
                  <a:srgbClr val="C00000"/>
                </a:solidFill>
                <a:latin typeface="Arial Black" panose="020B0A04020102020204" pitchFamily="34" charset="0"/>
              </a:rPr>
              <a:t>Инновационный урок</a:t>
            </a:r>
          </a:p>
          <a:p>
            <a:pPr algn="ctr">
              <a:buNone/>
            </a:pPr>
            <a:r>
              <a:rPr lang="ru-RU" sz="2000" dirty="0">
                <a:solidFill>
                  <a:srgbClr val="C00000"/>
                </a:solidFill>
                <a:latin typeface="Arial Black" panose="020B0A04020102020204" pitchFamily="34" charset="0"/>
              </a:rPr>
              <a:t>Схема урока</a:t>
            </a:r>
          </a:p>
          <a:p>
            <a:pPr algn="ctr">
              <a:buNone/>
            </a:pPr>
            <a:endParaRPr lang="ru-RU" sz="20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457200" indent="-457200">
              <a:buAutoNum type="arabicPeriod"/>
            </a:pPr>
            <a:r>
              <a:rPr lang="ru-RU" sz="2000" dirty="0">
                <a:solidFill>
                  <a:srgbClr val="C00000"/>
                </a:solidFill>
                <a:latin typeface="Arial Black" panose="020B0A04020102020204" pitchFamily="34" charset="0"/>
              </a:rPr>
              <a:t>Мобилизующий этап.</a:t>
            </a:r>
          </a:p>
          <a:p>
            <a:pPr marL="457200" indent="-457200">
              <a:buAutoNum type="arabicPeriod"/>
            </a:pPr>
            <a:endParaRPr lang="ru-RU" sz="20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457200" indent="-457200">
              <a:buAutoNum type="arabicPeriod"/>
            </a:pPr>
            <a:r>
              <a:rPr lang="ru-RU" sz="2000" dirty="0">
                <a:solidFill>
                  <a:srgbClr val="C00000"/>
                </a:solidFill>
                <a:latin typeface="Arial Black" panose="020B0A04020102020204" pitchFamily="34" charset="0"/>
              </a:rPr>
              <a:t>Самоопределение учащихся на основе антиципации (предугадывание)</a:t>
            </a:r>
          </a:p>
          <a:p>
            <a:pPr marL="457200" indent="-457200">
              <a:buAutoNum type="arabicPeriod"/>
            </a:pPr>
            <a:endParaRPr lang="ru-RU" sz="20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457200" indent="-457200">
              <a:buAutoNum type="arabicPeriod"/>
            </a:pPr>
            <a:r>
              <a:rPr lang="ru-RU" sz="2000" dirty="0">
                <a:solidFill>
                  <a:srgbClr val="C00000"/>
                </a:solidFill>
                <a:latin typeface="Arial Black" panose="020B0A04020102020204" pitchFamily="34" charset="0"/>
              </a:rPr>
              <a:t> Момент осознания учениками недостаточности имеющихся знаний.</a:t>
            </a:r>
          </a:p>
          <a:p>
            <a:pPr marL="457200" indent="-457200">
              <a:buAutoNum type="arabicPeriod"/>
            </a:pPr>
            <a:endParaRPr lang="ru-RU" sz="20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457200" indent="-457200">
              <a:buAutoNum type="arabicPeriod"/>
            </a:pPr>
            <a:r>
              <a:rPr lang="ru-RU" sz="2000" dirty="0">
                <a:solidFill>
                  <a:srgbClr val="C00000"/>
                </a:solidFill>
                <a:latin typeface="Arial Black" panose="020B0A04020102020204" pitchFamily="34" charset="0"/>
              </a:rPr>
              <a:t>Закрепление нового материала.</a:t>
            </a:r>
          </a:p>
          <a:p>
            <a:pPr marL="457200" indent="-457200">
              <a:buAutoNum type="arabicPeriod"/>
            </a:pPr>
            <a:endParaRPr lang="ru-RU" sz="20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457200" indent="-457200">
              <a:buAutoNum type="arabicPeriod"/>
            </a:pPr>
            <a:r>
              <a:rPr lang="ru-RU" sz="2000" dirty="0">
                <a:solidFill>
                  <a:srgbClr val="C00000"/>
                </a:solidFill>
                <a:latin typeface="Arial Black" panose="020B0A04020102020204" pitchFamily="34" charset="0"/>
              </a:rPr>
              <a:t>Рефлексия.</a:t>
            </a:r>
          </a:p>
        </p:txBody>
      </p:sp>
    </p:spTree>
    <p:extLst>
      <p:ext uri="{BB962C8B-B14F-4D97-AF65-F5344CB8AC3E}">
        <p14:creationId xmlns:p14="http://schemas.microsoft.com/office/powerpoint/2010/main" val="89205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Повышенный уровень сложности, проблемный и поисковый характер для учащихся. </a:t>
            </a:r>
          </a:p>
          <a:p>
            <a:pPr algn="just">
              <a:buNone/>
            </a:pPr>
            <a:endParaRPr lang="ru-RU" sz="28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Задания должны предполагать необходимость комплексного применения знаний из нескольких разделов предмета, а ещё лучше знания с разных уроков.</a:t>
            </a:r>
            <a:endParaRPr lang="ru-RU" sz="28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60648"/>
            <a:ext cx="8496944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i="1" cap="none" spc="0" dirty="0" smtClean="0">
                <a:ln w="11430"/>
                <a:solidFill>
                  <a:srgbClr val="7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ТРЕБОВАНИЯ   К    ЗАДАНИЯМ </a:t>
            </a:r>
          </a:p>
          <a:p>
            <a:pPr algn="ctr"/>
            <a:r>
              <a:rPr lang="ru-RU" sz="2800" b="1" i="1" cap="none" spc="0" dirty="0" smtClean="0">
                <a:ln w="11430"/>
                <a:solidFill>
                  <a:srgbClr val="7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НА   УРОКЕ</a:t>
            </a:r>
            <a:endParaRPr lang="ru-RU" sz="2800" b="1" i="1" cap="none" spc="0" dirty="0">
              <a:ln w="11430"/>
              <a:solidFill>
                <a:srgbClr val="7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6" name="Picture 4" descr="&amp;Kcy;&amp;acy;&amp;rcy;&amp;tcy;&amp;icy;&amp;ncy;&amp;kcy;&amp;acy; 882 &amp;icy;&amp;zcy; 8832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5229200"/>
            <a:ext cx="1066800" cy="1428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890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25658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latin typeface="Arial Black" pitchFamily="34" charset="0"/>
              </a:rPr>
              <a:t>Ученик равноправный с учителем участник процесса обучения, которому передаётся часть функций учителя: </a:t>
            </a:r>
          </a:p>
          <a:p>
            <a:pPr algn="just">
              <a:buNone/>
            </a:pPr>
            <a:r>
              <a:rPr lang="ru-RU" sz="2000" dirty="0" smtClean="0">
                <a:latin typeface="Arial Black" pitchFamily="34" charset="0"/>
              </a:rPr>
              <a:t>- </a:t>
            </a:r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определение и формулировка темы урока,</a:t>
            </a:r>
          </a:p>
          <a:p>
            <a:pPr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- определение цели урока, </a:t>
            </a:r>
          </a:p>
          <a:p>
            <a:pPr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- формулировка задания к учебному материалу.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latin typeface="Arial Black" pitchFamily="34" charset="0"/>
              </a:rPr>
              <a:t>Взаимосвязанное сочетание четырёх интеллектуальных процессов:  </a:t>
            </a:r>
          </a:p>
          <a:p>
            <a:pPr algn="just">
              <a:buNone/>
            </a:pPr>
            <a:r>
              <a:rPr lang="ru-RU" sz="2000" dirty="0" smtClean="0">
                <a:latin typeface="Arial Black" pitchFamily="34" charset="0"/>
              </a:rPr>
              <a:t>- </a:t>
            </a:r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антиципация (предопределение учеником своих учебных действий), </a:t>
            </a:r>
          </a:p>
          <a:p>
            <a:pPr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- целенаправленное развитие логического мышления,</a:t>
            </a:r>
          </a:p>
          <a:p>
            <a:pPr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-  повышенная речевая активность учащихся,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рефлексия,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Высокая сложность учебного материала частично поискового характера на всех этапах урока.</a:t>
            </a:r>
            <a:endParaRPr lang="ru-RU" sz="2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32656"/>
            <a:ext cx="856895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i="1" dirty="0" smtClean="0">
                <a:ln w="11430"/>
                <a:solidFill>
                  <a:srgbClr val="7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     П</a:t>
            </a:r>
            <a:r>
              <a:rPr lang="ru-RU" sz="2400" b="1" i="1" cap="none" spc="0" dirty="0" smtClean="0">
                <a:ln w="11430"/>
                <a:solidFill>
                  <a:srgbClr val="7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РИНЦИПЫ      СОВРЕМЕННОГО </a:t>
            </a:r>
            <a:r>
              <a:rPr lang="ru-RU" sz="2400" b="1" i="1" dirty="0" smtClean="0">
                <a:ln w="11430"/>
                <a:solidFill>
                  <a:srgbClr val="7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      </a:t>
            </a:r>
            <a:r>
              <a:rPr lang="ru-RU" sz="2400" b="1" i="1" cap="none" spc="0" dirty="0" smtClean="0">
                <a:ln w="11430"/>
                <a:solidFill>
                  <a:srgbClr val="7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УРОКА</a:t>
            </a:r>
            <a:endParaRPr lang="ru-RU" sz="2400" b="1" i="1" cap="none" spc="0" dirty="0">
              <a:ln w="11430"/>
              <a:solidFill>
                <a:srgbClr val="7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5" name="Picture 2" descr="http://animashky.ru/flist/obludi/43/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89240"/>
            <a:ext cx="971600" cy="12687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0707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i="1" dirty="0" smtClean="0">
                <a:solidFill>
                  <a:srgbClr val="700000"/>
                </a:solidFill>
                <a:latin typeface="Arial Black" pitchFamily="34" charset="0"/>
              </a:rPr>
              <a:t>ЭТАП   ОВЛАДЕНИЯ   НОВЫМИ   ЗНАНИЯМИ</a:t>
            </a:r>
            <a:endParaRPr lang="ru-RU" sz="2400" i="1" dirty="0">
              <a:solidFill>
                <a:srgbClr val="70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marL="514350" indent="-514350" algn="just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Формулирует задания к упражнениям.</a:t>
            </a:r>
          </a:p>
          <a:p>
            <a:pPr marL="514350" indent="-514350">
              <a:buAutoNum type="arabicPeriod"/>
            </a:pPr>
            <a:endParaRPr lang="ru-RU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 Выполняет   упражнения, комментируя  и  поясняя  свои действия.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Формулирует  новое  правило на  основе  анализа предложенного  учителем материала.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22530" name="Picture 2" descr="&amp;Kcy;&amp;acy;&amp;rcy;&amp;tcy;&amp;icy;&amp;ncy;&amp;kcy;&amp;acy; 982 &amp;icy;&amp;zcy; 8832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941168"/>
            <a:ext cx="1296144" cy="16561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5821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700000"/>
                </a:solidFill>
                <a:latin typeface="Arial Black" pitchFamily="34" charset="0"/>
              </a:rPr>
              <a:t>Рефлексия</a:t>
            </a:r>
            <a:endParaRPr lang="ru-RU" sz="2800" i="1" dirty="0">
              <a:solidFill>
                <a:srgbClr val="70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>
                <a:solidFill>
                  <a:srgbClr val="002060"/>
                </a:solidFill>
                <a:latin typeface="Arial Black" pitchFamily="34" charset="0"/>
              </a:rPr>
              <a:t>1. Ученик вспоминает весь ход урока.</a:t>
            </a:r>
          </a:p>
          <a:p>
            <a:endParaRPr lang="ru-RU" i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ru-RU" i="1" dirty="0" smtClean="0">
                <a:solidFill>
                  <a:srgbClr val="002060"/>
                </a:solidFill>
                <a:latin typeface="Arial Black" pitchFamily="34" charset="0"/>
              </a:rPr>
              <a:t>2. Анализирует свою деятельность или деятельность товарищей.</a:t>
            </a:r>
          </a:p>
          <a:p>
            <a:endParaRPr lang="ru-RU" i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ru-RU" i="1" dirty="0" smtClean="0">
                <a:solidFill>
                  <a:srgbClr val="002060"/>
                </a:solidFill>
                <a:latin typeface="Arial Black" pitchFamily="34" charset="0"/>
              </a:rPr>
              <a:t>3. Формулирует свои впечатления.</a:t>
            </a:r>
            <a:endParaRPr lang="ru-RU" i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21506" name="Picture 2" descr="&amp;Kcy;&amp;acy;&amp;rcy;&amp;tcy;&amp;icy;&amp;ncy;&amp;kcy;&amp;acy; 982 &amp;icy;&amp;zcy; 8832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157192"/>
            <a:ext cx="1224136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4634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700000"/>
                </a:solidFill>
                <a:latin typeface="Arial Black" pitchFamily="34" charset="0"/>
              </a:rPr>
              <a:t>Требования  к    учителю</a:t>
            </a:r>
            <a:endParaRPr lang="ru-RU" sz="2400" b="1" i="1" dirty="0">
              <a:solidFill>
                <a:srgbClr val="70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217443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000" i="1" dirty="0" smtClean="0">
                <a:latin typeface="Arial Black" pitchFamily="34" charset="0"/>
              </a:rPr>
              <a:t>Учитель чётко и точно формулирует задания.</a:t>
            </a:r>
          </a:p>
          <a:p>
            <a:pPr algn="just">
              <a:buFont typeface="Wingdings" pitchFamily="2" charset="2"/>
              <a:buChar char="v"/>
            </a:pPr>
            <a:endParaRPr lang="ru-RU" sz="2000" i="1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000" i="1" dirty="0" smtClean="0">
                <a:solidFill>
                  <a:srgbClr val="700000"/>
                </a:solidFill>
                <a:latin typeface="Arial Black" pitchFamily="34" charset="0"/>
              </a:rPr>
              <a:t>Не</a:t>
            </a:r>
            <a:r>
              <a:rPr lang="ru-RU" sz="2000" i="1" dirty="0" smtClean="0">
                <a:latin typeface="Arial Black" pitchFamily="34" charset="0"/>
              </a:rPr>
              <a:t>   даёт новые знания ученикам в готовом виде.</a:t>
            </a:r>
          </a:p>
          <a:p>
            <a:pPr algn="just">
              <a:buFont typeface="Wingdings" pitchFamily="2" charset="2"/>
              <a:buChar char="v"/>
            </a:pPr>
            <a:endParaRPr lang="ru-RU" sz="2000" i="1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000" i="1" dirty="0" smtClean="0">
                <a:solidFill>
                  <a:srgbClr val="700000"/>
                </a:solidFill>
                <a:latin typeface="Arial Black" pitchFamily="34" charset="0"/>
              </a:rPr>
              <a:t>Не</a:t>
            </a:r>
            <a:r>
              <a:rPr lang="ru-RU" sz="2000" i="1" dirty="0" smtClean="0">
                <a:latin typeface="Arial Black" pitchFamily="34" charset="0"/>
              </a:rPr>
              <a:t>   повторяет задание два раза.</a:t>
            </a:r>
          </a:p>
          <a:p>
            <a:pPr algn="just">
              <a:buFont typeface="Wingdings" pitchFamily="2" charset="2"/>
              <a:buChar char="v"/>
            </a:pPr>
            <a:endParaRPr lang="ru-RU" sz="2000" i="1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000" i="1" dirty="0" smtClean="0">
                <a:solidFill>
                  <a:srgbClr val="700000"/>
                </a:solidFill>
                <a:latin typeface="Arial Black" pitchFamily="34" charset="0"/>
              </a:rPr>
              <a:t>Не  </a:t>
            </a:r>
            <a:r>
              <a:rPr lang="ru-RU" sz="2000" i="1" dirty="0" smtClean="0">
                <a:latin typeface="Arial Black" pitchFamily="34" charset="0"/>
              </a:rPr>
              <a:t>комментирует ответы учеников и не исправляет их, предлагая это сделать самим ученикам.</a:t>
            </a:r>
          </a:p>
          <a:p>
            <a:pPr algn="just">
              <a:buFont typeface="Wingdings" pitchFamily="2" charset="2"/>
              <a:buChar char="v"/>
            </a:pPr>
            <a:endParaRPr lang="ru-RU" sz="2000" i="1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000" i="1" dirty="0" smtClean="0">
                <a:solidFill>
                  <a:srgbClr val="700000"/>
                </a:solidFill>
                <a:latin typeface="Arial Black" pitchFamily="34" charset="0"/>
              </a:rPr>
              <a:t>Не</a:t>
            </a:r>
            <a:r>
              <a:rPr lang="ru-RU" sz="2000" i="1" dirty="0" smtClean="0">
                <a:latin typeface="Arial Black" pitchFamily="34" charset="0"/>
              </a:rPr>
              <a:t>  повторяет того , что уже сказали ученики.</a:t>
            </a:r>
          </a:p>
          <a:p>
            <a:pPr algn="just">
              <a:buFont typeface="Wingdings" pitchFamily="2" charset="2"/>
              <a:buChar char="v"/>
            </a:pPr>
            <a:endParaRPr lang="ru-RU" sz="2000" i="1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000" i="1" dirty="0" smtClean="0">
                <a:latin typeface="Arial Black" pitchFamily="34" charset="0"/>
              </a:rPr>
              <a:t>Предугадывает затруднения учеников и меняет  по ходу урока задания, если дети не смогли его выполнить с первого раза.</a:t>
            </a:r>
          </a:p>
          <a:p>
            <a:pPr algn="just">
              <a:buFont typeface="Wingdings" pitchFamily="2" charset="2"/>
              <a:buChar char="v"/>
            </a:pPr>
            <a:endParaRPr lang="ru-RU" sz="2000" i="1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000" i="1" dirty="0" smtClean="0">
                <a:latin typeface="Arial Black" pitchFamily="34" charset="0"/>
              </a:rPr>
              <a:t>Подбирает комплексные задания, в которых проблема рассматривается с разных сторон.</a:t>
            </a:r>
          </a:p>
          <a:p>
            <a:pPr algn="just">
              <a:buFont typeface="Wingdings" pitchFamily="2" charset="2"/>
              <a:buChar char="v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4760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0" y="188640"/>
            <a:ext cx="8964488" cy="151216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Организация деятельности учеников на уроке происходит через: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611560" y="2132856"/>
            <a:ext cx="799288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6725" algn="l"/>
              </a:tabLst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anose="020B0A04020102020204" pitchFamily="34" charset="0"/>
                <a:ea typeface="Calibri" pitchFamily="34" charset="0"/>
                <a:cs typeface="Times New Roman" pitchFamily="18" charset="0"/>
              </a:rPr>
              <a:t>1.Постановку</a:t>
            </a:r>
            <a:r>
              <a:rPr kumimoji="0" lang="ru-RU" sz="320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anose="020B0A04020102020204" pitchFamily="34" charset="0"/>
                <a:ea typeface="Calibri" pitchFamily="34" charset="0"/>
                <a:cs typeface="Times New Roman" pitchFamily="18" charset="0"/>
              </a:rPr>
              <a:t> цели деятельности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anose="020B0A04020102020204" pitchFamily="34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anose="020B0A04020102020204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6725" algn="l"/>
              </a:tabLst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anose="020B0A04020102020204" pitchFamily="34" charset="0"/>
                <a:ea typeface="Calibri" pitchFamily="34" charset="0"/>
                <a:cs typeface="Times New Roman" pitchFamily="18" charset="0"/>
              </a:rPr>
              <a:t>2.Планирование</a:t>
            </a:r>
            <a:r>
              <a:rPr kumimoji="0" lang="ru-RU" sz="320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anose="020B0A04020102020204" pitchFamily="34" charset="0"/>
                <a:ea typeface="Calibri" pitchFamily="34" charset="0"/>
                <a:cs typeface="Times New Roman" pitchFamily="18" charset="0"/>
              </a:rPr>
              <a:t> своих действий по реализации поставленной цели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anose="020B0A04020102020204" pitchFamily="34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anose="020B0A04020102020204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6725" algn="l"/>
              </a:tabLst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anose="020B0A04020102020204" pitchFamily="34" charset="0"/>
                <a:ea typeface="Calibri" pitchFamily="34" charset="0"/>
                <a:cs typeface="Times New Roman" pitchFamily="18" charset="0"/>
              </a:rPr>
              <a:t>3.Саму</a:t>
            </a:r>
            <a:r>
              <a:rPr kumimoji="0" lang="ru-RU" sz="320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anose="020B0A04020102020204" pitchFamily="34" charset="0"/>
                <a:ea typeface="Calibri" pitchFamily="34" charset="0"/>
                <a:cs typeface="Times New Roman" pitchFamily="18" charset="0"/>
              </a:rPr>
              <a:t> деятельность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anose="020B0A04020102020204" pitchFamily="34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anose="020B0A04020102020204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6725" algn="l"/>
              </a:tabLst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anose="020B0A04020102020204" pitchFamily="34" charset="0"/>
                <a:ea typeface="Calibri" pitchFamily="34" charset="0"/>
                <a:cs typeface="Times New Roman" pitchFamily="18" charset="0"/>
              </a:rPr>
              <a:t>4.Рефлексию</a:t>
            </a:r>
            <a:r>
              <a:rPr kumimoji="0" lang="ru-RU" sz="320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anose="020B0A04020102020204" pitchFamily="34" charset="0"/>
                <a:ea typeface="Calibri" pitchFamily="34" charset="0"/>
                <a:cs typeface="Times New Roman" pitchFamily="18" charset="0"/>
              </a:rPr>
              <a:t> полученных результатов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anose="020B0A04020102020204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anose="020B0A0402010202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30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51520" y="620688"/>
            <a:ext cx="8229600" cy="6048647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5900" b="1" i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itchFamily="34" charset="0"/>
              </a:rPr>
              <a:t>Учить детей сегодня трудно,</a:t>
            </a:r>
            <a:endParaRPr lang="ru-RU" sz="5900" i="1" dirty="0" smtClean="0">
              <a:solidFill>
                <a:srgbClr val="002060"/>
              </a:solidFill>
              <a:latin typeface="Arial Black" panose="020B0A04020102020204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5900" b="1" i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itchFamily="34" charset="0"/>
              </a:rPr>
              <a:t>И раньше было нелегко.</a:t>
            </a:r>
            <a:endParaRPr lang="ru-RU" sz="5900" i="1" dirty="0" smtClean="0">
              <a:solidFill>
                <a:srgbClr val="002060"/>
              </a:solidFill>
              <a:latin typeface="Arial Black" panose="020B0A04020102020204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5900" b="1" i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itchFamily="34" charset="0"/>
              </a:rPr>
              <a:t>Читать, считать, писать учили:</a:t>
            </a:r>
            <a:endParaRPr lang="ru-RU" sz="5900" i="1" dirty="0" smtClean="0">
              <a:solidFill>
                <a:srgbClr val="002060"/>
              </a:solidFill>
              <a:latin typeface="Arial Black" panose="020B0A04020102020204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5900" b="1" i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itchFamily="34" charset="0"/>
              </a:rPr>
              <a:t>«Даёт корова молоко».</a:t>
            </a:r>
            <a:endParaRPr lang="ru-RU" sz="5900" i="1" dirty="0" smtClean="0">
              <a:solidFill>
                <a:srgbClr val="002060"/>
              </a:solidFill>
              <a:latin typeface="Arial Black" panose="020B0A04020102020204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5900" b="1" i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itchFamily="34" charset="0"/>
              </a:rPr>
              <a:t>Век XXI – век открытий,</a:t>
            </a:r>
            <a:endParaRPr lang="ru-RU" sz="5900" i="1" dirty="0" smtClean="0">
              <a:solidFill>
                <a:srgbClr val="002060"/>
              </a:solidFill>
              <a:latin typeface="Arial Black" panose="020B0A04020102020204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5900" b="1" i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itchFamily="34" charset="0"/>
              </a:rPr>
              <a:t>Век инноваций, новизны,</a:t>
            </a:r>
            <a:endParaRPr lang="ru-RU" sz="5900" i="1" dirty="0" smtClean="0">
              <a:solidFill>
                <a:srgbClr val="002060"/>
              </a:solidFill>
              <a:latin typeface="Arial Black" panose="020B0A04020102020204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5900" b="1" i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itchFamily="34" charset="0"/>
              </a:rPr>
              <a:t>Но  от учителя зависит,</a:t>
            </a:r>
            <a:endParaRPr lang="ru-RU" sz="5900" i="1" dirty="0" smtClean="0">
              <a:solidFill>
                <a:srgbClr val="002060"/>
              </a:solidFill>
              <a:latin typeface="Arial Black" panose="020B0A04020102020204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5900" b="1" i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itchFamily="34" charset="0"/>
              </a:rPr>
              <a:t>Какими дети быть должны.</a:t>
            </a:r>
            <a:endParaRPr lang="ru-RU" sz="5900" i="1" dirty="0" smtClean="0">
              <a:solidFill>
                <a:srgbClr val="002060"/>
              </a:solidFill>
              <a:latin typeface="Arial Black" panose="020B0A04020102020204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5900" b="1" i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itchFamily="34" charset="0"/>
              </a:rPr>
              <a:t>Желаем вам, чтоб дети  в вашем классе</a:t>
            </a:r>
            <a:endParaRPr lang="ru-RU" sz="5900" i="1" dirty="0" smtClean="0">
              <a:solidFill>
                <a:srgbClr val="002060"/>
              </a:solidFill>
              <a:latin typeface="Arial Black" panose="020B0A04020102020204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5900" b="1" i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itchFamily="34" charset="0"/>
              </a:rPr>
              <a:t>Светились от улыбок и любви,</a:t>
            </a:r>
            <a:endParaRPr lang="ru-RU" sz="5900" i="1" dirty="0" smtClean="0">
              <a:solidFill>
                <a:srgbClr val="002060"/>
              </a:solidFill>
              <a:latin typeface="Arial Black" panose="020B0A04020102020204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5900" b="1" i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itchFamily="34" charset="0"/>
              </a:rPr>
              <a:t>Здоровья вам и творческих успехов</a:t>
            </a:r>
            <a:endParaRPr lang="ru-RU" sz="5900" i="1" dirty="0" smtClean="0">
              <a:solidFill>
                <a:srgbClr val="002060"/>
              </a:solidFill>
              <a:latin typeface="Arial Black" panose="020B0A04020102020204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5900" b="1" i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itchFamily="34" charset="0"/>
              </a:rPr>
              <a:t>В век инноваций, новизны!</a:t>
            </a:r>
            <a:endParaRPr lang="ru-RU" sz="5900" i="1" dirty="0" smtClean="0">
              <a:solidFill>
                <a:srgbClr val="002060"/>
              </a:solidFill>
              <a:latin typeface="Arial Black" panose="020B0A04020102020204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59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 </a:t>
            </a:r>
            <a:endParaRPr lang="ru-RU" sz="5900" i="1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" descr="C:\Documents and Settings\Admin\Рабочий стол\бабочки\e3b316d7a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83" y="260648"/>
            <a:ext cx="9098217" cy="5436604"/>
          </a:xfrm>
          <a:prstGeom prst="rect">
            <a:avLst/>
          </a:prstGeom>
          <a:noFill/>
        </p:spPr>
      </p:pic>
      <p:sp>
        <p:nvSpPr>
          <p:cNvPr id="3" name="Овал 2"/>
          <p:cNvSpPr/>
          <p:nvPr/>
        </p:nvSpPr>
        <p:spPr>
          <a:xfrm>
            <a:off x="467544" y="6021288"/>
            <a:ext cx="8424936" cy="57606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Спасибо за внимание 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51521" y="404665"/>
            <a:ext cx="8483858" cy="1224135"/>
          </a:xfrm>
        </p:spPr>
        <p:txBody>
          <a:bodyPr lIns="0" tIns="0" rIns="0" bIns="0">
            <a:noAutofit/>
          </a:bodyPr>
          <a:lstStyle/>
          <a:p>
            <a:pPr eaLnBrk="1" hangingPunct="1">
              <a:lnSpc>
                <a:spcPct val="95000"/>
              </a:lnSpc>
            </a:pP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Что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такое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b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Федеральный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государственный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стандарт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начального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общего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образования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?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04337" y="2060848"/>
            <a:ext cx="8331041" cy="4320480"/>
          </a:xfrm>
        </p:spPr>
        <p:txBody>
          <a:bodyPr lIns="0" tIns="0" rIns="0" bIns="0">
            <a:normAutofit fontScale="77500" lnSpcReduction="20000"/>
          </a:bodyPr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sz="2200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sz="28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Федеральные</a:t>
            </a:r>
            <a:r>
              <a:rPr lang="en-US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государственные</a:t>
            </a:r>
            <a:r>
              <a:rPr lang="en-US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стандарты</a:t>
            </a:r>
            <a:r>
              <a:rPr lang="en-US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устанавливаются</a:t>
            </a:r>
            <a:r>
              <a:rPr lang="en-US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в </a:t>
            </a:r>
            <a:r>
              <a:rPr lang="en-US" sz="28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Российской</a:t>
            </a:r>
            <a:r>
              <a:rPr lang="en-US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Федерации</a:t>
            </a:r>
            <a:r>
              <a:rPr lang="en-US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в </a:t>
            </a:r>
            <a:r>
              <a:rPr lang="en-US" sz="28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соответствии</a:t>
            </a:r>
            <a:r>
              <a:rPr lang="en-US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с </a:t>
            </a:r>
            <a:r>
              <a:rPr lang="en-US" sz="28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требованием</a:t>
            </a:r>
            <a:r>
              <a:rPr lang="en-US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Статьи</a:t>
            </a:r>
            <a:r>
              <a:rPr lang="en-US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7 «</a:t>
            </a:r>
            <a:r>
              <a:rPr lang="en-US" sz="28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Закона</a:t>
            </a:r>
            <a:r>
              <a:rPr lang="en-US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об</a:t>
            </a:r>
            <a:r>
              <a:rPr lang="en-US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образовании</a:t>
            </a:r>
            <a:r>
              <a:rPr lang="en-US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» и </a:t>
            </a:r>
            <a:r>
              <a:rPr lang="en-US" sz="28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представляют</a:t>
            </a:r>
            <a:r>
              <a:rPr lang="en-US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собой</a:t>
            </a:r>
            <a:r>
              <a:rPr lang="en-US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«</a:t>
            </a:r>
            <a:r>
              <a:rPr lang="en-US" sz="28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совокупность</a:t>
            </a:r>
            <a:r>
              <a:rPr lang="en-US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требований</a:t>
            </a:r>
            <a:r>
              <a:rPr lang="en-US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обязательных</a:t>
            </a:r>
            <a:r>
              <a:rPr lang="en-US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при</a:t>
            </a:r>
            <a:r>
              <a:rPr lang="en-US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реализации</a:t>
            </a:r>
            <a:r>
              <a:rPr lang="en-US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основных</a:t>
            </a:r>
            <a:r>
              <a:rPr lang="en-US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образовательных</a:t>
            </a:r>
            <a:r>
              <a:rPr lang="en-US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программ</a:t>
            </a:r>
            <a:r>
              <a:rPr lang="en-US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начального</a:t>
            </a:r>
            <a:r>
              <a:rPr lang="en-US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общего</a:t>
            </a:r>
            <a:r>
              <a:rPr lang="en-US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образования</a:t>
            </a:r>
            <a:r>
              <a:rPr lang="en-US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(ООП НОО) </a:t>
            </a:r>
            <a:r>
              <a:rPr lang="en-US" sz="28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образовательными</a:t>
            </a:r>
            <a:r>
              <a:rPr lang="en-US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учреждениями</a:t>
            </a:r>
            <a:r>
              <a:rPr lang="en-US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имеющими</a:t>
            </a:r>
            <a:r>
              <a:rPr lang="en-US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государственную</a:t>
            </a:r>
            <a:r>
              <a:rPr lang="en-US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аккредитацию</a:t>
            </a:r>
            <a:r>
              <a:rPr lang="en-US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552" y="836712"/>
            <a:ext cx="8331200" cy="3524250"/>
          </a:xfrm>
        </p:spPr>
        <p:txBody>
          <a:bodyPr lIns="0" tIns="0" rIns="0" bIns="0">
            <a:no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Главная цель введения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Федеральных Государственных образовательных стандартов начального общего образования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(ФГОС НОО) 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–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повышение качества образования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04337" y="188641"/>
            <a:ext cx="8331041" cy="1152127"/>
          </a:xfrm>
        </p:spPr>
        <p:txBody>
          <a:bodyPr lIns="0" tIns="0" rIns="0" bIns="0">
            <a:normAutofit/>
          </a:bodyPr>
          <a:lstStyle/>
          <a:p>
            <a:pPr eaLnBrk="1" hangingPunct="1">
              <a:lnSpc>
                <a:spcPct val="95000"/>
              </a:lnSpc>
            </a:pPr>
            <a:r>
              <a:rPr lang="ru-RU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Что является отличительной особенностью нового Стандарта?</a:t>
            </a:r>
            <a:endParaRPr lang="en-US" sz="2800" b="1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23529" y="1556792"/>
            <a:ext cx="8411850" cy="4572546"/>
          </a:xfrm>
        </p:spPr>
        <p:txBody>
          <a:bodyPr lIns="0" tIns="0" rIns="0" bIns="0">
            <a:normAutofit lnSpcReduction="10000"/>
          </a:bodyPr>
          <a:lstStyle/>
          <a:p>
            <a:pPr algn="l" eaLnBrk="1">
              <a:lnSpc>
                <a:spcPct val="73000"/>
              </a:lnSpc>
            </a:pPr>
            <a:r>
              <a:rPr lang="ru-RU" sz="2000" b="1" dirty="0" smtClean="0">
                <a:solidFill>
                  <a:srgbClr val="002060"/>
                </a:solidFill>
                <a:cs typeface="Arial" pitchFamily="34" charset="0"/>
              </a:rPr>
              <a:t>Стандарты  первого поколения               Стандарты второго поколения</a:t>
            </a:r>
          </a:p>
          <a:p>
            <a:pPr algn="l" eaLnBrk="1">
              <a:lnSpc>
                <a:spcPct val="73000"/>
              </a:lnSpc>
            </a:pPr>
            <a:r>
              <a:rPr lang="ru-RU" sz="2000" b="1" dirty="0" smtClean="0">
                <a:solidFill>
                  <a:srgbClr val="002060"/>
                </a:solidFill>
                <a:cs typeface="Arial" pitchFamily="34" charset="0"/>
              </a:rPr>
              <a:t>  Формировать, давать знания                                 Развивать умения</a:t>
            </a:r>
          </a:p>
          <a:p>
            <a:pPr algn="l" eaLnBrk="1">
              <a:lnSpc>
                <a:spcPct val="73000"/>
              </a:lnSpc>
            </a:pPr>
            <a:endParaRPr lang="ru-RU" sz="2000" b="1" dirty="0" smtClean="0">
              <a:solidFill>
                <a:srgbClr val="002060"/>
              </a:solidFill>
              <a:cs typeface="Arial" pitchFamily="34" charset="0"/>
            </a:endParaRPr>
          </a:p>
          <a:p>
            <a:pPr algn="l" eaLnBrk="1">
              <a:lnSpc>
                <a:spcPct val="73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itchFamily="34" charset="0"/>
              </a:rPr>
              <a:t>Целью школы становятся не только знания, но и  умения:</a:t>
            </a:r>
          </a:p>
          <a:p>
            <a:pPr algn="l" eaLnBrk="1">
              <a:lnSpc>
                <a:spcPct val="73000"/>
              </a:lnSpc>
            </a:pPr>
            <a:endParaRPr lang="ru-RU" sz="2000" b="1" dirty="0" smtClean="0">
              <a:solidFill>
                <a:srgbClr val="002060"/>
              </a:solidFill>
              <a:latin typeface="Arial Black" panose="020B0A04020102020204" pitchFamily="34" charset="0"/>
              <a:cs typeface="Arial" pitchFamily="34" charset="0"/>
            </a:endParaRPr>
          </a:p>
          <a:p>
            <a:pPr algn="l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itchFamily="34" charset="0"/>
              </a:rPr>
              <a:t>ставить цель и добиваться ее;</a:t>
            </a:r>
          </a:p>
          <a:p>
            <a:pPr algn="l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itchFamily="34" charset="0"/>
              </a:rPr>
              <a:t>самостоятельно добывать и применять знания;</a:t>
            </a:r>
          </a:p>
          <a:p>
            <a:pPr algn="l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itchFamily="34" charset="0"/>
              </a:rPr>
              <a:t>составлять план своих действий и самостоятельно оценивать их последствия;</a:t>
            </a:r>
          </a:p>
          <a:p>
            <a:pPr algn="l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itchFamily="34" charset="0"/>
              </a:rPr>
              <a:t>задавать вопросы; </a:t>
            </a:r>
          </a:p>
          <a:p>
            <a:pPr algn="l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itchFamily="34" charset="0"/>
              </a:rPr>
              <a:t>ясно выражать свои мысли; </a:t>
            </a:r>
          </a:p>
          <a:p>
            <a:pPr algn="l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itchFamily="34" charset="0"/>
              </a:rPr>
              <a:t>заботиться о других, быть нравственным человеком</a:t>
            </a:r>
          </a:p>
          <a:p>
            <a:pPr algn="l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itchFamily="34" charset="0"/>
              </a:rPr>
              <a:t>сохранять и укреплять своё здоровье </a:t>
            </a:r>
          </a:p>
          <a:p>
            <a:pPr algn="l" eaLnBrk="1">
              <a:lnSpc>
                <a:spcPct val="73000"/>
              </a:lnSpc>
            </a:pPr>
            <a:endParaRPr lang="ru-RU" sz="2000" b="1" dirty="0" smtClean="0">
              <a:solidFill>
                <a:srgbClr val="002060"/>
              </a:solidFill>
              <a:latin typeface="Arial Black" panose="020B0A04020102020204" pitchFamily="34" charset="0"/>
              <a:cs typeface="Arial" pitchFamily="34" charset="0"/>
            </a:endParaRPr>
          </a:p>
          <a:p>
            <a:pPr algn="l" eaLnBrk="1">
              <a:lnSpc>
                <a:spcPct val="73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itchFamily="34" charset="0"/>
              </a:rPr>
              <a:t>В информационном обществе главными стали не знания, а умения ими пользоваться</a:t>
            </a:r>
            <a:endParaRPr lang="en-US" sz="2000" b="1" dirty="0" smtClean="0">
              <a:solidFill>
                <a:srgbClr val="002060"/>
              </a:solidFill>
              <a:latin typeface="Arial Black" panose="020B0A04020102020204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814388" y="620713"/>
            <a:ext cx="8329612" cy="5903912"/>
          </a:xfrm>
        </p:spPr>
        <p:txBody>
          <a:bodyPr lIns="0" tIns="0" rIns="0" bIns="0">
            <a:normAutofit/>
          </a:bodyPr>
          <a:lstStyle/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Стандарт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выдвигает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три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группы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требований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:</a:t>
            </a:r>
            <a:endParaRPr lang="ru-RU" sz="2800" b="1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endParaRPr lang="en-US" sz="2800" b="1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• </a:t>
            </a: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Требования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к </a:t>
            </a: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результатам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освоения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основной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образовательной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программы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начального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общего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образования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;</a:t>
            </a:r>
            <a:endParaRPr lang="ru-RU" sz="2800" b="1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endParaRPr lang="en-US" sz="2800" b="1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• </a:t>
            </a: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Требования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к </a:t>
            </a: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структуре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основной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образовательной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программы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начального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общего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образования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;</a:t>
            </a:r>
            <a:endParaRPr lang="ru-RU" sz="2800" b="1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endParaRPr lang="en-US" sz="2800" b="1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• </a:t>
            </a: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Требования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к </a:t>
            </a: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условиям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реализации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основной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образовательной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программы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начального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общего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образования</a:t>
            </a:r>
            <a:r>
              <a:rPr lang="en-US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323528" y="548680"/>
            <a:ext cx="8331200" cy="5711825"/>
          </a:xfrm>
        </p:spPr>
        <p:txBody>
          <a:bodyPr lIns="0" tIns="0" rIns="0" bIns="0">
            <a:normAutofit lnSpcReduction="10000"/>
          </a:bodyPr>
          <a:lstStyle/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endParaRPr lang="en-US" sz="1600" dirty="0" smtClean="0">
              <a:solidFill>
                <a:srgbClr val="000000"/>
              </a:solidFill>
              <a:latin typeface="Arial" charset="0"/>
            </a:endParaRPr>
          </a:p>
          <a:p>
            <a:pPr lvl="1" indent="-308610" algn="l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Меняется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метод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обучения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(с </a:t>
            </a:r>
            <a:r>
              <a:rPr lang="en-US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объяснительного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на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деятельностный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);</a:t>
            </a:r>
          </a:p>
          <a:p>
            <a:pPr lvl="1" indent="-308610" algn="l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Меняется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подход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к </a:t>
            </a:r>
            <a:r>
              <a:rPr lang="en-US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оценке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результатов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обучения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(</a:t>
            </a:r>
            <a:r>
              <a:rPr lang="en-US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оцениваются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не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только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знания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умения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и </a:t>
            </a:r>
            <a:r>
              <a:rPr lang="en-US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навыки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но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и, </a:t>
            </a:r>
            <a:r>
              <a:rPr lang="en-US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прежде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всего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метапредметные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и </a:t>
            </a:r>
            <a:r>
              <a:rPr lang="en-US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личностные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результаты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)</a:t>
            </a:r>
          </a:p>
          <a:p>
            <a:pPr lvl="1" indent="-308610" algn="l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Меняется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система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аттестации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учителей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(</a:t>
            </a:r>
            <a:r>
              <a:rPr lang="en-US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оценивается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качество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управления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учебной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деятельностью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учащихся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); </a:t>
            </a:r>
          </a:p>
          <a:p>
            <a:pPr lvl="1" indent="-308610" algn="l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Меняется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система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аттестации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школ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(</a:t>
            </a:r>
            <a:r>
              <a:rPr lang="en-US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оценивается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качество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организации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перехода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школы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к </a:t>
            </a:r>
            <a:r>
              <a:rPr lang="en-US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реализации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ФГОС НОО).</a:t>
            </a: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endParaRPr lang="en-US" sz="24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Целью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школы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становятся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не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только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знания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, 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но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и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умение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их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добывать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и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ими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пользоваться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ctrTitle"/>
          </p:nvPr>
        </p:nvSpPr>
        <p:spPr>
          <a:xfrm>
            <a:off x="323528" y="116632"/>
            <a:ext cx="8331042" cy="1368151"/>
          </a:xfrm>
        </p:spPr>
        <p:txBody>
          <a:bodyPr lIns="0" tIns="0" rIns="0" bIns="0">
            <a:normAutofit/>
          </a:bodyPr>
          <a:lstStyle/>
          <a:p>
            <a:pPr eaLnBrk="1" hangingPunct="1">
              <a:lnSpc>
                <a:spcPct val="95000"/>
              </a:lnSpc>
            </a:pP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Согласно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концепции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ФГОС, </a:t>
            </a: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будут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оцениваться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следующие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результаты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: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05765" y="1412776"/>
            <a:ext cx="8738235" cy="5157192"/>
          </a:xfrm>
        </p:spPr>
        <p:txBody>
          <a:bodyPr lIns="0" tIns="0" rIns="0" bIns="0">
            <a:noAutofit/>
          </a:bodyPr>
          <a:lstStyle/>
          <a:p>
            <a:pPr lvl="1" indent="-308610" algn="l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Научные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знания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и </a:t>
            </a: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представления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о </a:t>
            </a: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природе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обществе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человеке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знаковых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и </a:t>
            </a: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информационных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системах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;</a:t>
            </a:r>
          </a:p>
          <a:p>
            <a:pPr lvl="1" indent="-308610" algn="l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Умения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реализуемые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в </a:t>
            </a: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учебно-познавательной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исследовательской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практической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деятельности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обобщенные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способы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деятельности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;</a:t>
            </a:r>
          </a:p>
          <a:p>
            <a:pPr lvl="1" indent="-308610" algn="l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Коммуникативные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и </a:t>
            </a: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информационные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умения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;</a:t>
            </a:r>
          </a:p>
          <a:p>
            <a:pPr lvl="1" indent="-308610" algn="l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Умения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оценивать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объекты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окружающей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действительности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с </a:t>
            </a: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определённых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позиций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;</a:t>
            </a:r>
          </a:p>
          <a:p>
            <a:pPr lvl="1" indent="-308610" algn="l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Способность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к </a:t>
            </a: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контролю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и </a:t>
            </a: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самоконтролю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;</a:t>
            </a:r>
          </a:p>
          <a:p>
            <a:pPr lvl="1" indent="-308610" algn="l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Способность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к </a:t>
            </a: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творческому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решению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учебных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и </a:t>
            </a: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практических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задач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</a:t>
            </a:r>
            <a:endParaRPr lang="ru-RU" sz="20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148590" lvl="1" algn="l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</a:pPr>
            <a:endParaRPr lang="en-US" sz="20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Подробнее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познакомиться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с </a:t>
            </a: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содержание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этого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деления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можно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, </a:t>
            </a: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изучив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программы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учебных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предметов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представленные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в </a:t>
            </a: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основной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образовательной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программе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Одна из важнейших задач системы образования </a:t>
            </a:r>
            <a:endParaRPr lang="ru-RU" sz="32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формирование универсальных учебных действий, обеспечивающих школьникам умение </a:t>
            </a:r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учиться, способность к  самореализации, саморазвитию и самосовершенствованию".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                                                                          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(из ФГОС)</a:t>
            </a:r>
          </a:p>
          <a:p>
            <a:pPr algn="r">
              <a:buNone/>
            </a:pPr>
            <a:endParaRPr lang="ru-RU" b="1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</TotalTime>
  <Words>1204</Words>
  <Application>Microsoft Office PowerPoint</Application>
  <PresentationFormat>Экран (4:3)</PresentationFormat>
  <Paragraphs>274</Paragraphs>
  <Slides>28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Презентация PowerPoint</vt:lpstr>
      <vt:lpstr>Презентация PowerPoint</vt:lpstr>
      <vt:lpstr>Что такое  Федеральный государственный стандарт начального общего образования?</vt:lpstr>
      <vt:lpstr>Презентация PowerPoint</vt:lpstr>
      <vt:lpstr>Что является отличительной особенностью нового Стандарта?</vt:lpstr>
      <vt:lpstr>Презентация PowerPoint</vt:lpstr>
      <vt:lpstr>Презентация PowerPoint</vt:lpstr>
      <vt:lpstr>Согласно концепции ФГОС, будут оцениваться следующие результаты:</vt:lpstr>
      <vt:lpstr>Одна из важнейших задач системы образования </vt:lpstr>
      <vt:lpstr>Универсальные учебные действия (УУД) подразделяются на 4 группы: регулятивные, личностные, коммуникативные и познавательные </vt:lpstr>
      <vt:lpstr>Системно – деятельностный подход</vt:lpstr>
      <vt:lpstr>Цель деятельностного подхода </vt:lpstr>
      <vt:lpstr>Что значит «деятельность» ?</vt:lpstr>
      <vt:lpstr>Деятельность как основная форма жизнедеятельности младших школьников</vt:lpstr>
      <vt:lpstr>Презентация PowerPoint</vt:lpstr>
      <vt:lpstr>Планируемые результаты: три основные группы результатов</vt:lpstr>
      <vt:lpstr>Системно-деятельностный подход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ЭТАП   ОВЛАДЕНИЯ   НОВЫМИ   ЗНАНИЯМИ</vt:lpstr>
      <vt:lpstr>Рефлексия</vt:lpstr>
      <vt:lpstr>Требования  к    учителю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НАТАЛИЯ</cp:lastModifiedBy>
  <cp:revision>113</cp:revision>
  <dcterms:modified xsi:type="dcterms:W3CDTF">2015-10-25T11:05:42Z</dcterms:modified>
</cp:coreProperties>
</file>