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60" r:id="rId4"/>
    <p:sldId id="258"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19.10.2015</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19.10.2015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19.10.2015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19.10.2015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19.10.2015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19.10.2015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19.10.2015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19.10.2015</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108" y="836712"/>
            <a:ext cx="8229600" cy="1600200"/>
          </a:xfrm>
        </p:spPr>
        <p:txBody>
          <a:bodyPr/>
          <a:lstStyle/>
          <a:p>
            <a:pPr>
              <a:lnSpc>
                <a:spcPct val="115000"/>
              </a:lnSpc>
              <a:spcAft>
                <a:spcPts val="1000"/>
              </a:spcAft>
            </a:pPr>
            <a:r>
              <a:rPr lang="ru-RU" dirty="0">
                <a:effectLst/>
                <a:latin typeface="Calibri"/>
                <a:ea typeface="Calibri"/>
                <a:cs typeface="Times New Roman"/>
              </a:rPr>
              <a:t/>
            </a:r>
            <a:br>
              <a:rPr lang="ru-RU" dirty="0">
                <a:effectLst/>
                <a:latin typeface="Calibri"/>
                <a:ea typeface="Calibri"/>
                <a:cs typeface="Times New Roman"/>
              </a:rPr>
            </a:br>
            <a:r>
              <a:rPr lang="ru-RU" dirty="0">
                <a:effectLst/>
                <a:latin typeface="Calibri"/>
                <a:ea typeface="Calibri"/>
                <a:cs typeface="Times New Roman"/>
              </a:rPr>
              <a:t>Профилактика простудных заболеваний у детей</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81275"/>
            <a:ext cx="2471936" cy="154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290789"/>
            <a:ext cx="3361556" cy="201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581" y="2398349"/>
            <a:ext cx="22669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4093799"/>
            <a:ext cx="3590033" cy="203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59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fontScale="85000" lnSpcReduction="20000"/>
          </a:bodyPr>
          <a:lstStyle/>
          <a:p>
            <a:pPr marL="0" indent="0">
              <a:lnSpc>
                <a:spcPct val="115000"/>
              </a:lnSpc>
              <a:spcAft>
                <a:spcPts val="1000"/>
              </a:spcAft>
              <a:buNone/>
            </a:pPr>
            <a:r>
              <a:rPr lang="ru-RU" dirty="0">
                <a:solidFill>
                  <a:schemeClr val="tx1"/>
                </a:solidFill>
                <a:latin typeface="Calibri"/>
                <a:ea typeface="Calibri"/>
                <a:cs typeface="Times New Roman"/>
              </a:rPr>
              <a:t>   </a:t>
            </a:r>
            <a:r>
              <a:rPr lang="ru-RU" b="1" i="1" u="sng" dirty="0">
                <a:solidFill>
                  <a:schemeClr val="tx1"/>
                </a:solidFill>
                <a:latin typeface="Calibri"/>
                <a:ea typeface="Calibri"/>
                <a:cs typeface="Times New Roman"/>
              </a:rPr>
              <a:t>Мерами профилактики простудных заболеваний являются:</a:t>
            </a:r>
            <a:endParaRPr lang="ru-RU" b="1" u="sng" dirty="0">
              <a:solidFill>
                <a:schemeClr val="tx1"/>
              </a:solidFill>
              <a:latin typeface="Calibri"/>
              <a:ea typeface="Calibri"/>
              <a:cs typeface="Times New Roman"/>
            </a:endParaRPr>
          </a:p>
          <a:p>
            <a:pPr lvl="0">
              <a:lnSpc>
                <a:spcPct val="115000"/>
              </a:lnSpc>
              <a:spcAft>
                <a:spcPts val="1000"/>
              </a:spcAft>
              <a:buSzPts val="1000"/>
              <a:buFont typeface="Symbol"/>
              <a:buChar char=""/>
              <a:tabLst>
                <a:tab pos="457200" algn="l"/>
              </a:tabLst>
            </a:pPr>
            <a:r>
              <a:rPr lang="ru-RU" dirty="0">
                <a:solidFill>
                  <a:schemeClr val="tx1"/>
                </a:solidFill>
                <a:latin typeface="Calibri"/>
                <a:ea typeface="Calibri"/>
                <a:cs typeface="Times New Roman"/>
              </a:rPr>
              <a:t>организация правильного ухода и вскармливания детей;</a:t>
            </a:r>
          </a:p>
          <a:p>
            <a:pPr lvl="0">
              <a:lnSpc>
                <a:spcPct val="115000"/>
              </a:lnSpc>
              <a:spcAft>
                <a:spcPts val="1000"/>
              </a:spcAft>
              <a:buSzPts val="1000"/>
              <a:buFont typeface="Symbol"/>
              <a:buChar char=""/>
              <a:tabLst>
                <a:tab pos="457200" algn="l"/>
              </a:tabLst>
            </a:pPr>
            <a:r>
              <a:rPr lang="ru-RU" dirty="0">
                <a:solidFill>
                  <a:schemeClr val="tx1"/>
                </a:solidFill>
                <a:latin typeface="Calibri"/>
                <a:ea typeface="Calibri"/>
                <a:cs typeface="Times New Roman"/>
              </a:rPr>
              <a:t>активный образ жизни и закаливание ребенка ( использование естественных      факторов природы- воздух, солнце и вода);</a:t>
            </a:r>
          </a:p>
          <a:p>
            <a:pPr lvl="0">
              <a:lnSpc>
                <a:spcPct val="115000"/>
              </a:lnSpc>
              <a:spcAft>
                <a:spcPts val="1000"/>
              </a:spcAft>
              <a:buSzPts val="1000"/>
              <a:buFont typeface="Symbol"/>
              <a:buChar char=""/>
              <a:tabLst>
                <a:tab pos="457200" algn="l"/>
              </a:tabLst>
            </a:pPr>
            <a:r>
              <a:rPr lang="ru-RU" dirty="0">
                <a:solidFill>
                  <a:schemeClr val="tx1"/>
                </a:solidFill>
                <a:latin typeface="Calibri"/>
                <a:ea typeface="Calibri"/>
                <a:cs typeface="Times New Roman"/>
              </a:rPr>
              <a:t>одежда по сезону из натуральных волокон;</a:t>
            </a:r>
          </a:p>
          <a:p>
            <a:pPr lvl="0">
              <a:lnSpc>
                <a:spcPct val="115000"/>
              </a:lnSpc>
              <a:spcAft>
                <a:spcPts val="1000"/>
              </a:spcAft>
              <a:buSzPts val="1000"/>
              <a:buFont typeface="Symbol"/>
              <a:buChar char=""/>
              <a:tabLst>
                <a:tab pos="457200" algn="l"/>
              </a:tabLst>
            </a:pPr>
            <a:r>
              <a:rPr lang="ru-RU" dirty="0">
                <a:solidFill>
                  <a:schemeClr val="tx1"/>
                </a:solidFill>
                <a:latin typeface="Calibri"/>
                <a:ea typeface="Calibri"/>
                <a:cs typeface="Times New Roman"/>
              </a:rPr>
              <a:t>своевременная изоляция больных острыми вирусными и бактериальными    инфекциями;</a:t>
            </a:r>
          </a:p>
          <a:p>
            <a:pPr lvl="0">
              <a:lnSpc>
                <a:spcPct val="115000"/>
              </a:lnSpc>
              <a:spcAft>
                <a:spcPts val="1000"/>
              </a:spcAft>
              <a:buSzPts val="1000"/>
              <a:buFont typeface="Symbol"/>
              <a:buChar char=""/>
              <a:tabLst>
                <a:tab pos="457200" algn="l"/>
              </a:tabLst>
            </a:pPr>
            <a:r>
              <a:rPr lang="ru-RU" dirty="0">
                <a:solidFill>
                  <a:schemeClr val="tx1"/>
                </a:solidFill>
                <a:latin typeface="Calibri"/>
                <a:ea typeface="Calibri"/>
                <a:cs typeface="Times New Roman"/>
              </a:rPr>
              <a:t>специфическая профилактика заболеваний (проведение профилактических прививок);</a:t>
            </a:r>
          </a:p>
          <a:p>
            <a:pPr lvl="0">
              <a:lnSpc>
                <a:spcPct val="115000"/>
              </a:lnSpc>
              <a:spcAft>
                <a:spcPts val="1000"/>
              </a:spcAft>
              <a:buSzPts val="1000"/>
              <a:buFont typeface="Symbol"/>
              <a:buChar char=""/>
              <a:tabLst>
                <a:tab pos="457200" algn="l"/>
              </a:tabLst>
            </a:pPr>
            <a:r>
              <a:rPr lang="ru-RU" dirty="0">
                <a:solidFill>
                  <a:schemeClr val="tx1"/>
                </a:solidFill>
                <a:latin typeface="Calibri"/>
                <a:ea typeface="Calibri"/>
                <a:cs typeface="Times New Roman"/>
              </a:rPr>
              <a:t>повышение защитных сил организма (прием противовирусных препаратов в сезон повышенной заболеваемости);</a:t>
            </a:r>
          </a:p>
          <a:p>
            <a:pPr lvl="0">
              <a:lnSpc>
                <a:spcPct val="115000"/>
              </a:lnSpc>
              <a:spcAft>
                <a:spcPts val="1000"/>
              </a:spcAft>
              <a:buSzPts val="1000"/>
              <a:buFont typeface="Symbol"/>
              <a:buChar char=""/>
              <a:tabLst>
                <a:tab pos="457200" algn="l"/>
              </a:tabLst>
            </a:pPr>
            <a:r>
              <a:rPr lang="ru-RU" dirty="0">
                <a:solidFill>
                  <a:schemeClr val="tx1"/>
                </a:solidFill>
                <a:latin typeface="Calibri"/>
                <a:ea typeface="Calibri"/>
                <a:cs typeface="Times New Roman"/>
              </a:rPr>
              <a:t>использование трав (фитотерапия ), гомеопатических средств профилактики и мёда (при отсутствии аллергических реакций на введение этих средств).</a:t>
            </a:r>
          </a:p>
          <a:p>
            <a:pPr>
              <a:lnSpc>
                <a:spcPct val="115000"/>
              </a:lnSpc>
              <a:spcAft>
                <a:spcPts val="1000"/>
              </a:spcAft>
            </a:pPr>
            <a:endParaRPr lang="ru-RU" dirty="0">
              <a:latin typeface="Calibri"/>
              <a:ea typeface="Calibri"/>
              <a:cs typeface="Times New Roman"/>
            </a:endParaRPr>
          </a:p>
          <a:p>
            <a:endParaRPr lang="ru-RU" dirty="0"/>
          </a:p>
        </p:txBody>
      </p:sp>
    </p:spTree>
    <p:extLst>
      <p:ext uri="{BB962C8B-B14F-4D97-AF65-F5344CB8AC3E}">
        <p14:creationId xmlns:p14="http://schemas.microsoft.com/office/powerpoint/2010/main" val="363029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Autofit/>
          </a:bodyPr>
          <a:lstStyle/>
          <a:p>
            <a:pPr marL="0" indent="0">
              <a:buNone/>
            </a:pPr>
            <a:r>
              <a:rPr lang="ru-RU" dirty="0">
                <a:solidFill>
                  <a:prstClr val="black"/>
                </a:solidFill>
                <a:latin typeface="Times New Roman" panose="02020603050405020304" pitchFamily="18" charset="0"/>
                <a:ea typeface="Calibri"/>
                <a:cs typeface="Times New Roman" panose="02020603050405020304" pitchFamily="18" charset="0"/>
              </a:rPr>
              <a:t>К простудным заболеваниям,  в первую очередь, относится большая группа острых респираторно-вирусных инфекций, которые  преимущественно поражают различные отделы дыхательной системы ребенка. Наиболее ярким представителем этой группы заболеваний является грипп. Насморки, ангины, гаймориты, синуситы, отиты различного происхождения -это вторая группа болезней, входящих в понятие простудные заболевания.</a:t>
            </a:r>
            <a:br>
              <a:rPr lang="ru-RU" dirty="0">
                <a:solidFill>
                  <a:prstClr val="black"/>
                </a:solidFill>
                <a:latin typeface="Times New Roman" panose="02020603050405020304" pitchFamily="18" charset="0"/>
                <a:ea typeface="Calibri"/>
                <a:cs typeface="Times New Roman" panose="02020603050405020304" pitchFamily="18" charset="0"/>
              </a:rPr>
            </a:br>
            <a:r>
              <a:rPr lang="ru-RU" u="sng" dirty="0">
                <a:solidFill>
                  <a:prstClr val="black"/>
                </a:solidFill>
                <a:latin typeface="Times New Roman" panose="02020603050405020304" pitchFamily="18" charset="0"/>
                <a:ea typeface="Calibri"/>
                <a:cs typeface="Times New Roman" panose="02020603050405020304" pitchFamily="18" charset="0"/>
              </a:rPr>
              <a:t>Основным путем заражения</a:t>
            </a:r>
            <a:r>
              <a:rPr lang="ru-RU" dirty="0">
                <a:solidFill>
                  <a:prstClr val="black"/>
                </a:solidFill>
                <a:latin typeface="Times New Roman" panose="02020603050405020304" pitchFamily="18" charset="0"/>
                <a:ea typeface="Calibri"/>
                <a:cs typeface="Times New Roman" panose="02020603050405020304" pitchFamily="18" charset="0"/>
              </a:rPr>
              <a:t> этими видами заболеваний является воздушно-капельный путь. Микробы и вирусы проникают в организм ребенка вместе с воздухом через рот и носоглотку от больного человека. Возможен и бытовой путь передачи - заражение через предметы обихода, игрушки.</a:t>
            </a:r>
            <a:br>
              <a:rPr lang="ru-RU" dirty="0">
                <a:solidFill>
                  <a:prstClr val="black"/>
                </a:solidFill>
                <a:latin typeface="Times New Roman" panose="02020603050405020304" pitchFamily="18" charset="0"/>
                <a:ea typeface="Calibri"/>
                <a:cs typeface="Times New Roman" panose="02020603050405020304" pitchFamily="18" charset="0"/>
              </a:rPr>
            </a:br>
            <a:endParaRPr lang="ru-RU" dirty="0"/>
          </a:p>
        </p:txBody>
      </p:sp>
    </p:spTree>
    <p:extLst>
      <p:ext uri="{BB962C8B-B14F-4D97-AF65-F5344CB8AC3E}">
        <p14:creationId xmlns:p14="http://schemas.microsoft.com/office/powerpoint/2010/main" val="50390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317" y="352128"/>
            <a:ext cx="8229600" cy="1728192"/>
          </a:xfrm>
        </p:spPr>
        <p:txBody>
          <a:bodyPr/>
          <a:lstStyle/>
          <a:p>
            <a:pPr>
              <a:lnSpc>
                <a:spcPct val="115000"/>
              </a:lnSpc>
              <a:spcAft>
                <a:spcPts val="1000"/>
              </a:spcAft>
            </a:pPr>
            <a:r>
              <a:rPr lang="ru-RU" sz="1400" dirty="0" smtClean="0">
                <a:latin typeface="Calibri"/>
                <a:ea typeface="Calibri"/>
                <a:cs typeface="Times New Roman"/>
              </a:rPr>
              <a:t/>
            </a:r>
            <a:br>
              <a:rPr lang="ru-RU" sz="1400" dirty="0" smtClean="0">
                <a:latin typeface="Calibri"/>
                <a:ea typeface="Calibri"/>
                <a:cs typeface="Times New Roman"/>
              </a:rPr>
            </a:br>
            <a:r>
              <a:rPr lang="ru-RU" sz="1400" dirty="0">
                <a:latin typeface="Calibri"/>
                <a:ea typeface="Calibri"/>
                <a:cs typeface="Times New Roman"/>
              </a:rPr>
              <a:t/>
            </a:r>
            <a:br>
              <a:rPr lang="ru-RU" sz="1400" dirty="0">
                <a:latin typeface="Calibri"/>
                <a:ea typeface="Calibri"/>
                <a:cs typeface="Times New Roman"/>
              </a:rPr>
            </a:br>
            <a:r>
              <a:rPr lang="ru-RU" sz="1400" dirty="0" smtClean="0">
                <a:latin typeface="Calibri"/>
                <a:ea typeface="Calibri"/>
                <a:cs typeface="Times New Roman"/>
              </a:rPr>
              <a:t/>
            </a:r>
            <a:br>
              <a:rPr lang="ru-RU" sz="1400" dirty="0" smtClean="0">
                <a:latin typeface="Calibri"/>
                <a:ea typeface="Calibri"/>
                <a:cs typeface="Times New Roman"/>
              </a:rPr>
            </a:br>
            <a:r>
              <a:rPr lang="ru-RU" sz="1400" dirty="0">
                <a:latin typeface="Calibri"/>
                <a:ea typeface="Calibri"/>
                <a:cs typeface="Times New Roman"/>
              </a:rPr>
              <a:t/>
            </a:r>
            <a:br>
              <a:rPr lang="ru-RU" sz="1400" dirty="0">
                <a:latin typeface="Calibri"/>
                <a:ea typeface="Calibri"/>
                <a:cs typeface="Times New Roman"/>
              </a:rPr>
            </a:br>
            <a:r>
              <a:rPr lang="ru-RU" sz="1400" dirty="0" smtClean="0">
                <a:latin typeface="Calibri"/>
                <a:ea typeface="Calibri"/>
                <a:cs typeface="Times New Roman"/>
              </a:rPr>
              <a:t/>
            </a:r>
            <a:br>
              <a:rPr lang="ru-RU" sz="1400" dirty="0" smtClean="0">
                <a:latin typeface="Calibri"/>
                <a:ea typeface="Calibri"/>
                <a:cs typeface="Times New Roman"/>
              </a:rPr>
            </a:br>
            <a:r>
              <a:rPr lang="ru-RU" sz="1400" dirty="0">
                <a:latin typeface="Calibri"/>
                <a:ea typeface="Calibri"/>
                <a:cs typeface="Times New Roman"/>
              </a:rPr>
              <a:t/>
            </a:r>
            <a:br>
              <a:rPr lang="ru-RU" sz="1400" dirty="0">
                <a:latin typeface="Calibri"/>
                <a:ea typeface="Calibri"/>
                <a:cs typeface="Times New Roman"/>
              </a:rPr>
            </a:br>
            <a:r>
              <a:rPr lang="ru-RU" sz="1400" dirty="0" smtClean="0">
                <a:latin typeface="Calibri"/>
                <a:ea typeface="Calibri"/>
                <a:cs typeface="Times New Roman"/>
              </a:rPr>
              <a:t/>
            </a:r>
            <a:br>
              <a:rPr lang="ru-RU" sz="1400" dirty="0" smtClean="0">
                <a:latin typeface="Calibri"/>
                <a:ea typeface="Calibri"/>
                <a:cs typeface="Times New Roman"/>
              </a:rPr>
            </a:br>
            <a:r>
              <a:rPr lang="ru-RU" sz="1400" dirty="0">
                <a:latin typeface="Calibri"/>
                <a:ea typeface="Calibri"/>
                <a:cs typeface="Times New Roman"/>
              </a:rPr>
              <a:t/>
            </a:r>
            <a:br>
              <a:rPr lang="ru-RU" sz="1400" dirty="0">
                <a:latin typeface="Calibri"/>
                <a:ea typeface="Calibri"/>
                <a:cs typeface="Times New Roman"/>
              </a:rPr>
            </a:br>
            <a:r>
              <a:rPr lang="ru-RU" sz="1400" dirty="0" smtClean="0">
                <a:latin typeface="Calibri"/>
                <a:ea typeface="Calibri"/>
                <a:cs typeface="Times New Roman"/>
              </a:rPr>
              <a:t/>
            </a:r>
            <a:br>
              <a:rPr lang="ru-RU" sz="1400" dirty="0" smtClean="0">
                <a:latin typeface="Calibri"/>
                <a:ea typeface="Calibri"/>
                <a:cs typeface="Times New Roman"/>
              </a:rPr>
            </a:br>
            <a:r>
              <a:rPr lang="ru-RU" sz="1400" dirty="0">
                <a:latin typeface="Calibri"/>
                <a:ea typeface="Calibri"/>
                <a:cs typeface="Times New Roman"/>
              </a:rPr>
              <a:t/>
            </a:r>
            <a:br>
              <a:rPr lang="ru-RU" sz="1400" dirty="0">
                <a:latin typeface="Calibri"/>
                <a:ea typeface="Calibri"/>
                <a:cs typeface="Times New Roman"/>
              </a:rPr>
            </a:br>
            <a:r>
              <a:rPr lang="ru-RU" sz="1400" dirty="0" smtClean="0">
                <a:latin typeface="Calibri"/>
                <a:ea typeface="Calibri"/>
                <a:cs typeface="Times New Roman"/>
              </a:rPr>
              <a:t/>
            </a:r>
            <a:br>
              <a:rPr lang="ru-RU" sz="1400" dirty="0" smtClean="0">
                <a:latin typeface="Calibri"/>
                <a:ea typeface="Calibri"/>
                <a:cs typeface="Times New Roman"/>
              </a:rPr>
            </a:br>
            <a:r>
              <a:rPr lang="ru-RU" sz="1400" dirty="0">
                <a:latin typeface="Calibri"/>
                <a:ea typeface="Calibri"/>
                <a:cs typeface="Times New Roman"/>
              </a:rPr>
              <a:t/>
            </a:r>
            <a:br>
              <a:rPr lang="ru-RU" sz="1400" dirty="0">
                <a:latin typeface="Calibri"/>
                <a:ea typeface="Calibri"/>
                <a:cs typeface="Times New Roman"/>
              </a:rPr>
            </a:br>
            <a:endParaRPr lang="ru-RU" sz="1400" dirty="0"/>
          </a:p>
        </p:txBody>
      </p:sp>
      <p:sp>
        <p:nvSpPr>
          <p:cNvPr id="3" name="Объект 2"/>
          <p:cNvSpPr>
            <a:spLocks noGrp="1"/>
          </p:cNvSpPr>
          <p:nvPr>
            <p:ph idx="1"/>
          </p:nvPr>
        </p:nvSpPr>
        <p:spPr>
          <a:xfrm>
            <a:off x="539552" y="188640"/>
            <a:ext cx="8229600" cy="3240359"/>
          </a:xfrm>
        </p:spPr>
        <p:txBody>
          <a:bodyPr>
            <a:normAutofit fontScale="47500" lnSpcReduction="20000"/>
          </a:bodyPr>
          <a:lstStyle/>
          <a:p>
            <a:pPr marL="0" indent="0">
              <a:lnSpc>
                <a:spcPct val="115000"/>
              </a:lnSpc>
              <a:spcAft>
                <a:spcPts val="1000"/>
              </a:spcAft>
              <a:buNone/>
            </a:pPr>
            <a:r>
              <a:rPr lang="ru-RU" dirty="0" smtClean="0">
                <a:latin typeface="Calibri"/>
                <a:ea typeface="Calibri"/>
                <a:cs typeface="Times New Roman"/>
              </a:rPr>
              <a:t>         </a:t>
            </a:r>
            <a:r>
              <a:rPr lang="ru-RU" sz="2600" i="1" dirty="0">
                <a:latin typeface="Calibri"/>
                <a:ea typeface="Calibri"/>
                <a:cs typeface="Times New Roman"/>
              </a:rPr>
              <a:t> </a:t>
            </a:r>
            <a:r>
              <a:rPr lang="ru-RU" sz="2600" i="1" dirty="0">
                <a:solidFill>
                  <a:schemeClr val="tx1"/>
                </a:solidFill>
                <a:latin typeface="Calibri"/>
                <a:ea typeface="Calibri"/>
                <a:cs typeface="Times New Roman"/>
              </a:rPr>
              <a:t>  </a:t>
            </a:r>
            <a:r>
              <a:rPr lang="ru-RU" sz="3400" b="1" i="1" u="sng" dirty="0">
                <a:solidFill>
                  <a:schemeClr val="tx1"/>
                </a:solidFill>
                <a:latin typeface="Calibri"/>
                <a:ea typeface="Calibri"/>
                <a:cs typeface="Times New Roman"/>
              </a:rPr>
              <a:t>Предрасполагающие факторы к развитию респираторного заболевания</a:t>
            </a:r>
            <a:r>
              <a:rPr lang="ru-RU" sz="3400" b="1" i="1" u="sng" dirty="0" smtClean="0">
                <a:solidFill>
                  <a:schemeClr val="tx1"/>
                </a:solidFill>
                <a:latin typeface="Calibri"/>
                <a:ea typeface="Calibri"/>
                <a:cs typeface="Times New Roman"/>
              </a:rPr>
              <a:t>:</a:t>
            </a:r>
            <a:endParaRPr lang="ru-RU" sz="3400" b="1" u="sng" dirty="0">
              <a:solidFill>
                <a:schemeClr val="tx1"/>
              </a:solidFill>
              <a:latin typeface="Calibri"/>
              <a:ea typeface="Calibri"/>
              <a:cs typeface="Times New Roman"/>
            </a:endParaRPr>
          </a:p>
          <a:p>
            <a:pPr lvl="0">
              <a:lnSpc>
                <a:spcPct val="115000"/>
              </a:lnSpc>
              <a:spcAft>
                <a:spcPts val="1000"/>
              </a:spcAft>
              <a:buSzPts val="1000"/>
              <a:buFont typeface="Symbol"/>
              <a:buChar char=""/>
              <a:tabLst>
                <a:tab pos="457200" algn="l"/>
              </a:tabLst>
            </a:pPr>
            <a:r>
              <a:rPr lang="ru-RU" sz="2900" dirty="0">
                <a:solidFill>
                  <a:schemeClr val="tx1"/>
                </a:solidFill>
                <a:latin typeface="Calibri"/>
                <a:ea typeface="Calibri"/>
                <a:cs typeface="Times New Roman"/>
              </a:rPr>
              <a:t> </a:t>
            </a:r>
            <a:r>
              <a:rPr lang="ru-RU" sz="3400" dirty="0">
                <a:solidFill>
                  <a:schemeClr val="tx1"/>
                </a:solidFill>
                <a:latin typeface="Calibri"/>
                <a:ea typeface="Calibri"/>
                <a:cs typeface="Times New Roman"/>
              </a:rPr>
              <a:t>недостаточное пребывание на свежем воздухе;</a:t>
            </a:r>
          </a:p>
          <a:p>
            <a:pPr lvl="0">
              <a:lnSpc>
                <a:spcPct val="115000"/>
              </a:lnSpc>
              <a:spcAft>
                <a:spcPts val="1000"/>
              </a:spcAft>
              <a:buSzPts val="1000"/>
              <a:buFont typeface="Symbol"/>
              <a:buChar char=""/>
              <a:tabLst>
                <a:tab pos="457200" algn="l"/>
              </a:tabLst>
            </a:pPr>
            <a:r>
              <a:rPr lang="ru-RU" sz="3400" dirty="0">
                <a:solidFill>
                  <a:schemeClr val="tx1"/>
                </a:solidFill>
                <a:latin typeface="Calibri"/>
                <a:ea typeface="Calibri"/>
                <a:cs typeface="Times New Roman"/>
              </a:rPr>
              <a:t>нерациональное питание;</a:t>
            </a:r>
          </a:p>
          <a:p>
            <a:pPr lvl="0">
              <a:lnSpc>
                <a:spcPct val="115000"/>
              </a:lnSpc>
              <a:spcAft>
                <a:spcPts val="1000"/>
              </a:spcAft>
              <a:buSzPts val="1000"/>
              <a:buFont typeface="Symbol"/>
              <a:buChar char=""/>
              <a:tabLst>
                <a:tab pos="457200" algn="l"/>
              </a:tabLst>
            </a:pPr>
            <a:r>
              <a:rPr lang="ru-RU" sz="3400" dirty="0">
                <a:solidFill>
                  <a:schemeClr val="tx1"/>
                </a:solidFill>
                <a:latin typeface="Calibri"/>
                <a:ea typeface="Calibri"/>
                <a:cs typeface="Times New Roman"/>
              </a:rPr>
              <a:t>постоянное укутывание ребенка, отсутствие закаливания;</a:t>
            </a:r>
          </a:p>
          <a:p>
            <a:pPr lvl="0">
              <a:lnSpc>
                <a:spcPct val="115000"/>
              </a:lnSpc>
              <a:spcAft>
                <a:spcPts val="1000"/>
              </a:spcAft>
              <a:buSzPts val="1000"/>
              <a:buFont typeface="Symbol"/>
              <a:buChar char=""/>
              <a:tabLst>
                <a:tab pos="457200" algn="l"/>
              </a:tabLst>
            </a:pPr>
            <a:r>
              <a:rPr lang="ru-RU" sz="3400" dirty="0">
                <a:solidFill>
                  <a:schemeClr val="tx1"/>
                </a:solidFill>
                <a:latin typeface="Calibri"/>
                <a:ea typeface="Calibri"/>
                <a:cs typeface="Times New Roman"/>
              </a:rPr>
              <a:t>переохлаждение;</a:t>
            </a:r>
          </a:p>
          <a:p>
            <a:pPr lvl="0">
              <a:lnSpc>
                <a:spcPct val="115000"/>
              </a:lnSpc>
              <a:spcAft>
                <a:spcPts val="1000"/>
              </a:spcAft>
              <a:buSzPts val="1000"/>
              <a:buFont typeface="Symbol"/>
              <a:buChar char=""/>
              <a:tabLst>
                <a:tab pos="457200" algn="l"/>
              </a:tabLst>
            </a:pPr>
            <a:r>
              <a:rPr lang="ru-RU" sz="3400" dirty="0">
                <a:solidFill>
                  <a:schemeClr val="tx1"/>
                </a:solidFill>
                <a:latin typeface="Calibri"/>
                <a:ea typeface="Calibri"/>
                <a:cs typeface="Times New Roman"/>
              </a:rPr>
              <a:t>дефекты иммунной (защитной) системы организма;</a:t>
            </a:r>
          </a:p>
          <a:p>
            <a:pPr lvl="0">
              <a:lnSpc>
                <a:spcPct val="115000"/>
              </a:lnSpc>
              <a:spcAft>
                <a:spcPts val="1000"/>
              </a:spcAft>
              <a:buSzPts val="1000"/>
              <a:buFont typeface="Symbol"/>
              <a:buChar char=""/>
              <a:tabLst>
                <a:tab pos="457200" algn="l"/>
              </a:tabLst>
            </a:pPr>
            <a:r>
              <a:rPr lang="ru-RU" sz="3400" dirty="0">
                <a:solidFill>
                  <a:schemeClr val="tx1"/>
                </a:solidFill>
                <a:latin typeface="Calibri"/>
                <a:ea typeface="Calibri"/>
                <a:cs typeface="Times New Roman"/>
              </a:rPr>
              <a:t>плохой уход и ряд других факторов</a:t>
            </a:r>
            <a:r>
              <a:rPr lang="ru-RU" sz="3400" dirty="0" smtClean="0">
                <a:solidFill>
                  <a:schemeClr val="tx1"/>
                </a:solidFill>
                <a:latin typeface="Calibri"/>
                <a:ea typeface="Calibri"/>
                <a:cs typeface="Times New Roman"/>
              </a:rPr>
              <a:t>.</a:t>
            </a:r>
          </a:p>
          <a:p>
            <a:pPr marL="0" lvl="0" indent="0">
              <a:lnSpc>
                <a:spcPct val="115000"/>
              </a:lnSpc>
              <a:spcAft>
                <a:spcPts val="1000"/>
              </a:spcAft>
              <a:buSzPts val="1000"/>
              <a:buNone/>
              <a:tabLst>
                <a:tab pos="457200" algn="l"/>
              </a:tabLst>
            </a:pPr>
            <a:r>
              <a:rPr lang="ru-RU" sz="2900" dirty="0">
                <a:solidFill>
                  <a:schemeClr val="tx1"/>
                </a:solidFill>
                <a:latin typeface="Calibri"/>
                <a:ea typeface="Calibri"/>
                <a:cs typeface="Times New Roman"/>
              </a:rPr>
              <a:t> </a:t>
            </a:r>
            <a:r>
              <a:rPr lang="ru-RU" sz="2900" dirty="0" smtClean="0">
                <a:solidFill>
                  <a:schemeClr val="tx1"/>
                </a:solidFill>
                <a:latin typeface="Calibri"/>
                <a:ea typeface="Calibri"/>
                <a:cs typeface="Times New Roman"/>
              </a:rPr>
              <a:t>   </a:t>
            </a:r>
            <a:r>
              <a:rPr lang="ru-RU" sz="2900" dirty="0">
                <a:solidFill>
                  <a:schemeClr val="tx1"/>
                </a:solidFill>
                <a:latin typeface="Calibri"/>
                <a:ea typeface="Calibri"/>
                <a:cs typeface="Times New Roman"/>
              </a:rPr>
              <a:t> </a:t>
            </a:r>
            <a:r>
              <a:rPr lang="ru-RU" sz="2900" dirty="0">
                <a:solidFill>
                  <a:schemeClr val="tx1"/>
                </a:solidFill>
                <a:latin typeface="Times New Roman" panose="02020603050405020304" pitchFamily="18" charset="0"/>
                <a:ea typeface="Calibri"/>
                <a:cs typeface="Times New Roman" panose="02020603050405020304" pitchFamily="18" charset="0"/>
              </a:rPr>
              <a:t> </a:t>
            </a:r>
            <a:endParaRPr lang="ru-RU" sz="2900"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99979" y="318948"/>
            <a:ext cx="8208912" cy="658642"/>
          </a:xfrm>
          <a:prstGeom prst="rect">
            <a:avLst/>
          </a:prstGeom>
        </p:spPr>
        <p:txBody>
          <a:bodyPr wrap="square">
            <a:spAutoFit/>
          </a:bodyPr>
          <a:lstStyle/>
          <a:p>
            <a:pPr lvl="0">
              <a:lnSpc>
                <a:spcPct val="115000"/>
              </a:lnSpc>
              <a:spcBef>
                <a:spcPct val="0"/>
              </a:spcBef>
              <a:spcAft>
                <a:spcPts val="1000"/>
              </a:spcAft>
            </a:pPr>
            <a:r>
              <a:rPr lang="ru-RU" sz="1600" dirty="0">
                <a:latin typeface="Times New Roman" panose="02020603050405020304" pitchFamily="18" charset="0"/>
                <a:ea typeface="Calibri"/>
                <a:cs typeface="Times New Roman" panose="02020603050405020304" pitchFamily="18" charset="0"/>
              </a:rPr>
              <a:t> </a:t>
            </a:r>
            <a:br>
              <a:rPr lang="ru-RU" sz="1600" dirty="0">
                <a:latin typeface="Times New Roman" panose="02020603050405020304" pitchFamily="18" charset="0"/>
                <a:ea typeface="Calibri"/>
                <a:cs typeface="Times New Roman" panose="02020603050405020304" pitchFamily="18" charset="0"/>
              </a:rPr>
            </a:br>
            <a:endParaRPr lang="ru-RU" sz="1600" dirty="0">
              <a:latin typeface="Times New Roman" panose="02020603050405020304" pitchFamily="18" charset="0"/>
              <a:ea typeface="+mj-ea"/>
              <a:cs typeface="Times New Roman" panose="02020603050405020304" pitchFamily="18" charset="0"/>
            </a:endParaRPr>
          </a:p>
        </p:txBody>
      </p:sp>
      <p:sp>
        <p:nvSpPr>
          <p:cNvPr id="5" name="TextBox 4"/>
          <p:cNvSpPr txBox="1"/>
          <p:nvPr/>
        </p:nvSpPr>
        <p:spPr>
          <a:xfrm>
            <a:off x="321861" y="2996952"/>
            <a:ext cx="8892480" cy="4404283"/>
          </a:xfrm>
          <a:prstGeom prst="rect">
            <a:avLst/>
          </a:prstGeom>
          <a:noFill/>
        </p:spPr>
        <p:txBody>
          <a:bodyPr wrap="square" rtlCol="0">
            <a:spAutoFit/>
          </a:bodyPr>
          <a:lstStyle/>
          <a:p>
            <a:pPr lvl="0">
              <a:lnSpc>
                <a:spcPct val="115000"/>
              </a:lnSpc>
              <a:spcAft>
                <a:spcPts val="1000"/>
              </a:spcAft>
              <a:buSzPts val="1000"/>
              <a:tabLst>
                <a:tab pos="457200" algn="l"/>
              </a:tabLst>
            </a:pPr>
            <a:r>
              <a:rPr lang="ru-RU" sz="1600" dirty="0">
                <a:latin typeface="Times New Roman" panose="02020603050405020304" pitchFamily="18" charset="0"/>
                <a:ea typeface="Calibri"/>
                <a:cs typeface="Times New Roman" panose="02020603050405020304" pitchFamily="18" charset="0"/>
              </a:rPr>
              <a:t>Наиболее </a:t>
            </a:r>
            <a:r>
              <a:rPr lang="ru-RU" sz="1600" b="1" u="sng" dirty="0">
                <a:latin typeface="Times New Roman" panose="02020603050405020304" pitchFamily="18" charset="0"/>
                <a:ea typeface="Calibri"/>
                <a:cs typeface="Times New Roman" panose="02020603050405020304" pitchFamily="18" charset="0"/>
              </a:rPr>
              <a:t>типичные признаки простуды: </a:t>
            </a:r>
            <a:r>
              <a:rPr lang="ru-RU" sz="1600" dirty="0">
                <a:latin typeface="Times New Roman" panose="02020603050405020304" pitchFamily="18" charset="0"/>
                <a:ea typeface="Calibri"/>
                <a:cs typeface="Times New Roman" panose="02020603050405020304" pitchFamily="18" charset="0"/>
              </a:rPr>
              <a:t>первыми признаками заболевания  могут быть снижение аппетита, вялость, плаксивость, затем присоединяются повышение температуры тела, беспокойный сон, появляются заложенность носа или насморк, першение  и боли в горле, кашель. При появлении таких признаков заболевания у Вашего ребенка обязательно покажите его врачу!           </a:t>
            </a:r>
          </a:p>
          <a:p>
            <a:pPr lvl="0">
              <a:lnSpc>
                <a:spcPct val="115000"/>
              </a:lnSpc>
              <a:spcAft>
                <a:spcPts val="1000"/>
              </a:spcAft>
              <a:buSzPts val="1000"/>
              <a:tabLst>
                <a:tab pos="457200" algn="l"/>
              </a:tabLst>
            </a:pPr>
            <a:r>
              <a:rPr lang="ru-RU" sz="1600" dirty="0">
                <a:latin typeface="Times New Roman" panose="02020603050405020304" pitchFamily="18" charset="0"/>
                <a:ea typeface="Calibri"/>
                <a:cs typeface="Times New Roman" panose="02020603050405020304" pitchFamily="18" charset="0"/>
              </a:rPr>
              <a:t>      До прихода врача, желательно уложить малыша в постель, предложить ему частое теплое питье. Это может быть клюквенный, брусничный, лимонный морс, малиновый или липовый чай, теплая минеральная вода без газа.  Комнату, где находиться больной ребенок, часто проветривайте, проведите влажную уборку.  Не кутайте малыша. Дети, как правило, повышение температуры переносят легче, чем взрослые. Если Ваш ребенок не наблюдается у невролога, не спешите давать ему жаропонижающие препараты, если на градуснике не более 38 градусов, так как температура - это защитная реакция организма на внедрение инфекции.</a:t>
            </a:r>
          </a:p>
          <a:p>
            <a:pPr>
              <a:lnSpc>
                <a:spcPct val="115000"/>
              </a:lnSpc>
              <a:spcAft>
                <a:spcPts val="1000"/>
              </a:spcAft>
            </a:pPr>
            <a:r>
              <a:rPr lang="ru-RU" sz="1600" dirty="0">
                <a:latin typeface="Times New Roman" panose="02020603050405020304" pitchFamily="18" charset="0"/>
                <a:ea typeface="Calibri"/>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endParaRPr lang="ru-RU" sz="1600" dirty="0"/>
          </a:p>
        </p:txBody>
      </p:sp>
    </p:spTree>
    <p:extLst>
      <p:ext uri="{BB962C8B-B14F-4D97-AF65-F5344CB8AC3E}">
        <p14:creationId xmlns:p14="http://schemas.microsoft.com/office/powerpoint/2010/main" val="2639955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TotalTime>
  <Words>13</Words>
  <Application>Microsoft Office PowerPoint</Application>
  <PresentationFormat>Экран (4:3)</PresentationFormat>
  <Paragraphs>23</Paragraphs>
  <Slides>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vt:i4>
      </vt:variant>
    </vt:vector>
  </HeadingPairs>
  <TitlesOfParts>
    <vt:vector size="12" baseType="lpstr">
      <vt:lpstr>Arial</vt:lpstr>
      <vt:lpstr>Calibri</vt:lpstr>
      <vt:lpstr>Century Gothic</vt:lpstr>
      <vt:lpstr>Courier New</vt:lpstr>
      <vt:lpstr>Palatino Linotype</vt:lpstr>
      <vt:lpstr>Symbol</vt:lpstr>
      <vt:lpstr>Times New Roman</vt:lpstr>
      <vt:lpstr>Исполнительная</vt:lpstr>
      <vt:lpstr> Профилактика простудных заболеваний у детей</vt:lpstr>
      <vt:lpstr>Презентация PowerPoint</vt:lpstr>
      <vt:lpstr>Презентация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Надежда</cp:lastModifiedBy>
  <cp:revision>3</cp:revision>
  <dcterms:created xsi:type="dcterms:W3CDTF">2015-04-13T04:24:12Z</dcterms:created>
  <dcterms:modified xsi:type="dcterms:W3CDTF">2015-10-19T15:38:37Z</dcterms:modified>
</cp:coreProperties>
</file>