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72" r:id="rId3"/>
    <p:sldId id="273" r:id="rId4"/>
    <p:sldId id="258" r:id="rId5"/>
    <p:sldId id="259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%" sourceLinked="0"/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Низкиий уровень</c:v>
                </c:pt>
                <c:pt idx="1">
                  <c:v>Высокий уровень</c:v>
                </c:pt>
                <c:pt idx="2">
                  <c:v>Средний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664000"/>
        <c:axId val="139662464"/>
      </c:barChart>
      <c:valAx>
        <c:axId val="13966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64000"/>
        <c:crosses val="autoZero"/>
        <c:crossBetween val="between"/>
      </c:valAx>
      <c:catAx>
        <c:axId val="13966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62464"/>
        <c:crosses val="autoZero"/>
        <c:auto val="1"/>
        <c:lblAlgn val="ctr"/>
        <c:lblOffset val="100"/>
        <c:noMultiLvlLbl val="0"/>
      </c:catAx>
      <c:spPr>
        <a:noFill/>
        <a:ln w="2540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%" sourceLinked="0"/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 Низкий уровень</c:v>
                </c:pt>
                <c:pt idx="1">
                  <c:v> Высокий уровень</c:v>
                </c:pt>
                <c:pt idx="2">
                  <c:v> Средний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324224"/>
        <c:axId val="140326016"/>
      </c:barChart>
      <c:catAx>
        <c:axId val="140324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326016"/>
        <c:crosses val="autoZero"/>
        <c:auto val="1"/>
        <c:lblAlgn val="ctr"/>
        <c:lblOffset val="100"/>
        <c:noMultiLvlLbl val="0"/>
      </c:catAx>
      <c:valAx>
        <c:axId val="14032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2422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6CF95-BD6D-4BCC-BFAC-ABDF8C19DF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AE4D4-170E-449E-85CB-6A76D1F533F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Изобразительно-выразительные средства загадки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D2748F8-219C-4BF5-8B28-81A48082C67D}" type="parTrans" cxnId="{D94B2504-70C1-4033-B63B-343E770CB89F}">
      <dgm:prSet/>
      <dgm:spPr/>
      <dgm:t>
        <a:bodyPr/>
        <a:lstStyle/>
        <a:p>
          <a:endParaRPr lang="ru-RU"/>
        </a:p>
      </dgm:t>
    </dgm:pt>
    <dgm:pt modelId="{0E6DE664-1886-4308-8BD1-F063ECB8FB24}" type="sibTrans" cxnId="{D94B2504-70C1-4033-B63B-343E770CB89F}">
      <dgm:prSet/>
      <dgm:spPr/>
      <dgm:t>
        <a:bodyPr/>
        <a:lstStyle/>
        <a:p>
          <a:endParaRPr lang="ru-RU"/>
        </a:p>
      </dgm:t>
    </dgm:pt>
    <dgm:pt modelId="{725018C0-C8F4-4AA3-899A-9C2D7949B2E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Эпитет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0B2E74F-E3C8-4C47-8041-F20B141F8A40}" type="parTrans" cxnId="{60F6CA7E-3C5C-4047-B8F6-22B8DFF0AC38}">
      <dgm:prSet/>
      <dgm:spPr/>
      <dgm:t>
        <a:bodyPr/>
        <a:lstStyle/>
        <a:p>
          <a:endParaRPr lang="ru-RU"/>
        </a:p>
      </dgm:t>
    </dgm:pt>
    <dgm:pt modelId="{109CCCF4-BAFE-4F01-B374-6023306A2784}" type="sibTrans" cxnId="{60F6CA7E-3C5C-4047-B8F6-22B8DFF0AC38}">
      <dgm:prSet/>
      <dgm:spPr/>
      <dgm:t>
        <a:bodyPr/>
        <a:lstStyle/>
        <a:p>
          <a:endParaRPr lang="ru-RU"/>
        </a:p>
      </dgm:t>
    </dgm:pt>
    <dgm:pt modelId="{7947A2FA-679D-4B79-AD95-7F9D3D5F284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Аллегория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2FF0F9-9C34-40EA-87AF-0F7F6208A56D}" type="parTrans" cxnId="{3C89ACF1-476B-4555-B261-B07E8BCCC499}">
      <dgm:prSet/>
      <dgm:spPr/>
      <dgm:t>
        <a:bodyPr/>
        <a:lstStyle/>
        <a:p>
          <a:endParaRPr lang="ru-RU"/>
        </a:p>
      </dgm:t>
    </dgm:pt>
    <dgm:pt modelId="{1BDF0E39-D329-4475-9971-B6A34461683F}" type="sibTrans" cxnId="{3C89ACF1-476B-4555-B261-B07E8BCCC499}">
      <dgm:prSet/>
      <dgm:spPr/>
      <dgm:t>
        <a:bodyPr/>
        <a:lstStyle/>
        <a:p>
          <a:endParaRPr lang="ru-RU"/>
        </a:p>
      </dgm:t>
    </dgm:pt>
    <dgm:pt modelId="{87D34830-3378-4046-8B2E-70892773F92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Олицетворение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7D8AB76-46E9-4C99-A926-D8774B388E6C}" type="parTrans" cxnId="{430CD25E-CC9B-4305-A726-1D5C023DA3E8}">
      <dgm:prSet/>
      <dgm:spPr/>
      <dgm:t>
        <a:bodyPr/>
        <a:lstStyle/>
        <a:p>
          <a:endParaRPr lang="ru-RU"/>
        </a:p>
      </dgm:t>
    </dgm:pt>
    <dgm:pt modelId="{C2BAF86C-087A-4173-B025-AA9B72C0B970}" type="sibTrans" cxnId="{430CD25E-CC9B-4305-A726-1D5C023DA3E8}">
      <dgm:prSet/>
      <dgm:spPr/>
      <dgm:t>
        <a:bodyPr/>
        <a:lstStyle/>
        <a:p>
          <a:endParaRPr lang="ru-RU"/>
        </a:p>
      </dgm:t>
    </dgm:pt>
    <dgm:pt modelId="{FD1F8E07-7720-4AEC-9414-170FB3F8D23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Метафора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F18E9CF-128E-45E7-9A63-C844DE45D8F4}" type="parTrans" cxnId="{2CA6EBD6-B88F-489B-9151-EF8F92761971}">
      <dgm:prSet/>
      <dgm:spPr/>
      <dgm:t>
        <a:bodyPr/>
        <a:lstStyle/>
        <a:p>
          <a:endParaRPr lang="ru-RU"/>
        </a:p>
      </dgm:t>
    </dgm:pt>
    <dgm:pt modelId="{30060D36-D98F-40E1-BAE2-316BA1B28B16}" type="sibTrans" cxnId="{2CA6EBD6-B88F-489B-9151-EF8F92761971}">
      <dgm:prSet/>
      <dgm:spPr/>
      <dgm:t>
        <a:bodyPr/>
        <a:lstStyle/>
        <a:p>
          <a:endParaRPr lang="ru-RU"/>
        </a:p>
      </dgm:t>
    </dgm:pt>
    <dgm:pt modelId="{4877DA79-7507-4153-B9FB-26B6F10655C5}" type="pres">
      <dgm:prSet presAssocID="{4246CF95-BD6D-4BCC-BFAC-ABDF8C19DF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84314-3B99-4C7D-94E1-D0FB5F5FC070}" type="pres">
      <dgm:prSet presAssocID="{3BAAE4D4-170E-449E-85CB-6A76D1F533FE}" presName="centerShape" presStyleLbl="node0" presStyleIdx="0" presStyleCnt="1" custScaleX="136375" custScaleY="130445"/>
      <dgm:spPr/>
      <dgm:t>
        <a:bodyPr/>
        <a:lstStyle/>
        <a:p>
          <a:endParaRPr lang="ru-RU"/>
        </a:p>
      </dgm:t>
    </dgm:pt>
    <dgm:pt modelId="{E391B7C5-D4C6-4C9E-A41D-8DDDCAF734DE}" type="pres">
      <dgm:prSet presAssocID="{725018C0-C8F4-4AA3-899A-9C2D7949B2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1D24-C07D-43CB-9188-8D50446E9F7C}" type="pres">
      <dgm:prSet presAssocID="{725018C0-C8F4-4AA3-899A-9C2D7949B2E1}" presName="dummy" presStyleCnt="0"/>
      <dgm:spPr/>
    </dgm:pt>
    <dgm:pt modelId="{88435821-BB56-4B4E-B310-588D84874DD0}" type="pres">
      <dgm:prSet presAssocID="{109CCCF4-BAFE-4F01-B374-6023306A278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012FDE8-95D6-4F6A-B60B-E93FB753414A}" type="pres">
      <dgm:prSet presAssocID="{7947A2FA-679D-4B79-AD95-7F9D3D5F28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B3F2B-D3EA-44F0-A340-5DB088415BA6}" type="pres">
      <dgm:prSet presAssocID="{7947A2FA-679D-4B79-AD95-7F9D3D5F2848}" presName="dummy" presStyleCnt="0"/>
      <dgm:spPr/>
    </dgm:pt>
    <dgm:pt modelId="{9AF603F6-AE9A-47E4-B455-18002E6D65AC}" type="pres">
      <dgm:prSet presAssocID="{1BDF0E39-D329-4475-9971-B6A34461683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AE9BCEF-D614-4A7A-90F4-F5D2B6E5680B}" type="pres">
      <dgm:prSet presAssocID="{87D34830-3378-4046-8B2E-70892773F9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D2A0E-382F-4312-B805-14BAA9FB1F2F}" type="pres">
      <dgm:prSet presAssocID="{87D34830-3378-4046-8B2E-70892773F928}" presName="dummy" presStyleCnt="0"/>
      <dgm:spPr/>
    </dgm:pt>
    <dgm:pt modelId="{D0BEE164-E12C-4609-B86C-20D82ED6B6AB}" type="pres">
      <dgm:prSet presAssocID="{C2BAF86C-087A-4173-B025-AA9B72C0B97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7E77694-1226-470F-AB6A-665F43B418CA}" type="pres">
      <dgm:prSet presAssocID="{FD1F8E07-7720-4AEC-9414-170FB3F8D2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4722B-E476-4B79-BC99-F85271C05935}" type="pres">
      <dgm:prSet presAssocID="{FD1F8E07-7720-4AEC-9414-170FB3F8D230}" presName="dummy" presStyleCnt="0"/>
      <dgm:spPr/>
    </dgm:pt>
    <dgm:pt modelId="{5A600E03-3FC5-447B-B525-350513B9412B}" type="pres">
      <dgm:prSet presAssocID="{30060D36-D98F-40E1-BAE2-316BA1B28B1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E3C1CE1-7B86-4924-9FA8-CBF2418D14DF}" type="presOf" srcId="{7947A2FA-679D-4B79-AD95-7F9D3D5F2848}" destId="{B012FDE8-95D6-4F6A-B60B-E93FB753414A}" srcOrd="0" destOrd="0" presId="urn:microsoft.com/office/officeart/2005/8/layout/radial6"/>
    <dgm:cxn modelId="{430CD25E-CC9B-4305-A726-1D5C023DA3E8}" srcId="{3BAAE4D4-170E-449E-85CB-6A76D1F533FE}" destId="{87D34830-3378-4046-8B2E-70892773F928}" srcOrd="2" destOrd="0" parTransId="{07D8AB76-46E9-4C99-A926-D8774B388E6C}" sibTransId="{C2BAF86C-087A-4173-B025-AA9B72C0B970}"/>
    <dgm:cxn modelId="{3C89ACF1-476B-4555-B261-B07E8BCCC499}" srcId="{3BAAE4D4-170E-449E-85CB-6A76D1F533FE}" destId="{7947A2FA-679D-4B79-AD95-7F9D3D5F2848}" srcOrd="1" destOrd="0" parTransId="{7D2FF0F9-9C34-40EA-87AF-0F7F6208A56D}" sibTransId="{1BDF0E39-D329-4475-9971-B6A34461683F}"/>
    <dgm:cxn modelId="{2CA6EBD6-B88F-489B-9151-EF8F92761971}" srcId="{3BAAE4D4-170E-449E-85CB-6A76D1F533FE}" destId="{FD1F8E07-7720-4AEC-9414-170FB3F8D230}" srcOrd="3" destOrd="0" parTransId="{DF18E9CF-128E-45E7-9A63-C844DE45D8F4}" sibTransId="{30060D36-D98F-40E1-BAE2-316BA1B28B16}"/>
    <dgm:cxn modelId="{660431E2-ADC0-4961-A858-C5CA87DD76E2}" type="presOf" srcId="{1BDF0E39-D329-4475-9971-B6A34461683F}" destId="{9AF603F6-AE9A-47E4-B455-18002E6D65AC}" srcOrd="0" destOrd="0" presId="urn:microsoft.com/office/officeart/2005/8/layout/radial6"/>
    <dgm:cxn modelId="{650C6B02-9C51-4D34-9FCD-E4A953CA4A8C}" type="presOf" srcId="{725018C0-C8F4-4AA3-899A-9C2D7949B2E1}" destId="{E391B7C5-D4C6-4C9E-A41D-8DDDCAF734DE}" srcOrd="0" destOrd="0" presId="urn:microsoft.com/office/officeart/2005/8/layout/radial6"/>
    <dgm:cxn modelId="{ED979FFB-E69B-4253-9C43-5E083C5DED77}" type="presOf" srcId="{C2BAF86C-087A-4173-B025-AA9B72C0B970}" destId="{D0BEE164-E12C-4609-B86C-20D82ED6B6AB}" srcOrd="0" destOrd="0" presId="urn:microsoft.com/office/officeart/2005/8/layout/radial6"/>
    <dgm:cxn modelId="{60F6CA7E-3C5C-4047-B8F6-22B8DFF0AC38}" srcId="{3BAAE4D4-170E-449E-85CB-6A76D1F533FE}" destId="{725018C0-C8F4-4AA3-899A-9C2D7949B2E1}" srcOrd="0" destOrd="0" parTransId="{90B2E74F-E3C8-4C47-8041-F20B141F8A40}" sibTransId="{109CCCF4-BAFE-4F01-B374-6023306A2784}"/>
    <dgm:cxn modelId="{EFA5CC0D-D7B8-4C1E-A772-A6FD403B832E}" type="presOf" srcId="{30060D36-D98F-40E1-BAE2-316BA1B28B16}" destId="{5A600E03-3FC5-447B-B525-350513B9412B}" srcOrd="0" destOrd="0" presId="urn:microsoft.com/office/officeart/2005/8/layout/radial6"/>
    <dgm:cxn modelId="{02775E11-24A6-4FBF-916A-913E13FE452D}" type="presOf" srcId="{3BAAE4D4-170E-449E-85CB-6A76D1F533FE}" destId="{10084314-3B99-4C7D-94E1-D0FB5F5FC070}" srcOrd="0" destOrd="0" presId="urn:microsoft.com/office/officeart/2005/8/layout/radial6"/>
    <dgm:cxn modelId="{A6F30A6D-7B15-49A8-BE8F-A58C2BC557DA}" type="presOf" srcId="{FD1F8E07-7720-4AEC-9414-170FB3F8D230}" destId="{57E77694-1226-470F-AB6A-665F43B418CA}" srcOrd="0" destOrd="0" presId="urn:microsoft.com/office/officeart/2005/8/layout/radial6"/>
    <dgm:cxn modelId="{373C90E0-BB2F-48A9-88FE-5BFDA9E83E33}" type="presOf" srcId="{87D34830-3378-4046-8B2E-70892773F928}" destId="{6AE9BCEF-D614-4A7A-90F4-F5D2B6E5680B}" srcOrd="0" destOrd="0" presId="urn:microsoft.com/office/officeart/2005/8/layout/radial6"/>
    <dgm:cxn modelId="{76680CCC-EC74-4E56-A966-E7FAE3665E0A}" type="presOf" srcId="{4246CF95-BD6D-4BCC-BFAC-ABDF8C19DFDB}" destId="{4877DA79-7507-4153-B9FB-26B6F10655C5}" srcOrd="0" destOrd="0" presId="urn:microsoft.com/office/officeart/2005/8/layout/radial6"/>
    <dgm:cxn modelId="{D94B2504-70C1-4033-B63B-343E770CB89F}" srcId="{4246CF95-BD6D-4BCC-BFAC-ABDF8C19DFDB}" destId="{3BAAE4D4-170E-449E-85CB-6A76D1F533FE}" srcOrd="0" destOrd="0" parTransId="{DD2748F8-219C-4BF5-8B28-81A48082C67D}" sibTransId="{0E6DE664-1886-4308-8BD1-F063ECB8FB24}"/>
    <dgm:cxn modelId="{0FAEB85C-BBA4-4DA3-9AFB-1CFC459D8051}" type="presOf" srcId="{109CCCF4-BAFE-4F01-B374-6023306A2784}" destId="{88435821-BB56-4B4E-B310-588D84874DD0}" srcOrd="0" destOrd="0" presId="urn:microsoft.com/office/officeart/2005/8/layout/radial6"/>
    <dgm:cxn modelId="{10D902F1-CDFB-40EF-99E3-A91BC19DB22D}" type="presParOf" srcId="{4877DA79-7507-4153-B9FB-26B6F10655C5}" destId="{10084314-3B99-4C7D-94E1-D0FB5F5FC070}" srcOrd="0" destOrd="0" presId="urn:microsoft.com/office/officeart/2005/8/layout/radial6"/>
    <dgm:cxn modelId="{292C3A37-BBEB-43F9-8FBE-99A90E91FE1B}" type="presParOf" srcId="{4877DA79-7507-4153-B9FB-26B6F10655C5}" destId="{E391B7C5-D4C6-4C9E-A41D-8DDDCAF734DE}" srcOrd="1" destOrd="0" presId="urn:microsoft.com/office/officeart/2005/8/layout/radial6"/>
    <dgm:cxn modelId="{F08D2313-4DCE-4CCE-9795-C9404FE55BDF}" type="presParOf" srcId="{4877DA79-7507-4153-B9FB-26B6F10655C5}" destId="{43461D24-C07D-43CB-9188-8D50446E9F7C}" srcOrd="2" destOrd="0" presId="urn:microsoft.com/office/officeart/2005/8/layout/radial6"/>
    <dgm:cxn modelId="{C1A6B7AE-CFAE-403F-B53D-37829064CDC5}" type="presParOf" srcId="{4877DA79-7507-4153-B9FB-26B6F10655C5}" destId="{88435821-BB56-4B4E-B310-588D84874DD0}" srcOrd="3" destOrd="0" presId="urn:microsoft.com/office/officeart/2005/8/layout/radial6"/>
    <dgm:cxn modelId="{2FDE3A0D-82B4-4EE5-BDDE-E7909EC0BAAE}" type="presParOf" srcId="{4877DA79-7507-4153-B9FB-26B6F10655C5}" destId="{B012FDE8-95D6-4F6A-B60B-E93FB753414A}" srcOrd="4" destOrd="0" presId="urn:microsoft.com/office/officeart/2005/8/layout/radial6"/>
    <dgm:cxn modelId="{2555AA4E-43AA-4114-A55F-827A8F42A70F}" type="presParOf" srcId="{4877DA79-7507-4153-B9FB-26B6F10655C5}" destId="{6B2B3F2B-D3EA-44F0-A340-5DB088415BA6}" srcOrd="5" destOrd="0" presId="urn:microsoft.com/office/officeart/2005/8/layout/radial6"/>
    <dgm:cxn modelId="{1C0AFB05-0812-4216-96C4-D784C40D544E}" type="presParOf" srcId="{4877DA79-7507-4153-B9FB-26B6F10655C5}" destId="{9AF603F6-AE9A-47E4-B455-18002E6D65AC}" srcOrd="6" destOrd="0" presId="urn:microsoft.com/office/officeart/2005/8/layout/radial6"/>
    <dgm:cxn modelId="{91239EF8-4887-43D0-97BC-387DEEDAAF36}" type="presParOf" srcId="{4877DA79-7507-4153-B9FB-26B6F10655C5}" destId="{6AE9BCEF-D614-4A7A-90F4-F5D2B6E5680B}" srcOrd="7" destOrd="0" presId="urn:microsoft.com/office/officeart/2005/8/layout/radial6"/>
    <dgm:cxn modelId="{D6BCE1DA-8756-4FED-9253-AA868A69FA7B}" type="presParOf" srcId="{4877DA79-7507-4153-B9FB-26B6F10655C5}" destId="{7E0D2A0E-382F-4312-B805-14BAA9FB1F2F}" srcOrd="8" destOrd="0" presId="urn:microsoft.com/office/officeart/2005/8/layout/radial6"/>
    <dgm:cxn modelId="{3B896A09-BDA3-4F4E-B7AC-139582778144}" type="presParOf" srcId="{4877DA79-7507-4153-B9FB-26B6F10655C5}" destId="{D0BEE164-E12C-4609-B86C-20D82ED6B6AB}" srcOrd="9" destOrd="0" presId="urn:microsoft.com/office/officeart/2005/8/layout/radial6"/>
    <dgm:cxn modelId="{0C9FB230-0801-4A14-BA32-4E70A69A4121}" type="presParOf" srcId="{4877DA79-7507-4153-B9FB-26B6F10655C5}" destId="{57E77694-1226-470F-AB6A-665F43B418CA}" srcOrd="10" destOrd="0" presId="urn:microsoft.com/office/officeart/2005/8/layout/radial6"/>
    <dgm:cxn modelId="{551BA115-0357-448C-A7A0-ABC436E4BDCD}" type="presParOf" srcId="{4877DA79-7507-4153-B9FB-26B6F10655C5}" destId="{9F84722B-E476-4B79-BC99-F85271C05935}" srcOrd="11" destOrd="0" presId="urn:microsoft.com/office/officeart/2005/8/layout/radial6"/>
    <dgm:cxn modelId="{BC80EF2D-A1F3-45C2-9D30-FC31CAAE8454}" type="presParOf" srcId="{4877DA79-7507-4153-B9FB-26B6F10655C5}" destId="{5A600E03-3FC5-447B-B525-350513B941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10F4B-144C-418F-AA32-230712DEC0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364B9-6C24-4966-9D3E-A3CDEFF3846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Формы работы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DAB362-00D9-47A4-BC2C-B7D4B03E64BC}" type="parTrans" cxnId="{9B434F76-8E6C-4D10-8CD4-FCAE052ECBB0}">
      <dgm:prSet/>
      <dgm:spPr/>
      <dgm:t>
        <a:bodyPr/>
        <a:lstStyle/>
        <a:p>
          <a:endParaRPr lang="ru-RU"/>
        </a:p>
      </dgm:t>
    </dgm:pt>
    <dgm:pt modelId="{DB35E8BA-DD69-40AA-894D-EE3F8FC9DD0C}" type="sibTrans" cxnId="{9B434F76-8E6C-4D10-8CD4-FCAE052ECBB0}">
      <dgm:prSet/>
      <dgm:spPr/>
      <dgm:t>
        <a:bodyPr/>
        <a:lstStyle/>
        <a:p>
          <a:endParaRPr lang="ru-RU"/>
        </a:p>
      </dgm:t>
    </dgm:pt>
    <dgm:pt modelId="{C665DCA6-38A0-4F79-A33A-3A7DCEA97F2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Традиционные формы ( родительские собрания, консультации, беседы, конференции)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BF0D0A-D577-497D-8F96-7AF029336CD7}" type="parTrans" cxnId="{BA9AA1DB-A70D-4970-AAC0-AD6F090910D7}">
      <dgm:prSet/>
      <dgm:spPr/>
      <dgm:t>
        <a:bodyPr/>
        <a:lstStyle/>
        <a:p>
          <a:endParaRPr lang="ru-RU"/>
        </a:p>
      </dgm:t>
    </dgm:pt>
    <dgm:pt modelId="{8EF8D33E-B744-4963-B114-C3117B8514D5}" type="sibTrans" cxnId="{BA9AA1DB-A70D-4970-AAC0-AD6F090910D7}">
      <dgm:prSet/>
      <dgm:spPr/>
      <dgm:t>
        <a:bodyPr/>
        <a:lstStyle/>
        <a:p>
          <a:endParaRPr lang="ru-RU"/>
        </a:p>
      </dgm:t>
    </dgm:pt>
    <dgm:pt modelId="{D0602CA4-57D3-4965-A3AA-D6DD78A3C89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Нетрадиционные (прямой телефон, круглый стол, дискуссии).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0FF187-80E0-4408-B589-B630D62F7C38}" type="parTrans" cxnId="{4DC4D2F9-C967-4999-AE19-E062197A6F0C}">
      <dgm:prSet/>
      <dgm:spPr/>
      <dgm:t>
        <a:bodyPr/>
        <a:lstStyle/>
        <a:p>
          <a:endParaRPr lang="ru-RU"/>
        </a:p>
      </dgm:t>
    </dgm:pt>
    <dgm:pt modelId="{ADF3DBB8-6B7C-4FE1-B6C8-55AC1465915A}" type="sibTrans" cxnId="{4DC4D2F9-C967-4999-AE19-E062197A6F0C}">
      <dgm:prSet/>
      <dgm:spPr/>
      <dgm:t>
        <a:bodyPr/>
        <a:lstStyle/>
        <a:p>
          <a:endParaRPr lang="ru-RU"/>
        </a:p>
      </dgm:t>
    </dgm:pt>
    <dgm:pt modelId="{73EB94AD-B6C3-4E47-A266-CD761C4102D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Конкурсы, развлечения, выставки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C6CF6BA-BE54-4C41-800D-1843ED1579B3}" type="parTrans" cxnId="{9FFCAD66-C7C8-4FFE-AC31-51A0ED1F867D}">
      <dgm:prSet/>
      <dgm:spPr/>
      <dgm:t>
        <a:bodyPr/>
        <a:lstStyle/>
        <a:p>
          <a:endParaRPr lang="ru-RU"/>
        </a:p>
      </dgm:t>
    </dgm:pt>
    <dgm:pt modelId="{0EE5B4F4-DC2F-49C6-92C5-B80EF40BD796}" type="sibTrans" cxnId="{9FFCAD66-C7C8-4FFE-AC31-51A0ED1F867D}">
      <dgm:prSet/>
      <dgm:spPr/>
      <dgm:t>
        <a:bodyPr/>
        <a:lstStyle/>
        <a:p>
          <a:endParaRPr lang="ru-RU"/>
        </a:p>
      </dgm:t>
    </dgm:pt>
    <dgm:pt modelId="{55493C1D-441E-4A10-97FA-B84D58ACE59C}" type="pres">
      <dgm:prSet presAssocID="{CA810F4B-144C-418F-AA32-230712DEC0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0C1A7-1E38-4489-902A-35665AFF3613}" type="pres">
      <dgm:prSet presAssocID="{3BE364B9-6C24-4966-9D3E-A3CDEFF38460}" presName="centerShape" presStyleLbl="node0" presStyleIdx="0" presStyleCnt="1"/>
      <dgm:spPr/>
      <dgm:t>
        <a:bodyPr/>
        <a:lstStyle/>
        <a:p>
          <a:endParaRPr lang="ru-RU"/>
        </a:p>
      </dgm:t>
    </dgm:pt>
    <dgm:pt modelId="{D73E2C52-CDBA-4764-AAB9-0BD0E38BB5D6}" type="pres">
      <dgm:prSet presAssocID="{7CBF0D0A-D577-497D-8F96-7AF029336CD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8079B6F-A51F-42DA-99EA-F6A8890C5549}" type="pres">
      <dgm:prSet presAssocID="{C665DCA6-38A0-4F79-A33A-3A7DCEA97F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6FA1-5EA7-42E1-92BD-38C25EAE9946}" type="pres">
      <dgm:prSet presAssocID="{BD0FF187-80E0-4408-B589-B630D62F7C3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52277AF-A9EA-4B0D-B93B-308B972496BA}" type="pres">
      <dgm:prSet presAssocID="{D0602CA4-57D3-4965-A3AA-D6DD78A3C8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3DE30-EFAD-4184-BC1F-5C8F08735016}" type="pres">
      <dgm:prSet presAssocID="{CC6CF6BA-BE54-4C41-800D-1843ED1579B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52E1D69-2FE8-435D-97C1-AA6282018430}" type="pres">
      <dgm:prSet presAssocID="{73EB94AD-B6C3-4E47-A266-CD761C4102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57771-B148-463D-9C95-06F4F7CC7177}" type="presOf" srcId="{D0602CA4-57D3-4965-A3AA-D6DD78A3C89E}" destId="{C52277AF-A9EA-4B0D-B93B-308B972496BA}" srcOrd="0" destOrd="0" presId="urn:microsoft.com/office/officeart/2005/8/layout/radial4"/>
    <dgm:cxn modelId="{7716247D-6BE7-4207-B98E-230465C1E452}" type="presOf" srcId="{7CBF0D0A-D577-497D-8F96-7AF029336CD7}" destId="{D73E2C52-CDBA-4764-AAB9-0BD0E38BB5D6}" srcOrd="0" destOrd="0" presId="urn:microsoft.com/office/officeart/2005/8/layout/radial4"/>
    <dgm:cxn modelId="{9FFCAD66-C7C8-4FFE-AC31-51A0ED1F867D}" srcId="{3BE364B9-6C24-4966-9D3E-A3CDEFF38460}" destId="{73EB94AD-B6C3-4E47-A266-CD761C4102D8}" srcOrd="2" destOrd="0" parTransId="{CC6CF6BA-BE54-4C41-800D-1843ED1579B3}" sibTransId="{0EE5B4F4-DC2F-49C6-92C5-B80EF40BD796}"/>
    <dgm:cxn modelId="{612EBB4B-3104-41F1-81F2-169791385B68}" type="presOf" srcId="{3BE364B9-6C24-4966-9D3E-A3CDEFF38460}" destId="{3C70C1A7-1E38-4489-902A-35665AFF3613}" srcOrd="0" destOrd="0" presId="urn:microsoft.com/office/officeart/2005/8/layout/radial4"/>
    <dgm:cxn modelId="{E06EA238-0317-4C5D-89F2-CDAF0CE2E4C3}" type="presOf" srcId="{CA810F4B-144C-418F-AA32-230712DEC003}" destId="{55493C1D-441E-4A10-97FA-B84D58ACE59C}" srcOrd="0" destOrd="0" presId="urn:microsoft.com/office/officeart/2005/8/layout/radial4"/>
    <dgm:cxn modelId="{BA9AA1DB-A70D-4970-AAC0-AD6F090910D7}" srcId="{3BE364B9-6C24-4966-9D3E-A3CDEFF38460}" destId="{C665DCA6-38A0-4F79-A33A-3A7DCEA97F28}" srcOrd="0" destOrd="0" parTransId="{7CBF0D0A-D577-497D-8F96-7AF029336CD7}" sibTransId="{8EF8D33E-B744-4963-B114-C3117B8514D5}"/>
    <dgm:cxn modelId="{045F846B-FAA7-4BE7-87C7-4313B97437C2}" type="presOf" srcId="{73EB94AD-B6C3-4E47-A266-CD761C4102D8}" destId="{B52E1D69-2FE8-435D-97C1-AA6282018430}" srcOrd="0" destOrd="0" presId="urn:microsoft.com/office/officeart/2005/8/layout/radial4"/>
    <dgm:cxn modelId="{9B434F76-8E6C-4D10-8CD4-FCAE052ECBB0}" srcId="{CA810F4B-144C-418F-AA32-230712DEC003}" destId="{3BE364B9-6C24-4966-9D3E-A3CDEFF38460}" srcOrd="0" destOrd="0" parTransId="{95DAB362-00D9-47A4-BC2C-B7D4B03E64BC}" sibTransId="{DB35E8BA-DD69-40AA-894D-EE3F8FC9DD0C}"/>
    <dgm:cxn modelId="{4C83FF8D-FC99-412E-859E-719ADB9E32FA}" type="presOf" srcId="{CC6CF6BA-BE54-4C41-800D-1843ED1579B3}" destId="{95E3DE30-EFAD-4184-BC1F-5C8F08735016}" srcOrd="0" destOrd="0" presId="urn:microsoft.com/office/officeart/2005/8/layout/radial4"/>
    <dgm:cxn modelId="{075A3585-FF9B-4209-962C-AF2BB2B9C2DD}" type="presOf" srcId="{C665DCA6-38A0-4F79-A33A-3A7DCEA97F28}" destId="{58079B6F-A51F-42DA-99EA-F6A8890C5549}" srcOrd="0" destOrd="0" presId="urn:microsoft.com/office/officeart/2005/8/layout/radial4"/>
    <dgm:cxn modelId="{999CE20A-5B3F-4962-A269-88FC905CF0AD}" type="presOf" srcId="{BD0FF187-80E0-4408-B589-B630D62F7C38}" destId="{D5A06FA1-5EA7-42E1-92BD-38C25EAE9946}" srcOrd="0" destOrd="0" presId="urn:microsoft.com/office/officeart/2005/8/layout/radial4"/>
    <dgm:cxn modelId="{4DC4D2F9-C967-4999-AE19-E062197A6F0C}" srcId="{3BE364B9-6C24-4966-9D3E-A3CDEFF38460}" destId="{D0602CA4-57D3-4965-A3AA-D6DD78A3C89E}" srcOrd="1" destOrd="0" parTransId="{BD0FF187-80E0-4408-B589-B630D62F7C38}" sibTransId="{ADF3DBB8-6B7C-4FE1-B6C8-55AC1465915A}"/>
    <dgm:cxn modelId="{D8C1A505-4463-4EA8-96A3-13446A95DA44}" type="presParOf" srcId="{55493C1D-441E-4A10-97FA-B84D58ACE59C}" destId="{3C70C1A7-1E38-4489-902A-35665AFF3613}" srcOrd="0" destOrd="0" presId="urn:microsoft.com/office/officeart/2005/8/layout/radial4"/>
    <dgm:cxn modelId="{CC0239DE-777E-4EB0-AD88-1B631BF2ADA0}" type="presParOf" srcId="{55493C1D-441E-4A10-97FA-B84D58ACE59C}" destId="{D73E2C52-CDBA-4764-AAB9-0BD0E38BB5D6}" srcOrd="1" destOrd="0" presId="urn:microsoft.com/office/officeart/2005/8/layout/radial4"/>
    <dgm:cxn modelId="{FFB19E98-83AB-4DA7-ABD3-7D8E0C53080A}" type="presParOf" srcId="{55493C1D-441E-4A10-97FA-B84D58ACE59C}" destId="{58079B6F-A51F-42DA-99EA-F6A8890C5549}" srcOrd="2" destOrd="0" presId="urn:microsoft.com/office/officeart/2005/8/layout/radial4"/>
    <dgm:cxn modelId="{B0CF17E1-3ED8-4BEB-A147-6C9A99C37317}" type="presParOf" srcId="{55493C1D-441E-4A10-97FA-B84D58ACE59C}" destId="{D5A06FA1-5EA7-42E1-92BD-38C25EAE9946}" srcOrd="3" destOrd="0" presId="urn:microsoft.com/office/officeart/2005/8/layout/radial4"/>
    <dgm:cxn modelId="{12D8AF5B-FDF8-4355-8C85-4EFCFBCC8F87}" type="presParOf" srcId="{55493C1D-441E-4A10-97FA-B84D58ACE59C}" destId="{C52277AF-A9EA-4B0D-B93B-308B972496BA}" srcOrd="4" destOrd="0" presId="urn:microsoft.com/office/officeart/2005/8/layout/radial4"/>
    <dgm:cxn modelId="{E3687B76-28F4-497D-A92D-BCA3379779D0}" type="presParOf" srcId="{55493C1D-441E-4A10-97FA-B84D58ACE59C}" destId="{95E3DE30-EFAD-4184-BC1F-5C8F08735016}" srcOrd="5" destOrd="0" presId="urn:microsoft.com/office/officeart/2005/8/layout/radial4"/>
    <dgm:cxn modelId="{AA006472-CAB0-4D7F-A649-6139E48F582D}" type="presParOf" srcId="{55493C1D-441E-4A10-97FA-B84D58ACE59C}" destId="{B52E1D69-2FE8-435D-97C1-AA628201843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00E03-3FC5-447B-B525-350513B9412B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EE164-E12C-4609-B86C-20D82ED6B6AB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603F6-AE9A-47E4-B455-18002E6D65AC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35821-BB56-4B4E-B310-588D84874DD0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84314-3B99-4C7D-94E1-D0FB5F5FC070}">
      <dsp:nvSpPr>
        <dsp:cNvPr id="0" name=""/>
        <dsp:cNvSpPr/>
      </dsp:nvSpPr>
      <dsp:spPr>
        <a:xfrm>
          <a:off x="2915810" y="1844827"/>
          <a:ext cx="3312378" cy="3168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Изобразительно-выразительные средства загадки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0897" y="2308820"/>
        <a:ext cx="2342204" cy="2240359"/>
      </dsp:txXfrm>
    </dsp:sp>
    <dsp:sp modelId="{E391B7C5-D4C6-4C9E-A41D-8DDDCAF734DE}">
      <dsp:nvSpPr>
        <dsp:cNvPr id="0" name=""/>
        <dsp:cNvSpPr/>
      </dsp:nvSpPr>
      <dsp:spPr>
        <a:xfrm>
          <a:off x="3721893" y="1558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Эпитет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0883" y="250548"/>
        <a:ext cx="1202232" cy="1202232"/>
      </dsp:txXfrm>
    </dsp:sp>
    <dsp:sp modelId="{B012FDE8-95D6-4F6A-B60B-E93FB753414A}">
      <dsp:nvSpPr>
        <dsp:cNvPr id="0" name=""/>
        <dsp:cNvSpPr/>
      </dsp:nvSpPr>
      <dsp:spPr>
        <a:xfrm>
          <a:off x="6299229" y="2578893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Аллегория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8219" y="2827883"/>
        <a:ext cx="1202232" cy="1202232"/>
      </dsp:txXfrm>
    </dsp:sp>
    <dsp:sp modelId="{6AE9BCEF-D614-4A7A-90F4-F5D2B6E5680B}">
      <dsp:nvSpPr>
        <dsp:cNvPr id="0" name=""/>
        <dsp:cNvSpPr/>
      </dsp:nvSpPr>
      <dsp:spPr>
        <a:xfrm>
          <a:off x="3721893" y="5156229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Олицетворение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0883" y="5405219"/>
        <a:ext cx="1202232" cy="1202232"/>
      </dsp:txXfrm>
    </dsp:sp>
    <dsp:sp modelId="{57E77694-1226-470F-AB6A-665F43B418CA}">
      <dsp:nvSpPr>
        <dsp:cNvPr id="0" name=""/>
        <dsp:cNvSpPr/>
      </dsp:nvSpPr>
      <dsp:spPr>
        <a:xfrm>
          <a:off x="1144558" y="2578893"/>
          <a:ext cx="1700212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Метафора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3548" y="2827883"/>
        <a:ext cx="1202232" cy="1202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C1A7-1E38-4489-902A-35665AFF3613}">
      <dsp:nvSpPr>
        <dsp:cNvPr id="0" name=""/>
        <dsp:cNvSpPr/>
      </dsp:nvSpPr>
      <dsp:spPr>
        <a:xfrm>
          <a:off x="3195248" y="3473227"/>
          <a:ext cx="2645998" cy="2645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Формы работы с родителями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2745" y="3860724"/>
        <a:ext cx="1871004" cy="1871004"/>
      </dsp:txXfrm>
    </dsp:sp>
    <dsp:sp modelId="{D73E2C52-CDBA-4764-AAB9-0BD0E38BB5D6}">
      <dsp:nvSpPr>
        <dsp:cNvPr id="0" name=""/>
        <dsp:cNvSpPr/>
      </dsp:nvSpPr>
      <dsp:spPr>
        <a:xfrm rot="12900000">
          <a:off x="1203493" y="2914124"/>
          <a:ext cx="2330648" cy="754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79B6F-A51F-42DA-99EA-F6A8890C5549}">
      <dsp:nvSpPr>
        <dsp:cNvPr id="0" name=""/>
        <dsp:cNvSpPr/>
      </dsp:nvSpPr>
      <dsp:spPr>
        <a:xfrm>
          <a:off x="157390" y="1617297"/>
          <a:ext cx="2513699" cy="2010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Традиционные формы ( родительские собрания, консультации, беседы, конференции)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289" y="1676196"/>
        <a:ext cx="2395901" cy="1893161"/>
      </dsp:txXfrm>
    </dsp:sp>
    <dsp:sp modelId="{D5A06FA1-5EA7-42E1-92BD-38C25EAE9946}">
      <dsp:nvSpPr>
        <dsp:cNvPr id="0" name=""/>
        <dsp:cNvSpPr/>
      </dsp:nvSpPr>
      <dsp:spPr>
        <a:xfrm rot="16200000">
          <a:off x="3352923" y="1795202"/>
          <a:ext cx="2330648" cy="754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277AF-A9EA-4B0D-B93B-308B972496BA}">
      <dsp:nvSpPr>
        <dsp:cNvPr id="0" name=""/>
        <dsp:cNvSpPr/>
      </dsp:nvSpPr>
      <dsp:spPr>
        <a:xfrm>
          <a:off x="3261398" y="1453"/>
          <a:ext cx="2513699" cy="2010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Нетрадиционные (прямой телефон, круглый стол, дискуссии).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0297" y="60352"/>
        <a:ext cx="2395901" cy="1893161"/>
      </dsp:txXfrm>
    </dsp:sp>
    <dsp:sp modelId="{95E3DE30-EFAD-4184-BC1F-5C8F08735016}">
      <dsp:nvSpPr>
        <dsp:cNvPr id="0" name=""/>
        <dsp:cNvSpPr/>
      </dsp:nvSpPr>
      <dsp:spPr>
        <a:xfrm rot="19500000">
          <a:off x="5502354" y="2914124"/>
          <a:ext cx="2330648" cy="754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1D69-2FE8-435D-97C1-AA6282018430}">
      <dsp:nvSpPr>
        <dsp:cNvPr id="0" name=""/>
        <dsp:cNvSpPr/>
      </dsp:nvSpPr>
      <dsp:spPr>
        <a:xfrm>
          <a:off x="6365406" y="1617297"/>
          <a:ext cx="2513699" cy="2010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Конкурсы, развлечения, выставки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4305" y="1676196"/>
        <a:ext cx="2395901" cy="189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62D27-4F88-47EE-A46E-8771300ED606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100B-8C96-4EB0-8619-641EA730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8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100B-8C96-4EB0-8619-641EA7306D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6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44824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загадки для развития образной речи старших дошкольников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Выполнила:      Яковлева Лариса Вячеславовна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Руководитель:       Жукова Тамара Ивановна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5671"/>
            <a:ext cx="91440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обучения детей</a:t>
            </a:r>
          </a:p>
          <a:p>
            <a:pPr algn="ctr">
              <a:spcBef>
                <a:spcPct val="20000"/>
              </a:spcBef>
            </a:pPr>
            <a:r>
              <a:rPr lang="ru-RU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составлению </a:t>
            </a:r>
            <a:r>
              <a:rPr lang="ru-RU" sz="28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загадок</a:t>
            </a:r>
          </a:p>
          <a:p>
            <a:pPr algn="ctr">
              <a:spcBef>
                <a:spcPct val="20000"/>
              </a:spcBef>
            </a:pPr>
            <a:endParaRPr lang="ru-RU" b="1" u="sng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9481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1. </a:t>
            </a:r>
            <a:endParaRPr lang="ru-RU" sz="20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	Что бывает таким же?    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Самовар)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Какой самовар по цвету?                                                 - Какой самовар по действиям?    </a:t>
            </a:r>
          </a:p>
          <a:p>
            <a:pPr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он по форме?  </a:t>
            </a: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28348"/>
              </p:ext>
            </p:extLst>
          </p:nvPr>
        </p:nvGraphicFramePr>
        <p:xfrm>
          <a:off x="250825" y="4652963"/>
          <a:ext cx="8569325" cy="2072640"/>
        </p:xfrm>
        <a:graphic>
          <a:graphicData uri="http://schemas.openxmlformats.org/drawingml/2006/table">
            <a:tbl>
              <a:tblPr/>
              <a:tblGrid>
                <a:gridCol w="3803650"/>
                <a:gridCol w="47656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бывает таким же?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Блестящий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Шипящий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7" y="1628800"/>
            <a:ext cx="2442309" cy="29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 просит детей дать сравнения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 перечисленным значениям признаков и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заполнить правые строчки таблицы: 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83152"/>
              </p:ext>
            </p:extLst>
          </p:nvPr>
        </p:nvGraphicFramePr>
        <p:xfrm>
          <a:off x="664939" y="3356992"/>
          <a:ext cx="7921625" cy="2804080"/>
        </p:xfrm>
        <a:graphic>
          <a:graphicData uri="http://schemas.openxmlformats.org/drawingml/2006/table">
            <a:tbl>
              <a:tblPr/>
              <a:tblGrid>
                <a:gridCol w="4037012"/>
                <a:gridCol w="3884613"/>
              </a:tblGrid>
              <a:tr h="1066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бывает таким же?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Блестящий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Монета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Шипящий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Вулкан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Круглый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Арбуз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9036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Далее детей просят дать образные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характеристики объектам, выбранным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для сравнения (правая часть таблицы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Пример: блестящий - монета, но не простая, а начищенная монета.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036585"/>
            <a:ext cx="6750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900" dirty="0" smtClean="0">
                <a:solidFill>
                  <a:srgbClr val="000000"/>
                </a:solidFill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6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5464"/>
              </p:ext>
            </p:extLst>
          </p:nvPr>
        </p:nvGraphicFramePr>
        <p:xfrm>
          <a:off x="539552" y="3267417"/>
          <a:ext cx="8497888" cy="3292476"/>
        </p:xfrm>
        <a:graphic>
          <a:graphicData uri="http://schemas.openxmlformats.org/drawingml/2006/table">
            <a:tbl>
              <a:tblPr/>
              <a:tblGrid>
                <a:gridCol w="4249738"/>
                <a:gridCol w="4248150"/>
              </a:tblGrid>
              <a:tr h="106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бывает таким же?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Блестящий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Начищенная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монета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Шипящий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Проснувшийся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вулкан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Круглый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Спелый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арбуз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072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После заполнения таблички воспитатель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предлагает прочитать загадку, вставляя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между строчками правого и левого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столбцов связки "Как" или "Но не". Чтение загадки может происходить коллективно всей группой детей  или каким-либо одним ребенком.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Сложенный текст неоднократно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повторяется всеми детьми. </a:t>
            </a:r>
            <a:endParaRPr lang="ru-RU" sz="28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Итоговая загадка про самовар:</a:t>
            </a: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Блестящий, как начищенная монета; 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шипящий, как проснувшийся вулкан;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круглый, как спелый арбуз».</a:t>
            </a:r>
            <a:r>
              <a:rPr lang="ru-RU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9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75672"/>
              </p:ext>
            </p:extLst>
          </p:nvPr>
        </p:nvGraphicFramePr>
        <p:xfrm>
          <a:off x="611188" y="765175"/>
          <a:ext cx="8027987" cy="1917701"/>
        </p:xfrm>
        <a:graphic>
          <a:graphicData uri="http://schemas.openxmlformats.org/drawingml/2006/table">
            <a:tbl>
              <a:tblPr/>
              <a:tblGrid>
                <a:gridCol w="4017962"/>
                <a:gridCol w="4010025"/>
              </a:tblGrid>
              <a:tr h="739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что похоже?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 отличается?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50038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3800" y="2924175"/>
            <a:ext cx="3960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i="1" dirty="0" smtClean="0">
              <a:solidFill>
                <a:srgbClr val="A50021"/>
              </a:solidFill>
              <a:cs typeface="Times New Roman" pitchFamily="18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i="1" dirty="0">
              <a:solidFill>
                <a:srgbClr val="A50021"/>
              </a:solidFill>
              <a:cs typeface="Times New Roman" pitchFamily="18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"</a:t>
            </a:r>
            <a:r>
              <a:rPr lang="ru-RU" sz="28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Похож на мужичка, но без бороды; похож на дом, но без окон; как зонтик, но на толстой ножке</a:t>
            </a:r>
            <a:r>
              <a:rPr lang="ru-RU" b="1" i="1" dirty="0">
                <a:solidFill>
                  <a:srgbClr val="A50021"/>
                </a:solidFill>
                <a:cs typeface="Times New Roman" pitchFamily="18" charset="0"/>
              </a:rPr>
              <a:t>".</a:t>
            </a:r>
            <a:r>
              <a:rPr lang="ru-RU" sz="1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2657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903225"/>
            <a:ext cx="957604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оценки образной речи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старше-подготовительной группы сентябрь  2011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704101"/>
              </p:ext>
            </p:extLst>
          </p:nvPr>
        </p:nvGraphicFramePr>
        <p:xfrm>
          <a:off x="127961" y="1700808"/>
          <a:ext cx="9036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81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 оценки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образной речи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старше-подготовительной группы апрель  2012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96136"/>
              </p:ext>
            </p:extLst>
          </p:nvPr>
        </p:nvGraphicFramePr>
        <p:xfrm>
          <a:off x="251520" y="2060848"/>
          <a:ext cx="85689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72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129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очень любят. Загадка почти всегда близка игровой форме, в ней есть юмор и смелые образы, что так близко детскому воображению.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Загадки полезны для развития наглядно-образного, ассоциативного мышления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Загадки прекрасно развивают культуру речи.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Отгадывание и придумывание загадок оказывает влияние на разностороннее развитие речи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Загадки обогащают словарь за счет многозначности слов, помогают увидеть вторичные значения слов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Загадки учат детей умению наблюдать, подмечая что-то особенное, умению увидеть сущность предмета, его назначение.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6672"/>
            <a:ext cx="5364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за внимание!</a:t>
            </a:r>
            <a:r>
              <a:rPr lang="ru-RU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9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412777"/>
            <a:ext cx="8784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изучения: развитие образной речи  детей старшего дошкольного возраста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изучения: использование загадки в развитии  образной речи старших дошкольников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данной работы является изучение влияние загадки на развитие образной речи старших дошкольников.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48680"/>
            <a:ext cx="91303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1.Изучить   характерные проблемы развития речи старших дошкольников.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Рассмотреть  выразительно-изобразительные средства загадки и методику развития образности речи посредством использования загадки.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Выделить педагогическую ценность загадки для дошкольников.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4.Представить принципы отбора загадок для дошкольников.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5.Подобрать методические рекомендации для родителей  по развитию образности речи старших дошкольников на материале загадок.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Провести анализ проведенной работы.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68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проблемы развития речи дошкольников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Односложная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речь. Скудность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речи, маленький словарный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запас.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нелитературных выражений и слов.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Небогатая диалоговая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Неспособность выстроить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монолог.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5.Отсутствие в своих выводах и утверждениях логического обоснования.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Отсутствие культуры речи: неспособность употребить интонацию, корректировать темп речи и громкость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голоса.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Нехорошая  дикция.</a:t>
            </a:r>
          </a:p>
        </p:txBody>
      </p:sp>
    </p:spTree>
    <p:extLst>
      <p:ext uri="{BB962C8B-B14F-4D97-AF65-F5344CB8AC3E}">
        <p14:creationId xmlns:p14="http://schemas.microsoft.com/office/powerpoint/2010/main" val="36963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838349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18212655"/>
              </p:ext>
            </p:extLst>
          </p:nvPr>
        </p:nvGraphicFramePr>
        <p:xfrm>
          <a:off x="107504" y="47667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001" y="7273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детей созданию образных характеристик объектов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8884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99"/>
                </a:solidFill>
              </a:rPr>
              <a:t>Модель составления </a:t>
            </a:r>
            <a:r>
              <a:rPr lang="ru-RU" sz="2400" b="1" u="sng" dirty="0">
                <a:solidFill>
                  <a:srgbClr val="A50021"/>
                </a:solidFill>
              </a:rPr>
              <a:t>сравнений</a:t>
            </a:r>
            <a:r>
              <a:rPr lang="ru-RU" sz="2400" b="1" dirty="0">
                <a:solidFill>
                  <a:srgbClr val="A50021"/>
                </a:solidFill>
              </a:rPr>
              <a:t>:</a:t>
            </a:r>
            <a:r>
              <a:rPr lang="ru-RU" sz="2400" b="1" dirty="0">
                <a:solidFill>
                  <a:srgbClr val="990099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b="1" u="sng" dirty="0">
                <a:solidFill>
                  <a:srgbClr val="6600FF"/>
                </a:solidFill>
              </a:rPr>
              <a:t>объект № 1;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6600FF"/>
                </a:solidFill>
              </a:rPr>
              <a:t>его признак (цвет, форма, вкус, звук, температура и др.);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6600FF"/>
                </a:solidFill>
              </a:rPr>
              <a:t>определить  значение этого признака.</a:t>
            </a:r>
          </a:p>
          <a:p>
            <a:endParaRPr lang="ru-RU" sz="2400" b="1" dirty="0">
              <a:solidFill>
                <a:srgbClr val="66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u="sng" dirty="0">
                <a:solidFill>
                  <a:srgbClr val="0000CC"/>
                </a:solidFill>
              </a:rPr>
              <a:t>Объект № 2.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0000CC"/>
                </a:solidFill>
              </a:rPr>
              <a:t>сравнить данное значение со значением признака в другом объекте.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30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0"/>
            <a:ext cx="38163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93" y="3594358"/>
            <a:ext cx="67504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CC"/>
                </a:solidFill>
              </a:rPr>
              <a:t>цыпленок (объект №1);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CC"/>
                </a:solidFill>
              </a:rPr>
              <a:t>по цвету (признак);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CC"/>
                </a:solidFill>
              </a:rPr>
              <a:t>желтый (значение признака);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CC"/>
                </a:solidFill>
              </a:rPr>
              <a:t>такой же желтый (значение признака) по цвету (признак), как солнце (объект № 2).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9331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Подушка мягкая…….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Такая же мягкая, как ….</a:t>
            </a:r>
          </a:p>
          <a:p>
            <a:pPr algn="ctr"/>
            <a:endParaRPr lang="ru-RU" b="1" dirty="0">
              <a:solidFill>
                <a:srgbClr val="800000"/>
              </a:solidFill>
            </a:endParaRP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Яблоко круглое…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цветы и натюрморты, картины знаменитых художников стран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551488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9546" y="7566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</a:rPr>
              <a:t>Подсолнух</a:t>
            </a:r>
          </a:p>
          <a:p>
            <a:endParaRPr lang="ru-RU" sz="2000" b="1" dirty="0"/>
          </a:p>
          <a:p>
            <a:r>
              <a:rPr lang="ru-RU" sz="2000" b="1" dirty="0"/>
              <a:t>Круглый, как солнце.</a:t>
            </a:r>
          </a:p>
          <a:p>
            <a:r>
              <a:rPr lang="ru-RU" sz="2000" b="1" dirty="0"/>
              <a:t>Жёлтый, как одуванчик.</a:t>
            </a:r>
          </a:p>
          <a:p>
            <a:r>
              <a:rPr lang="ru-RU" sz="2000" b="1" dirty="0" smtClean="0"/>
              <a:t>Многолепестковый, </a:t>
            </a:r>
            <a:endParaRPr lang="ru-RU" sz="2000" b="1" dirty="0"/>
          </a:p>
          <a:p>
            <a:r>
              <a:rPr lang="ru-RU" sz="2000" b="1" dirty="0"/>
              <a:t>как ромашка.</a:t>
            </a:r>
          </a:p>
          <a:p>
            <a:r>
              <a:rPr lang="ru-RU" sz="2000" b="1" dirty="0"/>
              <a:t>Радующий, как подарок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6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581</Words>
  <Application>Microsoft Office PowerPoint</Application>
  <PresentationFormat>Экран (4:3)</PresentationFormat>
  <Paragraphs>143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2012-06-10T19:32:36Z</dcterms:created>
  <dcterms:modified xsi:type="dcterms:W3CDTF">2012-06-19T11:29:50Z</dcterms:modified>
</cp:coreProperties>
</file>