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0" r:id="rId4"/>
    <p:sldId id="263" r:id="rId5"/>
    <p:sldId id="262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73445-00D5-4F1D-9627-33181555A03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12E2B-D997-4E4E-8337-6D2F43437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6831-F3E6-4B47-9892-10B772B2E66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A694-C790-4803-A3DC-EA7C477FD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6831-F3E6-4B47-9892-10B772B2E66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A694-C790-4803-A3DC-EA7C477FD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6831-F3E6-4B47-9892-10B772B2E66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A694-C790-4803-A3DC-EA7C477FD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6831-F3E6-4B47-9892-10B772B2E66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A694-C790-4803-A3DC-EA7C477FD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6831-F3E6-4B47-9892-10B772B2E66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A694-C790-4803-A3DC-EA7C477FD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6831-F3E6-4B47-9892-10B772B2E66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A694-C790-4803-A3DC-EA7C477FD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6831-F3E6-4B47-9892-10B772B2E66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A694-C790-4803-A3DC-EA7C477FD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6831-F3E6-4B47-9892-10B772B2E66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A694-C790-4803-A3DC-EA7C477FD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6831-F3E6-4B47-9892-10B772B2E66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A694-C790-4803-A3DC-EA7C477FD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6831-F3E6-4B47-9892-10B772B2E66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A694-C790-4803-A3DC-EA7C477FD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6831-F3E6-4B47-9892-10B772B2E66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A694-C790-4803-A3DC-EA7C477FD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56831-F3E6-4B47-9892-10B772B2E66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BA694-C790-4803-A3DC-EA7C477FD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Рисунок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По структуре предложения делятся на: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95288" y="1557338"/>
            <a:ext cx="4038600" cy="45307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dirty="0"/>
              <a:t>Простые</a:t>
            </a:r>
          </a:p>
          <a:p>
            <a:pPr>
              <a:buFont typeface="Wingdings" pitchFamily="2" charset="2"/>
              <a:buNone/>
            </a:pPr>
            <a:endParaRPr lang="ru-RU" sz="2400" dirty="0"/>
          </a:p>
          <a:p>
            <a:pPr algn="ctr">
              <a:buFont typeface="Wingdings" pitchFamily="2" charset="2"/>
              <a:buNone/>
            </a:pPr>
            <a:endParaRPr lang="ru-RU" sz="2400" dirty="0"/>
          </a:p>
          <a:p>
            <a:pPr>
              <a:buFont typeface="Wingdings" pitchFamily="2" charset="2"/>
              <a:buNone/>
            </a:pPr>
            <a:endParaRPr lang="ru-RU" sz="2400" dirty="0"/>
          </a:p>
          <a:p>
            <a:pPr algn="ctr">
              <a:buFont typeface="Wingdings" pitchFamily="2" charset="2"/>
              <a:buNone/>
            </a:pPr>
            <a:r>
              <a:rPr lang="ru-RU" sz="2400" dirty="0"/>
              <a:t>С одной грамматической основой</a:t>
            </a:r>
          </a:p>
          <a:p>
            <a:pPr algn="ctr">
              <a:buFont typeface="Wingdings" pitchFamily="2" charset="2"/>
              <a:buNone/>
            </a:pPr>
            <a:r>
              <a:rPr lang="en-US" sz="2400" dirty="0"/>
              <a:t>[ - = ]</a:t>
            </a:r>
            <a:r>
              <a:rPr lang="ru-RU" sz="2400" dirty="0"/>
              <a:t>.</a:t>
            </a:r>
          </a:p>
          <a:p>
            <a:pPr algn="ctr">
              <a:buFont typeface="Wingdings" pitchFamily="2" charset="2"/>
              <a:buNone/>
            </a:pPr>
            <a:r>
              <a:rPr lang="ru-RU" sz="2400" i="1" dirty="0"/>
              <a:t>С утра идет проливной дождь.</a:t>
            </a:r>
          </a:p>
          <a:p>
            <a:pPr algn="ctr">
              <a:buFont typeface="Wingdings" pitchFamily="2" charset="2"/>
              <a:buNone/>
            </a:pPr>
            <a:endParaRPr lang="ru-RU" sz="2400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sz="half" idx="2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dirty="0"/>
              <a:t>Сложные</a:t>
            </a:r>
          </a:p>
          <a:p>
            <a:pPr algn="ctr">
              <a:buFont typeface="Wingdings" pitchFamily="2" charset="2"/>
              <a:buNone/>
            </a:pPr>
            <a:endParaRPr lang="ru-RU" sz="2400" dirty="0"/>
          </a:p>
          <a:p>
            <a:pPr algn="ctr"/>
            <a:endParaRPr lang="ru-RU" sz="2400" dirty="0"/>
          </a:p>
          <a:p>
            <a:pPr algn="ctr">
              <a:buFont typeface="Wingdings" pitchFamily="2" charset="2"/>
              <a:buNone/>
            </a:pPr>
            <a:endParaRPr lang="ru-RU" sz="2400" dirty="0"/>
          </a:p>
          <a:p>
            <a:pPr algn="ctr">
              <a:buFont typeface="Wingdings" pitchFamily="2" charset="2"/>
              <a:buNone/>
            </a:pPr>
            <a:r>
              <a:rPr lang="ru-RU" sz="2400" dirty="0"/>
              <a:t>С двумя или более грамматическими основами</a:t>
            </a:r>
            <a:endParaRPr lang="en-US" sz="2400" dirty="0"/>
          </a:p>
          <a:p>
            <a:pPr algn="ctr">
              <a:buFont typeface="Wingdings" pitchFamily="2" charset="2"/>
              <a:buNone/>
            </a:pPr>
            <a:r>
              <a:rPr lang="en-US" sz="2400" dirty="0"/>
              <a:t>[= - ]</a:t>
            </a:r>
            <a:r>
              <a:rPr lang="ru-RU" sz="2400" dirty="0"/>
              <a:t>,</a:t>
            </a:r>
            <a:r>
              <a:rPr lang="en-US" sz="2400" dirty="0"/>
              <a:t>[ - = ]</a:t>
            </a:r>
            <a:r>
              <a:rPr lang="ru-RU" sz="2400" dirty="0"/>
              <a:t>.</a:t>
            </a:r>
          </a:p>
          <a:p>
            <a:pPr algn="ctr">
              <a:buFont typeface="Wingdings" pitchFamily="2" charset="2"/>
              <a:buNone/>
            </a:pPr>
            <a:r>
              <a:rPr lang="ru-RU" sz="2400" i="1" dirty="0"/>
              <a:t>Труд человека кормит, а лень портит.</a:t>
            </a: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1835150" y="2276475"/>
            <a:ext cx="1008063" cy="863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6227763" y="2420938"/>
            <a:ext cx="1008062" cy="863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 На опушке леса стоял огромный  дуб ,….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Мы собирали грибы.</a:t>
            </a:r>
          </a:p>
          <a:p>
            <a:r>
              <a:rPr lang="ru-RU" dirty="0" smtClean="0"/>
              <a:t> На рассвете поднялся ветер.</a:t>
            </a:r>
          </a:p>
          <a:p>
            <a:r>
              <a:rPr lang="ru-RU" dirty="0" smtClean="0"/>
              <a:t> В его ветвях  сновали птицы.</a:t>
            </a:r>
            <a:r>
              <a:rPr lang="ru-RU" i="1" dirty="0" smtClean="0"/>
              <a:t> </a:t>
            </a:r>
          </a:p>
          <a:p>
            <a:endParaRPr lang="ru-RU" i="1" dirty="0" smtClean="0"/>
          </a:p>
          <a:p>
            <a:pPr>
              <a:buNone/>
            </a:pPr>
            <a:r>
              <a:rPr lang="ru-RU" i="1" dirty="0" smtClean="0"/>
              <a:t>     На опушке леса стоял огромный  дуб,   его нижние ветви  шатром раскинулись над поляной.</a:t>
            </a:r>
          </a:p>
          <a:p>
            <a:pPr>
              <a:buNone/>
            </a:pPr>
            <a:r>
              <a:rPr lang="ru-RU" i="1" dirty="0" smtClean="0"/>
              <a:t>                                                            (Ю. Нагибин.)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2800" b="1" i="1" u="sng" dirty="0" smtClean="0"/>
              <a:t>Алгоритм определения сложного предложения</a:t>
            </a:r>
            <a:r>
              <a:rPr lang="ru-RU" sz="2800" i="1" u="sng" dirty="0" smtClean="0"/>
              <a:t>.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6500858" cy="4857785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 1.Прочитай предложение. </a:t>
            </a:r>
            <a:endParaRPr lang="ru-RU" sz="3600" b="1" dirty="0"/>
          </a:p>
          <a:p>
            <a:r>
              <a:rPr lang="ru-RU" sz="3600" b="1" i="1" dirty="0" smtClean="0"/>
              <a:t> 2.</a:t>
            </a:r>
            <a:r>
              <a:rPr lang="ru-RU" sz="3600" b="1" i="1" dirty="0"/>
              <a:t> </a:t>
            </a:r>
            <a:r>
              <a:rPr lang="ru-RU" sz="3600" b="1" i="1" dirty="0" smtClean="0"/>
              <a:t>Найди главные члены             ( основы предложений). </a:t>
            </a:r>
            <a:endParaRPr lang="ru-RU" sz="3600" b="1" dirty="0"/>
          </a:p>
          <a:p>
            <a:r>
              <a:rPr lang="ru-RU" sz="3600" b="1" i="1" dirty="0"/>
              <a:t> </a:t>
            </a:r>
            <a:r>
              <a:rPr lang="ru-RU" sz="3600" b="1" i="1" dirty="0" smtClean="0"/>
              <a:t>3. Сосчитай  сколько основ. </a:t>
            </a:r>
            <a:endParaRPr lang="ru-RU" sz="3600" b="1" dirty="0"/>
          </a:p>
          <a:p>
            <a:r>
              <a:rPr lang="ru-RU" sz="3600" b="1" i="1" dirty="0" smtClean="0"/>
              <a:t> 4.  Если две и более, то предложение сложное.         </a:t>
            </a:r>
            <a:endParaRPr lang="ru-RU" sz="3600" b="1" dirty="0" smtClean="0"/>
          </a:p>
          <a:p>
            <a:r>
              <a:rPr lang="ru-RU" sz="3600" b="1" dirty="0" smtClean="0"/>
              <a:t> </a:t>
            </a:r>
            <a:r>
              <a:rPr lang="ru-RU" sz="3600" b="1" i="1" dirty="0" smtClean="0"/>
              <a:t>5. Между частями сложного      предложения поставь запятые</a:t>
            </a:r>
            <a:r>
              <a:rPr lang="ru-RU" sz="3600" b="1" i="1" dirty="0"/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Рефлексия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1.Урок полезен, все понятно.</a:t>
            </a:r>
          </a:p>
          <a:p>
            <a:pPr>
              <a:buFont typeface="Wingdings" pitchFamily="2" charset="2"/>
              <a:buNone/>
            </a:pPr>
            <a:r>
              <a:rPr lang="ru-RU"/>
              <a:t>2.Лишь кое-что чуть-чуть не ясно.</a:t>
            </a:r>
          </a:p>
          <a:p>
            <a:pPr>
              <a:buFont typeface="Wingdings" pitchFamily="2" charset="2"/>
              <a:buNone/>
            </a:pPr>
            <a:r>
              <a:rPr lang="ru-RU"/>
              <a:t>3.Еще придется потрудиться.</a:t>
            </a:r>
          </a:p>
          <a:p>
            <a:pPr>
              <a:buFont typeface="Wingdings" pitchFamily="2" charset="2"/>
              <a:buNone/>
            </a:pPr>
            <a:r>
              <a:rPr lang="ru-RU"/>
              <a:t>4.Да, трудно все-таки учиться!</a:t>
            </a:r>
          </a:p>
        </p:txBody>
      </p:sp>
      <p:pic>
        <p:nvPicPr>
          <p:cNvPr id="50180" name="Picture 6" descr="an0079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365625"/>
            <a:ext cx="193992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7972452" cy="485778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333399"/>
                </a:solidFill>
                <a:latin typeface="Times New Roman" pitchFamily="18" charset="0"/>
              </a:rPr>
              <a:t>Если было интересно, легко на уроке, во всем разобрались – синий цвет.</a:t>
            </a:r>
          </a:p>
          <a:p>
            <a:endParaRPr lang="ru-RU" dirty="0" smtClean="0">
              <a:solidFill>
                <a:srgbClr val="008000"/>
              </a:solidFill>
              <a:latin typeface="Times New Roman" pitchFamily="18" charset="0"/>
            </a:endParaRPr>
          </a:p>
          <a:p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</a:rPr>
              <a:t>Если иногда были трудности, сомнения, не совсем понравилась работа – зеленый цвет.</a:t>
            </a:r>
          </a:p>
          <a:p>
            <a:endParaRPr lang="ru-RU" dirty="0" smtClean="0">
              <a:solidFill>
                <a:srgbClr val="CC3300"/>
              </a:solidFill>
              <a:latin typeface="Times New Roman" pitchFamily="18" charset="0"/>
            </a:endParaRPr>
          </a:p>
          <a:p>
            <a:r>
              <a:rPr lang="ru-RU" dirty="0" smtClean="0">
                <a:solidFill>
                  <a:srgbClr val="CC3300"/>
                </a:solidFill>
                <a:latin typeface="Times New Roman" pitchFamily="18" charset="0"/>
              </a:rPr>
              <a:t>Если не разобрались в теме, было не очень интересно – красный цвет. </a:t>
            </a:r>
            <a:endParaRPr lang="ru-RU" dirty="0" smtClean="0">
              <a:latin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6572264" y="1500174"/>
            <a:ext cx="1246188" cy="914400"/>
          </a:xfrm>
          <a:prstGeom prst="smileyFace">
            <a:avLst>
              <a:gd name="adj" fmla="val 4653"/>
            </a:avLst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1857356" y="3500438"/>
            <a:ext cx="1143000" cy="914400"/>
          </a:xfrm>
          <a:prstGeom prst="smileyFace">
            <a:avLst>
              <a:gd name="adj" fmla="val 4653"/>
            </a:avLst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5572132" y="5072074"/>
            <a:ext cx="1143000" cy="9144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4287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EE0E49"/>
                </a:solidFill>
              </a:rPr>
              <a:t>Спасибо за урок! </a:t>
            </a:r>
            <a:br>
              <a:rPr lang="ru-RU" sz="2800" dirty="0" smtClean="0">
                <a:solidFill>
                  <a:srgbClr val="EE0E49"/>
                </a:solidFill>
              </a:rPr>
            </a:br>
            <a:r>
              <a:rPr lang="ru-RU" sz="2800" dirty="0" smtClean="0">
                <a:solidFill>
                  <a:srgbClr val="EE0E49"/>
                </a:solidFill>
              </a:rPr>
              <a:t>Молодцы!</a:t>
            </a:r>
            <a:br>
              <a:rPr lang="ru-RU" sz="2800" dirty="0" smtClean="0">
                <a:solidFill>
                  <a:srgbClr val="EE0E49"/>
                </a:solidFill>
              </a:rPr>
            </a:br>
            <a:endParaRPr lang="ru-RU" sz="2800" dirty="0"/>
          </a:p>
        </p:txBody>
      </p:sp>
      <p:pic>
        <p:nvPicPr>
          <p:cNvPr id="4" name="Picture 5" descr="C41-0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0298" y="2500305"/>
            <a:ext cx="3857652" cy="3571901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Использованные  материалы и Интернет-ресурсы</a:t>
            </a:r>
            <a:endParaRPr lang="ru-RU" dirty="0" smtClean="0"/>
          </a:p>
          <a:p>
            <a:r>
              <a:rPr lang="ru-RU" i="1" dirty="0" smtClean="0"/>
              <a:t>1.Яндекс.Картинки.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Физминутка</a:t>
            </a:r>
            <a:r>
              <a:rPr lang="ru-RU" dirty="0" smtClean="0"/>
              <a:t> «Школьные помощники».</a:t>
            </a:r>
            <a:r>
              <a:rPr lang="ru-RU" i="1" dirty="0" smtClean="0"/>
              <a:t>   http://www.rusedu.ru/detail_9592.html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210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По структуре предложения делятся на:</vt:lpstr>
      <vt:lpstr> На опушке леса стоял огромный  дуб ,….</vt:lpstr>
      <vt:lpstr>Алгоритм определения сложного предложения.  </vt:lpstr>
      <vt:lpstr>Рефлексия</vt:lpstr>
      <vt:lpstr>Слайд 6</vt:lpstr>
      <vt:lpstr>Спасибо за урок!  Молодцы! 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28</cp:revision>
  <dcterms:created xsi:type="dcterms:W3CDTF">2010-10-17T16:26:22Z</dcterms:created>
  <dcterms:modified xsi:type="dcterms:W3CDTF">2014-11-04T17:06:19Z</dcterms:modified>
</cp:coreProperties>
</file>