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1" r:id="rId2"/>
    <p:sldId id="260" r:id="rId3"/>
    <p:sldId id="256" r:id="rId4"/>
    <p:sldId id="266" r:id="rId5"/>
    <p:sldId id="272" r:id="rId6"/>
    <p:sldId id="273" r:id="rId7"/>
    <p:sldId id="277" r:id="rId8"/>
    <p:sldId id="269" r:id="rId9"/>
    <p:sldId id="278" r:id="rId10"/>
    <p:sldId id="282" r:id="rId11"/>
    <p:sldId id="274" r:id="rId12"/>
    <p:sldId id="275" r:id="rId13"/>
    <p:sldId id="279" r:id="rId14"/>
    <p:sldId id="276" r:id="rId15"/>
    <p:sldId id="261" r:id="rId16"/>
    <p:sldId id="258" r:id="rId17"/>
    <p:sldId id="28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800080"/>
    <a:srgbClr val="3333CC"/>
    <a:srgbClr val="660066"/>
    <a:srgbClr val="FF0000"/>
    <a:srgbClr val="008A00"/>
    <a:srgbClr val="99FF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70" autoAdjust="0"/>
    <p:restoredTop sz="94660"/>
  </p:normalViewPr>
  <p:slideViewPr>
    <p:cSldViewPr>
      <p:cViewPr varScale="1">
        <p:scale>
          <a:sx n="69" d="100"/>
          <a:sy n="69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CEE1E3F-16E0-434A-A439-6BE222DA6C4A}" type="datetimeFigureOut">
              <a:rPr lang="ru-RU"/>
              <a:pPr>
                <a:defRPr/>
              </a:pPr>
              <a:t>21.08.2015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BFB895A-D40E-44CB-B9E1-33DCE9228C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58E9B8-F8FA-404A-88E0-D5718E4153C0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grpSp>
        <p:nvGrpSpPr>
          <p:cNvPr id="5" name="Group 46"/>
          <p:cNvGrpSpPr>
            <a:grpSpLocks/>
          </p:cNvGrpSpPr>
          <p:nvPr userDrawn="1"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6" name="Picture 47" descr="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8" descr="0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10" descr="12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" name="Picture 34" descr="water_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0" descr="fire14"/>
          <p:cNvPicPr>
            <a:picLocks noChangeAspect="1" noChangeArrowheads="1" noCrop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1" descr="B_Fly26"/>
          <p:cNvPicPr>
            <a:picLocks noChangeAspect="1" noChangeArrowheads="1" noCrop="1"/>
          </p:cNvPicPr>
          <p:nvPr userDrawn="1"/>
        </p:nvPicPr>
        <p:blipFill>
          <a:blip r:embed="rId7">
            <a:lum bright="-12000" contrast="-100000"/>
            <a:grayscl/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2" descr="B_Fly26"/>
          <p:cNvPicPr>
            <a:picLocks noChangeAspect="1" noChangeArrowheads="1" noCrop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3" descr="bupestrid beetle 5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4" name="Picture 55" descr="WB01292_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" name="Rectangle 4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3F419-DA44-44D1-8CA5-CDB3ADA0F9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F859E-62FF-456C-8E03-BDA09D9AAD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F40B7-6D95-470B-A1F1-B883B5E315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9579C-7E4C-41F2-9653-71B3A92780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C6B9D-BC50-4373-939A-8482396925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6DF86-9910-4B1E-859F-168C0CEC48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66E82-1CA6-488D-9F9B-7CA636CC80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8F097-2D77-4187-A811-7B1A73D032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D0C8D-5F46-446A-B544-967052FCDD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D64F6-2E43-4333-A743-7D8A36A702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D08D4-9946-44F6-B10B-6A66415710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034" name="Picture 10" descr="12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28" name="Picture 11" descr="water_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FDE2202-1F50-4AE6-8EB6-2900AB6333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33" name="Freeform 9"/>
          <p:cNvSpPr>
            <a:spLocks/>
          </p:cNvSpPr>
          <p:nvPr userDrawn="1"/>
        </p:nvSpPr>
        <p:spPr bwMode="gray">
          <a:xfrm rot="10800000">
            <a:off x="0" y="6629400"/>
            <a:ext cx="9144000" cy="228600"/>
          </a:xfrm>
          <a:custGeom>
            <a:avLst/>
            <a:gdLst/>
            <a:ahLst/>
            <a:cxnLst>
              <a:cxn ang="0">
                <a:pos x="8" y="2730"/>
              </a:cxn>
              <a:cxn ang="0">
                <a:pos x="3040" y="2726"/>
              </a:cxn>
              <a:cxn ang="0">
                <a:pos x="3347" y="2630"/>
              </a:cxn>
              <a:cxn ang="0">
                <a:pos x="3795" y="2170"/>
              </a:cxn>
              <a:cxn ang="0">
                <a:pos x="4115" y="2080"/>
              </a:cxn>
              <a:cxn ang="0">
                <a:pos x="5760" y="2093"/>
              </a:cxn>
              <a:cxn ang="0">
                <a:pos x="5767" y="0"/>
              </a:cxn>
              <a:cxn ang="0">
                <a:pos x="0" y="1"/>
              </a:cxn>
              <a:cxn ang="0">
                <a:pos x="8" y="2730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036" name="Picture 12" descr="butterfly 19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gif"/><Relationship Id="rId7" Type="http://schemas.openxmlformats.org/officeDocument/2006/relationships/image" Target="../media/image15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gif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dic.nsf/enc1p/13686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dic.academic.ru/dic.nsf/enc1p/2895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WordArt 4"/>
          <p:cNvSpPr>
            <a:spLocks noChangeArrowheads="1" noChangeShapeType="1" noTextEdit="1"/>
          </p:cNvSpPr>
          <p:nvPr/>
        </p:nvSpPr>
        <p:spPr bwMode="auto">
          <a:xfrm>
            <a:off x="990600" y="1295400"/>
            <a:ext cx="7467600" cy="2514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Внеклассное мероприятие</a:t>
            </a:r>
          </a:p>
        </p:txBody>
      </p:sp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2514600" y="4038600"/>
            <a:ext cx="66294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993300"/>
                </a:solidFill>
              </a:rPr>
              <a:t>Автор: учитель начальных классов</a:t>
            </a:r>
          </a:p>
          <a:p>
            <a:r>
              <a:rPr lang="ru-RU" sz="2000" b="1">
                <a:solidFill>
                  <a:srgbClr val="993300"/>
                </a:solidFill>
              </a:rPr>
              <a:t>             первой</a:t>
            </a:r>
            <a:r>
              <a:rPr lang="en-US" sz="2000" b="1">
                <a:solidFill>
                  <a:srgbClr val="993300"/>
                </a:solidFill>
              </a:rPr>
              <a:t> </a:t>
            </a:r>
            <a:r>
              <a:rPr lang="ru-RU" sz="2000" b="1">
                <a:solidFill>
                  <a:srgbClr val="993300"/>
                </a:solidFill>
              </a:rPr>
              <a:t>квалификационной категории</a:t>
            </a:r>
          </a:p>
          <a:p>
            <a:r>
              <a:rPr lang="ru-RU" sz="2000" b="1">
                <a:solidFill>
                  <a:srgbClr val="993300"/>
                </a:solidFill>
              </a:rPr>
              <a:t>             Елисеева Наталья Михайловна.</a:t>
            </a:r>
          </a:p>
          <a:p>
            <a:pPr>
              <a:spcBef>
                <a:spcPct val="50000"/>
              </a:spcBef>
            </a:pPr>
            <a:r>
              <a:rPr lang="ru-RU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WordArt 4"/>
          <p:cNvSpPr>
            <a:spLocks noChangeArrowheads="1" noChangeShapeType="1" noTextEdit="1"/>
          </p:cNvSpPr>
          <p:nvPr/>
        </p:nvSpPr>
        <p:spPr bwMode="auto">
          <a:xfrm>
            <a:off x="1066800" y="2057400"/>
            <a:ext cx="7086600" cy="163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ФИЗМИНУТКА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2514600"/>
          </a:xfrm>
        </p:spPr>
        <p:txBody>
          <a:bodyPr/>
          <a:lstStyle/>
          <a:p>
            <a:r>
              <a:rPr lang="ru-RU" sz="4000" b="1" smtClean="0">
                <a:solidFill>
                  <a:srgbClr val="6B6BCF"/>
                </a:solidFill>
                <a:latin typeface="Times New Roman" pitchFamily="18" charset="0"/>
                <a:cs typeface="Times New Roman" pitchFamily="18" charset="0"/>
              </a:rPr>
              <a:t>Насекомые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На нашей планете живёт 2 млн. видов насекомых, более, чем всех остальных животных, да и растений, вместе взятых. Они обитают в почве, на земле, в воде, в воздухе – везде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4040188" cy="1219200"/>
          </a:xfrm>
        </p:spPr>
        <p:txBody>
          <a:bodyPr/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Самое большое насекомое – бабочка орнитоптера с Соломоновых островов. Размах её крыльев около 30 см.</a:t>
            </a:r>
          </a:p>
        </p:txBody>
      </p:sp>
      <p:pic>
        <p:nvPicPr>
          <p:cNvPr id="7" name="Содержимое 6" descr="beautiful-butterflies-0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3733800"/>
            <a:ext cx="3124200" cy="2849563"/>
          </a:xfrm>
          <a:ln w="38100">
            <a:solidFill>
              <a:srgbClr val="FF9900"/>
            </a:solidFill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2286000"/>
            <a:ext cx="4041775" cy="914400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Длина жука – голиафа более 20 см.</a:t>
            </a:r>
          </a:p>
        </p:txBody>
      </p:sp>
      <p:pic>
        <p:nvPicPr>
          <p:cNvPr id="8" name="Содержимое 7" descr="жук-гол.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181600" y="3657600"/>
            <a:ext cx="3014663" cy="3001963"/>
          </a:xfrm>
          <a:ln w="38100">
            <a:solidFill>
              <a:srgbClr val="FF99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066800"/>
          </a:xfrm>
        </p:spPr>
        <p:txBody>
          <a:bodyPr/>
          <a:lstStyle/>
          <a:p>
            <a:r>
              <a:rPr lang="ru-RU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Скорость полёта насекомых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1447800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Пчела – 10 – 20 км в час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Шмель – 3 – 4 км в час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 Муха – 2 км в час</a:t>
            </a:r>
          </a:p>
        </p:txBody>
      </p:sp>
      <p:pic>
        <p:nvPicPr>
          <p:cNvPr id="9" name="Содержимое 8" descr="пчела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971800"/>
            <a:ext cx="3352800" cy="3657600"/>
          </a:xfrm>
        </p:spPr>
      </p:pic>
      <p:sp>
        <p:nvSpPr>
          <p:cNvPr id="26628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97008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1" name="Содержимое 10" descr="муха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3733800"/>
            <a:ext cx="3948113" cy="2819400"/>
          </a:xfrm>
        </p:spPr>
      </p:pic>
      <p:pic>
        <p:nvPicPr>
          <p:cNvPr id="29698" name="Picture 2" descr="C:\Documents and Settings\Елена\Рабочий стол\шмел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066800"/>
            <a:ext cx="4038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6" fill="hold">
                                          <p:stCondLst>
                                            <p:cond delay="4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Третий этап викторины: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257800"/>
          </a:xfrm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Голубой аэропланчик сел на белый одуванчик.</a:t>
            </a:r>
          </a:p>
          <a:p>
            <a:r>
              <a:rPr lang="ru-RU" sz="2000" b="1" smtClean="0"/>
              <a:t>                             </a:t>
            </a:r>
            <a:r>
              <a:rPr lang="ru-RU" sz="2000" b="1" i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Не птичка, а с крыльями.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В лесу у пня беготня, суетня:</a:t>
            </a:r>
          </a:p>
          <a:p>
            <a:pPr>
              <a:buFontTx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     Народ рабочий весь день хлопочет,                                         </a:t>
            </a:r>
          </a:p>
          <a:p>
            <a:pPr>
              <a:buFontTx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     Себе дом строит.</a:t>
            </a:r>
          </a:p>
          <a:p>
            <a:pPr>
              <a:buFontTx/>
              <a:buNone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2000" b="1" i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Наткёт, наплетёт,</a:t>
            </a:r>
          </a:p>
          <a:p>
            <a:pPr>
              <a:buFontTx/>
              <a:buNone/>
            </a:pPr>
            <a:r>
              <a:rPr lang="ru-RU" sz="2000" b="1" i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                                  Сядет и добычи ждёт.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Домашнее насекомое, от которого все стараются избавиться.</a:t>
            </a:r>
          </a:p>
          <a:p>
            <a:pPr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2000" b="1" i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Летающий кровопийца.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Кто за печкою живёт, спать мне ночью не даёт?</a:t>
            </a:r>
          </a:p>
          <a:p>
            <a:pPr>
              <a:buFontTx/>
              <a:buNone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000" b="1" i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Что случится с пчелой после того, как она     ужалит?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Сколько ног у паука?</a:t>
            </a:r>
          </a:p>
          <a:p>
            <a:pPr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sz="2000" b="1" i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Не солнце, не огонь, а светится?</a:t>
            </a:r>
          </a:p>
          <a:p>
            <a:pPr>
              <a:buFontTx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7651" name="Picture 2" descr="C:\Documents and Settings\Елена\Рабочий стол\СОЗДАНИЕ ПРЕЗЕНТАЦИЙ\анимации НАСЕКОМЫЕ\d48d47c3fb981adc3cca158aa1add4c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828800"/>
            <a:ext cx="2667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Рыбы, пресмыкающиеся, земноводные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2057400"/>
            <a:ext cx="4267200" cy="4572000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   Очень занимательна </a:t>
            </a:r>
            <a:r>
              <a:rPr lang="ru-RU" sz="2400" b="1" i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летающая рыба</a:t>
            </a:r>
            <a:r>
              <a:rPr lang="ru-RU" sz="24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Она стремительно плывёт, очень энергично двигая своим хвостом. Затем расправляет плавники и на скорости выпрыгивает из воды. Она может пролететь над водой несколько сотен метров.</a:t>
            </a:r>
          </a:p>
        </p:txBody>
      </p:sp>
      <p:pic>
        <p:nvPicPr>
          <p:cNvPr id="5" name="Содержимое 4" descr="летающая рыба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24400" y="1981200"/>
            <a:ext cx="4038600" cy="4343400"/>
          </a:xfrm>
          <a:ln w="38100">
            <a:solidFill>
              <a:srgbClr val="008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8229600" cy="2209800"/>
          </a:xfrm>
        </p:spPr>
        <p:txBody>
          <a:bodyPr/>
          <a:lstStyle/>
          <a:p>
            <a:pPr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Ещё более необычная рыба – это </a:t>
            </a:r>
            <a:r>
              <a:rPr lang="ru-RU" sz="2000" b="1" i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лазающий окунь</a:t>
            </a:r>
            <a:r>
              <a:rPr lang="ru-RU" sz="20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Он обитает на Дальнем Востоке. Отдельные особи имеют в длину от 8 до 20 см. Они могут вылезать на берег при помощи двигающейся чешуи, которая покрывает жабры. Проталкиваясь хвостом и плавниками, окунь может «разгуливать» по земле! К тому же они могут быть найдены на деревьях на высоте около 1,5 м.</a:t>
            </a:r>
          </a:p>
        </p:txBody>
      </p:sp>
      <p:pic>
        <p:nvPicPr>
          <p:cNvPr id="6149" name="Picture 5" descr="C:\Documents and Settings\Елена\Рабочий стол\лазающий окун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505200"/>
            <a:ext cx="5181600" cy="3124200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Четвёртый этап викторины: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На дне, где тихо и темно,</a:t>
            </a:r>
          </a:p>
          <a:p>
            <a:pPr eaLnBrk="1" hangingPunct="1">
              <a:buFontTx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    Лежит усатое бревно.</a:t>
            </a:r>
          </a:p>
          <a:p>
            <a:pPr eaLnBrk="1" hangingPunct="1">
              <a:buFontTx/>
              <a:buNone/>
            </a:pPr>
            <a:r>
              <a:rPr lang="ru-RU" sz="20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2000" b="1" i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Зеленые мы, как трава,</a:t>
            </a:r>
            <a:br>
              <a:rPr lang="ru-RU" sz="2000" b="1" i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                                   Наша песенка: "Ква-ква".</a:t>
            </a:r>
          </a:p>
          <a:p>
            <a:pPr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Кто на себе свой дом носит?</a:t>
            </a:r>
          </a:p>
          <a:p>
            <a:pPr eaLnBrk="1" hangingPunct="1">
              <a:buFontTx/>
              <a:buNone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2000" b="1" i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Не кузнец, а с клещами.</a:t>
            </a:r>
            <a:endParaRPr lang="ru-RU" sz="2000" b="1" i="1" smtClean="0">
              <a:solidFill>
                <a:srgbClr val="3333CC"/>
              </a:solidFill>
            </a:endParaRPr>
          </a:p>
          <a:p>
            <a:pPr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Кровь пью, а жизнь даю.</a:t>
            </a:r>
          </a:p>
          <a:p>
            <a:pPr eaLnBrk="1" hangingPunct="1">
              <a:buFontTx/>
              <a:buNone/>
            </a:pPr>
            <a:r>
              <a:rPr lang="ru-RU" sz="20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2000" b="1" i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Он превращается в лягушку.</a:t>
            </a:r>
          </a:p>
          <a:p>
            <a:pPr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Неядовитая змея.</a:t>
            </a:r>
          </a:p>
          <a:p>
            <a:pPr eaLnBrk="1" hangingPunct="1"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2000" b="1" i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Кого поймал Емеля?</a:t>
            </a:r>
          </a:p>
          <a:p>
            <a:pPr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Кто ходит в каменной рубахе?</a:t>
            </a:r>
          </a:p>
          <a:p>
            <a:pPr eaLnBrk="1" hangingPunct="1"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2000" b="1" i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Кто автор басни «Лебедь, Рак и Щука»?</a:t>
            </a:r>
          </a:p>
        </p:txBody>
      </p:sp>
      <p:pic>
        <p:nvPicPr>
          <p:cNvPr id="30723" name="Picture 4" descr="C:\Documents and Settings\Елена\Рабочий стол\СОЗДАНИЕ ПРЕЗЕНТАЦИЙ\анимации РЫБЫ\0e7fa899641af45005ab1465939d12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066800"/>
            <a:ext cx="23622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6" descr="368165-e63919c9fe5e6e4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219200"/>
            <a:ext cx="51816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6836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Загадки: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839200" cy="5334000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Что видно только ночью?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Летом греет, зимой холодит.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Без рук, без ног, а бежит?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Дышит, растё т, а ходить не может.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В лесу на ножке выросла лепё шка.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Под мостиком виляет хвостиком.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На шесте- дворец, во дворце – певец.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Ползун ползё т, иглы везё т.</a:t>
            </a:r>
          </a:p>
          <a:p>
            <a:pPr eaLnBrk="1" hangingPunct="1"/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8" descr="C:\Documents and Settings\Елена\Рабочий стол\2e8c6682929d13e377f2ba43e87c2fa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066800"/>
            <a:ext cx="6762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9" descr="C:\Documents and Settings\Елена\Рабочий стол\6c6dd1b920fb8c9ff6c2351bb09badd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4038600"/>
            <a:ext cx="952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C:\Documents and Settings\Елена\Рабочий стол\1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5257800"/>
            <a:ext cx="1304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C:\Documents and Settings\Елена\Рабочий стол\скворец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0" y="4724400"/>
            <a:ext cx="866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C:\Documents and Settings\Елена\Рабочий стол\гриб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3276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 descr="C:\Documents and Settings\Елена\Рабочий стол\раст.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2438400"/>
            <a:ext cx="6858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2" descr="C:\Documents and Settings\Елена\Рабочий стол\СОЗДАНИЕ ПРЕЗЕНТАЦИЙ\природа-анимашки,картинки\0_1b9e7_413af087_XL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10200" y="228600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 descr="Рисунок1шу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2200" y="1219200"/>
            <a:ext cx="98901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4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9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4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9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1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9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524000"/>
            <a:ext cx="7772400" cy="2514600"/>
          </a:xfrm>
        </p:spPr>
        <p:txBody>
          <a:bodyPr/>
          <a:lstStyle/>
          <a:p>
            <a:pPr eaLnBrk="1" hangingPunct="1"/>
            <a:r>
              <a:rPr lang="ru-RU" sz="7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мире природы</a:t>
            </a: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(путешествие – викторина)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ru-RU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Звери</a:t>
            </a:r>
            <a:br>
              <a:rPr lang="ru-RU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Какое животное живёт дольше всех?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1295400"/>
          </a:xfrm>
        </p:spPr>
        <p:txBody>
          <a:bodyPr/>
          <a:lstStyle/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Среди млекопитающих слон считается самым долгоживущим. Зарегистрированный рекорд – чуть более 60 лет.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066800"/>
            <a:ext cx="4041775" cy="1295400"/>
          </a:xfrm>
        </p:spPr>
        <p:txBody>
          <a:bodyPr/>
          <a:lstStyle/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Лошадь разделяет со слоном первенство по долготе жизни. Известно много случаев, когда эти животные жили более 50 лет.</a:t>
            </a:r>
          </a:p>
        </p:txBody>
      </p:sp>
      <p:pic>
        <p:nvPicPr>
          <p:cNvPr id="25602" name="Picture 2" descr="C:\Documents and Settings\Елена\Рабочий стол\слон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2590800"/>
            <a:ext cx="3795713" cy="3951288"/>
          </a:xfrm>
          <a:ln w="38100">
            <a:solidFill>
              <a:srgbClr val="008000"/>
            </a:solidFill>
          </a:ln>
        </p:spPr>
      </p:pic>
      <p:pic>
        <p:nvPicPr>
          <p:cNvPr id="25603" name="Picture 3" descr="C:\Documents and Settings\Елена\Рабочий стол\лош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105400" y="2514600"/>
            <a:ext cx="2895600" cy="4038600"/>
          </a:xfrm>
          <a:ln w="38100">
            <a:solidFill>
              <a:srgbClr val="008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543800" cy="1143000"/>
          </a:xfrm>
        </p:spPr>
        <p:txBody>
          <a:bodyPr/>
          <a:lstStyle/>
          <a:p>
            <a:r>
              <a:rPr lang="ru-RU" sz="3600" b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А вот другие факты долголетия:</a:t>
            </a:r>
          </a:p>
        </p:txBody>
      </p:sp>
      <p:pic>
        <p:nvPicPr>
          <p:cNvPr id="5" name="Содержимое 4" descr="бегемоты в воде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752600"/>
            <a:ext cx="4343400" cy="4724400"/>
          </a:xfrm>
          <a:ln w="38100">
            <a:solidFill>
              <a:srgbClr val="008000"/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525963"/>
          </a:xfrm>
        </p:spPr>
        <p:txBody>
          <a:bodyPr/>
          <a:lstStyle/>
          <a:p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БЕГЕМОТЫ. Существуют 2 вида: обыкновенный бегемот, или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  <a:hlinkClick r:id="rId3"/>
              </a:rPr>
              <a:t>Гиппопотам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 (длина тела до 4,5 м, длина хвоста 35-50 см,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  <a:hlinkClick r:id="rId4"/>
              </a:rPr>
              <a:t>масса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 2-3 т, иногда до</a:t>
            </a:r>
          </a:p>
          <a:p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 4 т), и карликовый бегемот (длина тела 1,7-1,8 м,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  <a:hlinkClick r:id="rId4"/>
              </a:rPr>
              <a:t>масса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 250-270 кг). Распространены в Экваториальной Африке, населяют водоемы с заводями и болотистыми берегами. Подолгу находятся в воде, ныряют, могут ходить под водой по дну. Живут 40-50 лет (карликовый бегемот - до 35 лет).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  <a:hlinkClick r:id="rId3"/>
              </a:rPr>
              <a:t>Гиппопотам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 считается одним из наиболее опасных животных Африки: может на суше нападать на людей, а в воде - на лодки с людьми, переламывая их мощными челюстями. Карликовый бегемот редок, охраняется. </a:t>
            </a:r>
          </a:p>
          <a:p>
            <a:endParaRPr lang="ru-RU" sz="14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543800" cy="1112838"/>
          </a:xfrm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Носорог – 40 лет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4040188" cy="1447800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Медведь – 34 года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Обезьяны – более 20 лет</a:t>
            </a:r>
          </a:p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бурый медведь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981200"/>
            <a:ext cx="3200400" cy="2286000"/>
          </a:xfrm>
          <a:ln w="38100">
            <a:solidFill>
              <a:srgbClr val="008000"/>
            </a:solidFill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2209800"/>
            <a:ext cx="4041775" cy="1143000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Кошки – около 23 лет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Собаки – 22 года</a:t>
            </a:r>
          </a:p>
        </p:txBody>
      </p:sp>
      <p:pic>
        <p:nvPicPr>
          <p:cNvPr id="12" name="Содержимое 11" descr="котёнок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191000" y="3581400"/>
            <a:ext cx="2286000" cy="2286000"/>
          </a:xfrm>
          <a:ln w="38100">
            <a:solidFill>
              <a:srgbClr val="008000"/>
            </a:solidFill>
          </a:ln>
        </p:spPr>
      </p:pic>
      <p:pic>
        <p:nvPicPr>
          <p:cNvPr id="27650" name="Picture 2" descr="C:\Documents and Settings\Елена\Рабочий стол\носорог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04800"/>
            <a:ext cx="2971800" cy="19812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27651" name="Picture 3" descr="C:\Documents and Settings\Елена\Рабочий стол\mtshk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4343400"/>
            <a:ext cx="2590800" cy="23622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27652" name="Picture 4" descr="C:\Documents and Settings\Елена\Рабочий стол\собачк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4038600"/>
            <a:ext cx="2438400" cy="25146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381000"/>
            <a:ext cx="7772400" cy="457200"/>
          </a:xfrm>
        </p:spPr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Первый этап викторины:</a:t>
            </a:r>
            <a:b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609600" y="762000"/>
            <a:ext cx="7848600" cy="6096000"/>
          </a:xfrm>
        </p:spPr>
        <p:txBody>
          <a:bodyPr/>
          <a:lstStyle/>
          <a:p>
            <a:pPr algn="l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Не земледелец, не кузнец, не плотник,</a:t>
            </a:r>
          </a:p>
          <a:p>
            <a:pPr algn="l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                      А первый на селе работник.</a:t>
            </a:r>
          </a:p>
          <a:p>
            <a:pPr algn="l">
              <a:buFontTx/>
              <a:buChar char="•"/>
            </a:pPr>
            <a:r>
              <a:rPr lang="ru-RU" sz="1800" b="1" i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Зимой спит, летом улья ворошит.</a:t>
            </a:r>
          </a:p>
          <a:p>
            <a:pPr algn="l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Среди двора стоит копна,</a:t>
            </a:r>
          </a:p>
          <a:p>
            <a:pPr algn="l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                       Спереди вилы, сзади метла.                            </a:t>
            </a:r>
          </a:p>
          <a:p>
            <a:pPr algn="l">
              <a:buFontTx/>
              <a:buChar char="•"/>
            </a:pPr>
            <a:r>
              <a:rPr lang="ru-RU" sz="1800" b="1" i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В заплатках шея и бока,</a:t>
            </a:r>
          </a:p>
          <a:p>
            <a:pPr algn="l"/>
            <a:r>
              <a:rPr lang="ru-RU" sz="1800" b="1" i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 На всех глядит он свысока.</a:t>
            </a:r>
          </a:p>
          <a:p>
            <a:pPr algn="l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Не мышь, не птица</a:t>
            </a:r>
          </a:p>
          <a:p>
            <a:pPr algn="l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                       В лесу резвится,</a:t>
            </a:r>
          </a:p>
          <a:p>
            <a:pPr algn="l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                       На деревьях живёт</a:t>
            </a:r>
          </a:p>
          <a:p>
            <a:pPr algn="l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                       И орешки грызёт.</a:t>
            </a:r>
          </a:p>
          <a:p>
            <a:pPr algn="l">
              <a:buFontTx/>
              <a:buChar char="•"/>
            </a:pPr>
            <a:r>
              <a:rPr lang="ru-RU" sz="1800" b="1" i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Кто не прядёт, не ткёт,</a:t>
            </a:r>
          </a:p>
          <a:p>
            <a:pPr algn="l"/>
            <a:r>
              <a:rPr lang="ru-RU" sz="1800" b="1" i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  А людей одевает.</a:t>
            </a: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                       Самый крупный хищник.</a:t>
            </a:r>
          </a:p>
          <a:p>
            <a:pPr algn="l">
              <a:buFontTx/>
              <a:buChar char="•"/>
            </a:pPr>
            <a:r>
              <a:rPr lang="ru-RU" sz="1800" b="1" i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Она похожа на тетрадь в линейку.</a:t>
            </a:r>
          </a:p>
          <a:p>
            <a:pPr algn="l">
              <a:buFontTx/>
              <a:buChar char="•"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Серовато, зубовато,</a:t>
            </a:r>
          </a:p>
          <a:p>
            <a:pPr algn="l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 По полю рыщет,</a:t>
            </a:r>
          </a:p>
          <a:p>
            <a:pPr algn="l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 Телят, ягнят ищет.</a:t>
            </a:r>
          </a:p>
          <a:p>
            <a:pPr algn="l">
              <a:buFontTx/>
              <a:buChar char="•"/>
            </a:pP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•"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•"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2" descr="C:\Documents and Settings\Елена\Рабочий стол\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219200"/>
            <a:ext cx="2590800" cy="30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914400"/>
          </a:xfrm>
        </p:spPr>
        <p:txBody>
          <a:bodyPr/>
          <a:lstStyle/>
          <a:p>
            <a:r>
              <a:rPr lang="ru-RU" sz="36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Птицы</a:t>
            </a:r>
            <a:br>
              <a:rPr lang="ru-RU" sz="36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Какая птица самая большая?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40188" cy="12604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Самая большая из живущих на земле птиц вообще не умеет летать. Это африканский страус. Он достигает 2,5 м в высоту и весит более 135 кг.</a:t>
            </a:r>
          </a:p>
        </p:txBody>
      </p:sp>
      <p:pic>
        <p:nvPicPr>
          <p:cNvPr id="7" name="Содержимое 6" descr="афр. страус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2362200"/>
            <a:ext cx="3654425" cy="4225925"/>
          </a:xfrm>
          <a:ln w="38100">
            <a:solidFill>
              <a:srgbClr val="0000FF"/>
            </a:solidFill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990600"/>
            <a:ext cx="4041775" cy="1143000"/>
          </a:xfrm>
        </p:spPr>
        <p:txBody>
          <a:bodyPr/>
          <a:lstStyle/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Самый большой размах крыльев из летающих птиц имеют два вида: это альбатрос и кондор. Взрослые птицы весят около 13 кг.</a:t>
            </a:r>
          </a:p>
        </p:txBody>
      </p:sp>
      <p:pic>
        <p:nvPicPr>
          <p:cNvPr id="8" name="Содержимое 7" descr="альбатрос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114800" y="2362200"/>
            <a:ext cx="2286000" cy="2286000"/>
          </a:xfrm>
          <a:ln w="38100">
            <a:solidFill>
              <a:srgbClr val="0000FF"/>
            </a:solidFill>
          </a:ln>
        </p:spPr>
      </p:pic>
      <p:pic>
        <p:nvPicPr>
          <p:cNvPr id="9" name="Рисунок 8" descr="кондор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3886200"/>
            <a:ext cx="2657475" cy="26574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219200"/>
          </a:xfrm>
        </p:spPr>
        <p:txBody>
          <a:bodyPr/>
          <a:lstStyle/>
          <a:p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Второй этап викторины: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Щиплет за пятки – беги без оглядки.</a:t>
            </a:r>
          </a:p>
          <a:p>
            <a:pPr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ru-RU" sz="2000" b="1" i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Днём молчит, ночью кричит.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Начальник не велик, а долго спать не велит.</a:t>
            </a:r>
          </a:p>
          <a:p>
            <a:pPr>
              <a:buFontTx/>
              <a:buNone/>
            </a:pPr>
            <a:r>
              <a:rPr lang="ru-RU" sz="20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ru-RU" sz="2000" b="1" i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Вертится, стрекочет,</a:t>
            </a:r>
          </a:p>
          <a:p>
            <a:pPr>
              <a:buFontTx/>
              <a:buNone/>
            </a:pPr>
            <a:r>
              <a:rPr lang="ru-RU" sz="2000" b="1" i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Весь день хлопочет.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У каких птиц крылья покрыты чешуёй?</a:t>
            </a:r>
          </a:p>
          <a:p>
            <a:pPr>
              <a:buFontTx/>
              <a:buNone/>
            </a:pPr>
            <a:r>
              <a:rPr lang="ru-RU" sz="20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000" b="1" i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Какая из птиц нашей страны летает быстрее всех?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Какая птица строит гнездо на крыше домов?</a:t>
            </a:r>
          </a:p>
          <a:p>
            <a:pPr>
              <a:buFontTx/>
              <a:buNone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2000" b="1" i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Самая певчая птица России.</a:t>
            </a:r>
          </a:p>
          <a:p>
            <a:pPr>
              <a:buFontTx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Кто в беретке ярко – красной,</a:t>
            </a:r>
          </a:p>
          <a:p>
            <a:pPr>
              <a:buFontTx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В чёрной курточке атласной?</a:t>
            </a:r>
          </a:p>
          <a:p>
            <a:pPr>
              <a:buFontTx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На меня он не глядит,</a:t>
            </a:r>
          </a:p>
          <a:p>
            <a:pPr>
              <a:buFontTx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А стучит, стучит, стучит.</a:t>
            </a:r>
          </a:p>
          <a:p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4" descr="C:\Documents and Settings\Елена\Рабочий стол\СОЗДАНИЕ ПРЕЗЕНТАЦИЙ\картинки для оформления презентаций\sov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4724400"/>
            <a:ext cx="22288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85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385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385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385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</TotalTime>
  <Words>692</Words>
  <Application>Microsoft PowerPoint</Application>
  <PresentationFormat>Экран (4:3)</PresentationFormat>
  <Paragraphs>101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Оформление по умолчанию</vt:lpstr>
      <vt:lpstr>Оформление по умолчанию</vt:lpstr>
      <vt:lpstr>Слайд 1</vt:lpstr>
      <vt:lpstr>Загадки:</vt:lpstr>
      <vt:lpstr>В мире природы (путешествие – викторина)</vt:lpstr>
      <vt:lpstr>Звери Какое животное живёт дольше всех?</vt:lpstr>
      <vt:lpstr>А вот другие факты долголетия:</vt:lpstr>
      <vt:lpstr>Носорог – 40 лет</vt:lpstr>
      <vt:lpstr>Первый этап викторины: </vt:lpstr>
      <vt:lpstr>Птицы Какая птица самая большая?</vt:lpstr>
      <vt:lpstr>Второй этап викторины:</vt:lpstr>
      <vt:lpstr>Слайд 10</vt:lpstr>
      <vt:lpstr>Насекомые На нашей планете живёт 2 млн. видов насекомых, более, чем всех остальных животных, да и растений, вместе взятых. Они обитают в почве, на земле, в воде, в воздухе – везде.</vt:lpstr>
      <vt:lpstr>Скорость полёта насекомых</vt:lpstr>
      <vt:lpstr>Третий этап викторины:</vt:lpstr>
      <vt:lpstr>Рыбы, пресмыкающиеся, земноводные</vt:lpstr>
      <vt:lpstr>Ещё более необычная рыба – это лазающий окунь. Он обитает на Дальнем Востоке. Отдельные особи имеют в длину от 8 до 20 см. Они могут вылезать на берег при помощи двигающейся чешуи, которая покрывает жабры. Проталкиваясь хвостом и плавниками, окунь может «разгуливать» по земле! К тому же они могут быть найдены на деревьях на высоте около 1,5 м.</vt:lpstr>
      <vt:lpstr>Четвёртый этап викторины: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биология</dc:subject>
  <dc:creator>Стрелкова Н.</dc:creator>
  <cp:lastModifiedBy>user</cp:lastModifiedBy>
  <cp:revision>50</cp:revision>
  <cp:lastPrinted>1601-01-01T00:00:00Z</cp:lastPrinted>
  <dcterms:created xsi:type="dcterms:W3CDTF">1601-01-01T00:00:00Z</dcterms:created>
  <dcterms:modified xsi:type="dcterms:W3CDTF">2015-08-20T20:30:20Z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