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56" r:id="rId4"/>
    <p:sldId id="257" r:id="rId5"/>
    <p:sldId id="267" r:id="rId6"/>
    <p:sldId id="258" r:id="rId7"/>
    <p:sldId id="266" r:id="rId8"/>
    <p:sldId id="263" r:id="rId9"/>
    <p:sldId id="268" r:id="rId10"/>
    <p:sldId id="269" r:id="rId11"/>
    <p:sldId id="270" r:id="rId12"/>
    <p:sldId id="274" r:id="rId13"/>
    <p:sldId id="272" r:id="rId14"/>
    <p:sldId id="275" r:id="rId15"/>
    <p:sldId id="276" r:id="rId16"/>
    <p:sldId id="277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706" autoAdjust="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F9DA4-10BD-45C2-8F80-B3D0A79D1A4D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D5DB81-7EAB-43D4-BAF6-4A8A73C9E3B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400" dirty="0" smtClean="0"/>
            <a:t>Программа воспитания и обучения в детском саду «От рождения</a:t>
          </a:r>
        </a:p>
        <a:p>
          <a:pPr>
            <a:spcAft>
              <a:spcPct val="35000"/>
            </a:spcAft>
          </a:pPr>
          <a:r>
            <a:rPr lang="ru-RU" sz="1400" dirty="0" smtClean="0"/>
            <a:t> до школы»</a:t>
          </a:r>
        </a:p>
        <a:p>
          <a:pPr>
            <a:spcAft>
              <a:spcPts val="0"/>
            </a:spcAft>
          </a:pPr>
          <a:r>
            <a:rPr lang="ru-RU" sz="1400" dirty="0" smtClean="0"/>
            <a:t>под редакцией</a:t>
          </a:r>
        </a:p>
        <a:p>
          <a:pPr>
            <a:spcAft>
              <a:spcPts val="0"/>
            </a:spcAft>
          </a:pPr>
          <a:r>
            <a:rPr lang="ru-RU" sz="1400" dirty="0" smtClean="0"/>
            <a:t>Н.Е. </a:t>
          </a:r>
          <a:r>
            <a:rPr lang="ru-RU" sz="1400" dirty="0" err="1" smtClean="0"/>
            <a:t>Вераксы</a:t>
          </a:r>
          <a:endParaRPr lang="ru-RU" sz="1400" dirty="0" smtClean="0"/>
        </a:p>
        <a:p>
          <a:pPr>
            <a:spcAft>
              <a:spcPts val="0"/>
            </a:spcAft>
          </a:pPr>
          <a:r>
            <a:rPr lang="ru-RU" sz="1400" dirty="0" smtClean="0"/>
            <a:t>Т.С.Комаровой</a:t>
          </a:r>
        </a:p>
        <a:p>
          <a:pPr>
            <a:spcAft>
              <a:spcPts val="0"/>
            </a:spcAft>
          </a:pPr>
          <a:r>
            <a:rPr lang="ru-RU" sz="1400" dirty="0" smtClean="0"/>
            <a:t>М.А. Васильевой</a:t>
          </a:r>
          <a:endParaRPr lang="ru-RU" sz="1400" dirty="0"/>
        </a:p>
      </dgm:t>
    </dgm:pt>
    <dgm:pt modelId="{42F36C79-C52E-4AB1-B50E-ECBEBB2FB68C}" type="parTrans" cxnId="{E5BD4776-A772-4FC3-964D-B8E58AAC013E}">
      <dgm:prSet/>
      <dgm:spPr/>
      <dgm:t>
        <a:bodyPr/>
        <a:lstStyle/>
        <a:p>
          <a:endParaRPr lang="ru-RU"/>
        </a:p>
      </dgm:t>
    </dgm:pt>
    <dgm:pt modelId="{BD94BEAD-D8B4-4D43-A0E0-C1E529F9E4C3}" type="sibTrans" cxnId="{E5BD4776-A772-4FC3-964D-B8E58AAC013E}">
      <dgm:prSet/>
      <dgm:spPr/>
      <dgm:t>
        <a:bodyPr/>
        <a:lstStyle/>
        <a:p>
          <a:endParaRPr lang="ru-RU"/>
        </a:p>
      </dgm:t>
    </dgm:pt>
    <dgm:pt modelId="{D523F43C-9BE4-4A34-A669-E28FBC039771}">
      <dgm:prSet phldrT="[Текст]" custT="1"/>
      <dgm:spPr/>
      <dgm:t>
        <a:bodyPr/>
        <a:lstStyle/>
        <a:p>
          <a:r>
            <a:rPr lang="ru-RU" sz="1400" dirty="0" smtClean="0"/>
            <a:t>Программу  «Синтез» К.В. Тарасовой, М.Л. Петровой, </a:t>
          </a:r>
          <a:r>
            <a:rPr lang="ru-RU" sz="1400" dirty="0" err="1" smtClean="0"/>
            <a:t>Т.Г.Рубан</a:t>
          </a:r>
          <a:endParaRPr lang="ru-RU" sz="1400" dirty="0"/>
        </a:p>
      </dgm:t>
    </dgm:pt>
    <dgm:pt modelId="{D5422DE7-4A21-4252-85C3-A73202E1E65E}" type="parTrans" cxnId="{A8A08D43-9861-4746-9F72-2E423C971A53}">
      <dgm:prSet/>
      <dgm:spPr/>
      <dgm:t>
        <a:bodyPr/>
        <a:lstStyle/>
        <a:p>
          <a:endParaRPr lang="ru-RU"/>
        </a:p>
      </dgm:t>
    </dgm:pt>
    <dgm:pt modelId="{71A4CBCA-C7C5-45BF-91CB-D909152A22D7}" type="sibTrans" cxnId="{A8A08D43-9861-4746-9F72-2E423C971A53}">
      <dgm:prSet/>
      <dgm:spPr/>
      <dgm:t>
        <a:bodyPr/>
        <a:lstStyle/>
        <a:p>
          <a:endParaRPr lang="ru-RU"/>
        </a:p>
      </dgm:t>
    </dgm:pt>
    <dgm:pt modelId="{5C0F3B7D-CE97-4BD9-9315-261F359C9C5E}">
      <dgm:prSet phldrT="[Текст]" custT="1"/>
      <dgm:spPr/>
      <dgm:t>
        <a:bodyPr/>
        <a:lstStyle/>
        <a:p>
          <a:r>
            <a:rPr lang="ru-RU" sz="1400" dirty="0" smtClean="0"/>
            <a:t>Учебное пособие «Танцевальная ритмика для детей» Т.Суворовой</a:t>
          </a:r>
          <a:endParaRPr lang="ru-RU" sz="1400" dirty="0"/>
        </a:p>
      </dgm:t>
    </dgm:pt>
    <dgm:pt modelId="{F4C4192B-6D02-4A1C-BFFA-0985B2259FE0}" type="parTrans" cxnId="{DFDA50AE-4FCE-4B27-A947-E24ACC9AFEEA}">
      <dgm:prSet/>
      <dgm:spPr/>
      <dgm:t>
        <a:bodyPr/>
        <a:lstStyle/>
        <a:p>
          <a:endParaRPr lang="ru-RU"/>
        </a:p>
      </dgm:t>
    </dgm:pt>
    <dgm:pt modelId="{51097E74-CD1D-4D17-9D36-86E9BAD06C8A}" type="sibTrans" cxnId="{DFDA50AE-4FCE-4B27-A947-E24ACC9AFEEA}">
      <dgm:prSet/>
      <dgm:spPr/>
      <dgm:t>
        <a:bodyPr/>
        <a:lstStyle/>
        <a:p>
          <a:endParaRPr lang="ru-RU"/>
        </a:p>
      </dgm:t>
    </dgm:pt>
    <dgm:pt modelId="{FE56E639-9259-418B-8D62-81E6E3976A45}">
      <dgm:prSet phldrT="[Текст]" custT="1"/>
      <dgm:spPr/>
      <dgm:t>
        <a:bodyPr/>
        <a:lstStyle/>
        <a:p>
          <a:r>
            <a:rPr lang="ru-RU" sz="1400" dirty="0" smtClean="0"/>
            <a:t>Программу «Элементарное </a:t>
          </a:r>
          <a:r>
            <a:rPr lang="ru-RU" sz="1400" dirty="0" err="1" smtClean="0"/>
            <a:t>музицирование</a:t>
          </a:r>
          <a:r>
            <a:rPr lang="ru-RU" sz="1400" dirty="0" smtClean="0"/>
            <a:t> с дошкольниками» Т.Э. </a:t>
          </a:r>
          <a:r>
            <a:rPr lang="ru-RU" sz="1400" dirty="0" err="1" smtClean="0"/>
            <a:t>Тютюнниковой</a:t>
          </a:r>
          <a:endParaRPr lang="ru-RU" sz="1400" dirty="0"/>
        </a:p>
      </dgm:t>
    </dgm:pt>
    <dgm:pt modelId="{CE1BE6B3-1E98-4B4A-8117-49440A13865D}" type="parTrans" cxnId="{30A8A782-3E70-4EAC-8B6B-6270835CFD48}">
      <dgm:prSet/>
      <dgm:spPr/>
      <dgm:t>
        <a:bodyPr/>
        <a:lstStyle/>
        <a:p>
          <a:endParaRPr lang="ru-RU"/>
        </a:p>
      </dgm:t>
    </dgm:pt>
    <dgm:pt modelId="{6A249076-F3CA-4035-82D5-813BD0F29600}" type="sibTrans" cxnId="{30A8A782-3E70-4EAC-8B6B-6270835CFD48}">
      <dgm:prSet/>
      <dgm:spPr/>
      <dgm:t>
        <a:bodyPr/>
        <a:lstStyle/>
        <a:p>
          <a:endParaRPr lang="ru-RU"/>
        </a:p>
      </dgm:t>
    </dgm:pt>
    <dgm:pt modelId="{3C67F492-ADBF-42A9-8901-962E0C0BD54B}">
      <dgm:prSet phldrT="[Текст]" custT="1"/>
      <dgm:spPr/>
      <dgm:t>
        <a:bodyPr/>
        <a:lstStyle/>
        <a:p>
          <a:r>
            <a:rPr lang="ru-RU" sz="1400" dirty="0" smtClean="0"/>
            <a:t>«Региональная программа </a:t>
          </a:r>
          <a:r>
            <a:rPr lang="ru-RU" sz="1400" dirty="0" err="1" smtClean="0"/>
            <a:t>дошк</a:t>
          </a:r>
          <a:r>
            <a:rPr lang="ru-RU" sz="1400" dirty="0" smtClean="0"/>
            <a:t>. образования. </a:t>
          </a:r>
          <a:r>
            <a:rPr lang="ru-RU" sz="1400" dirty="0" err="1" smtClean="0"/>
            <a:t>Төбәкнең мәктәпкәчә белем</a:t>
          </a:r>
          <a:r>
            <a:rPr lang="ru-RU" sz="1400" dirty="0" smtClean="0"/>
            <a:t> </a:t>
          </a:r>
          <a:r>
            <a:rPr lang="ru-RU" sz="1400" dirty="0" err="1" smtClean="0"/>
            <a:t>бирү программасы</a:t>
          </a:r>
          <a:r>
            <a:rPr lang="ru-RU" sz="1400" dirty="0" smtClean="0"/>
            <a:t>»  Р.К. </a:t>
          </a:r>
          <a:r>
            <a:rPr lang="ru-RU" sz="1400" dirty="0" err="1" smtClean="0"/>
            <a:t>Шаеховой</a:t>
          </a:r>
          <a:endParaRPr lang="ru-RU" sz="1400" dirty="0"/>
        </a:p>
      </dgm:t>
    </dgm:pt>
    <dgm:pt modelId="{F9025C13-090A-448B-988A-16A9CC1F7EDE}" type="parTrans" cxnId="{AB02A173-1B5E-475C-9A74-041C536006CA}">
      <dgm:prSet/>
      <dgm:spPr/>
      <dgm:t>
        <a:bodyPr/>
        <a:lstStyle/>
        <a:p>
          <a:endParaRPr lang="ru-RU"/>
        </a:p>
      </dgm:t>
    </dgm:pt>
    <dgm:pt modelId="{30316B6E-592D-44BC-89BB-7E8D80719809}" type="sibTrans" cxnId="{AB02A173-1B5E-475C-9A74-041C536006CA}">
      <dgm:prSet/>
      <dgm:spPr/>
      <dgm:t>
        <a:bodyPr/>
        <a:lstStyle/>
        <a:p>
          <a:endParaRPr lang="ru-RU"/>
        </a:p>
      </dgm:t>
    </dgm:pt>
    <dgm:pt modelId="{1DA4929C-9CAD-4FF4-82AB-286FE99F9AAD}" type="pres">
      <dgm:prSet presAssocID="{3ADF9DA4-10BD-45C2-8F80-B3D0A79D1A4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9A1236-8D65-452D-86F6-D920CFD23A41}" type="pres">
      <dgm:prSet presAssocID="{3ADF9DA4-10BD-45C2-8F80-B3D0A79D1A4D}" presName="radial" presStyleCnt="0">
        <dgm:presLayoutVars>
          <dgm:animLvl val="ctr"/>
        </dgm:presLayoutVars>
      </dgm:prSet>
      <dgm:spPr/>
    </dgm:pt>
    <dgm:pt modelId="{D60BE020-438D-47F9-9BC6-B64CCF88D2AF}" type="pres">
      <dgm:prSet presAssocID="{FFD5DB81-7EAB-43D4-BAF6-4A8A73C9E3BF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547CC175-802B-4E22-9301-2F6552308F59}" type="pres">
      <dgm:prSet presAssocID="{D523F43C-9BE4-4A34-A669-E28FBC039771}" presName="node" presStyleLbl="vennNode1" presStyleIdx="1" presStyleCnt="5" custScaleX="303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8377-D3DC-49A8-BAB5-1BA7509155ED}" type="pres">
      <dgm:prSet presAssocID="{5C0F3B7D-CE97-4BD9-9315-261F359C9C5E}" presName="node" presStyleLbl="vennNode1" presStyleIdx="2" presStyleCnt="5" custScaleX="132677" custScaleY="194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C10C1-AAEE-420C-8E05-C3455672AC1A}" type="pres">
      <dgm:prSet presAssocID="{FE56E639-9259-418B-8D62-81E6E3976A45}" presName="node" presStyleLbl="vennNode1" presStyleIdx="3" presStyleCnt="5" custScaleX="312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0C5F2-74C8-450A-9D87-2F48DC556057}" type="pres">
      <dgm:prSet presAssocID="{3C67F492-ADBF-42A9-8901-962E0C0BD54B}" presName="node" presStyleLbl="vennNode1" presStyleIdx="4" presStyleCnt="5" custScaleX="143719" custScaleY="195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1B8D7-34E2-4EEF-B3FC-5B79EEC3444E}" type="presOf" srcId="{D523F43C-9BE4-4A34-A669-E28FBC039771}" destId="{547CC175-802B-4E22-9301-2F6552308F59}" srcOrd="0" destOrd="0" presId="urn:microsoft.com/office/officeart/2005/8/layout/radial3"/>
    <dgm:cxn modelId="{DFDA50AE-4FCE-4B27-A947-E24ACC9AFEEA}" srcId="{FFD5DB81-7EAB-43D4-BAF6-4A8A73C9E3BF}" destId="{5C0F3B7D-CE97-4BD9-9315-261F359C9C5E}" srcOrd="1" destOrd="0" parTransId="{F4C4192B-6D02-4A1C-BFFA-0985B2259FE0}" sibTransId="{51097E74-CD1D-4D17-9D36-86E9BAD06C8A}"/>
    <dgm:cxn modelId="{A8A08D43-9861-4746-9F72-2E423C971A53}" srcId="{FFD5DB81-7EAB-43D4-BAF6-4A8A73C9E3BF}" destId="{D523F43C-9BE4-4A34-A669-E28FBC039771}" srcOrd="0" destOrd="0" parTransId="{D5422DE7-4A21-4252-85C3-A73202E1E65E}" sibTransId="{71A4CBCA-C7C5-45BF-91CB-D909152A22D7}"/>
    <dgm:cxn modelId="{E5BD4776-A772-4FC3-964D-B8E58AAC013E}" srcId="{3ADF9DA4-10BD-45C2-8F80-B3D0A79D1A4D}" destId="{FFD5DB81-7EAB-43D4-BAF6-4A8A73C9E3BF}" srcOrd="0" destOrd="0" parTransId="{42F36C79-C52E-4AB1-B50E-ECBEBB2FB68C}" sibTransId="{BD94BEAD-D8B4-4D43-A0E0-C1E529F9E4C3}"/>
    <dgm:cxn modelId="{7FED896D-7BF0-4CE2-B2DA-E52D8658E5E2}" type="presOf" srcId="{FE56E639-9259-418B-8D62-81E6E3976A45}" destId="{E16C10C1-AAEE-420C-8E05-C3455672AC1A}" srcOrd="0" destOrd="0" presId="urn:microsoft.com/office/officeart/2005/8/layout/radial3"/>
    <dgm:cxn modelId="{7A7945E4-ABBF-439D-A814-54E6B4C08326}" type="presOf" srcId="{FFD5DB81-7EAB-43D4-BAF6-4A8A73C9E3BF}" destId="{D60BE020-438D-47F9-9BC6-B64CCF88D2AF}" srcOrd="0" destOrd="0" presId="urn:microsoft.com/office/officeart/2005/8/layout/radial3"/>
    <dgm:cxn modelId="{33916904-E00E-4C1C-8621-5C41E1B5000E}" type="presOf" srcId="{3C67F492-ADBF-42A9-8901-962E0C0BD54B}" destId="{D890C5F2-74C8-450A-9D87-2F48DC556057}" srcOrd="0" destOrd="0" presId="urn:microsoft.com/office/officeart/2005/8/layout/radial3"/>
    <dgm:cxn modelId="{30A8A782-3E70-4EAC-8B6B-6270835CFD48}" srcId="{FFD5DB81-7EAB-43D4-BAF6-4A8A73C9E3BF}" destId="{FE56E639-9259-418B-8D62-81E6E3976A45}" srcOrd="2" destOrd="0" parTransId="{CE1BE6B3-1E98-4B4A-8117-49440A13865D}" sibTransId="{6A249076-F3CA-4035-82D5-813BD0F29600}"/>
    <dgm:cxn modelId="{AB02A173-1B5E-475C-9A74-041C536006CA}" srcId="{FFD5DB81-7EAB-43D4-BAF6-4A8A73C9E3BF}" destId="{3C67F492-ADBF-42A9-8901-962E0C0BD54B}" srcOrd="3" destOrd="0" parTransId="{F9025C13-090A-448B-988A-16A9CC1F7EDE}" sibTransId="{30316B6E-592D-44BC-89BB-7E8D80719809}"/>
    <dgm:cxn modelId="{EC7FC309-284A-41D0-9CB4-1F302B177E6D}" type="presOf" srcId="{5C0F3B7D-CE97-4BD9-9315-261F359C9C5E}" destId="{D40B8377-D3DC-49A8-BAB5-1BA7509155ED}" srcOrd="0" destOrd="0" presId="urn:microsoft.com/office/officeart/2005/8/layout/radial3"/>
    <dgm:cxn modelId="{3FD7D58A-B576-46C6-85EA-A339733D6414}" type="presOf" srcId="{3ADF9DA4-10BD-45C2-8F80-B3D0A79D1A4D}" destId="{1DA4929C-9CAD-4FF4-82AB-286FE99F9AAD}" srcOrd="0" destOrd="0" presId="urn:microsoft.com/office/officeart/2005/8/layout/radial3"/>
    <dgm:cxn modelId="{53DC0807-B01C-40EB-A9E1-217651D1CB2F}" type="presParOf" srcId="{1DA4929C-9CAD-4FF4-82AB-286FE99F9AAD}" destId="{719A1236-8D65-452D-86F6-D920CFD23A41}" srcOrd="0" destOrd="0" presId="urn:microsoft.com/office/officeart/2005/8/layout/radial3"/>
    <dgm:cxn modelId="{61C358A2-A907-467E-9A2B-4F898A411C5B}" type="presParOf" srcId="{719A1236-8D65-452D-86F6-D920CFD23A41}" destId="{D60BE020-438D-47F9-9BC6-B64CCF88D2AF}" srcOrd="0" destOrd="0" presId="urn:microsoft.com/office/officeart/2005/8/layout/radial3"/>
    <dgm:cxn modelId="{68218365-BA33-4130-9017-6566F8822D6D}" type="presParOf" srcId="{719A1236-8D65-452D-86F6-D920CFD23A41}" destId="{547CC175-802B-4E22-9301-2F6552308F59}" srcOrd="1" destOrd="0" presId="urn:microsoft.com/office/officeart/2005/8/layout/radial3"/>
    <dgm:cxn modelId="{A7E00698-633A-46CA-9CCE-33EE0AED5962}" type="presParOf" srcId="{719A1236-8D65-452D-86F6-D920CFD23A41}" destId="{D40B8377-D3DC-49A8-BAB5-1BA7509155ED}" srcOrd="2" destOrd="0" presId="urn:microsoft.com/office/officeart/2005/8/layout/radial3"/>
    <dgm:cxn modelId="{4606A524-0BF7-41DF-B43E-A1BF66B91F45}" type="presParOf" srcId="{719A1236-8D65-452D-86F6-D920CFD23A41}" destId="{E16C10C1-AAEE-420C-8E05-C3455672AC1A}" srcOrd="3" destOrd="0" presId="urn:microsoft.com/office/officeart/2005/8/layout/radial3"/>
    <dgm:cxn modelId="{9E8AB3CD-9194-4091-9531-50B0734A6380}" type="presParOf" srcId="{719A1236-8D65-452D-86F6-D920CFD23A41}" destId="{D890C5F2-74C8-450A-9D87-2F48DC55605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A22CD6-0642-4B28-8EB1-0099F45FF954}" type="datetimeFigureOut">
              <a:rPr lang="ru-RU" smtClean="0"/>
              <a:pPr/>
              <a:t>02.02.2006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477B7B-12B3-41E8-AD68-3BA24EA4B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1428736"/>
            <a:ext cx="821537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Слушание музыки – как один из видов музыкальной деятельности в ДОУ</a:t>
            </a:r>
          </a:p>
          <a:p>
            <a:pPr algn="ctr"/>
            <a:r>
              <a:rPr lang="ru-RU" sz="4400" dirty="0" smtClean="0"/>
              <a:t> в соответствии с ФГОС</a:t>
            </a:r>
          </a:p>
          <a:p>
            <a:pPr algn="ctr"/>
            <a:r>
              <a:rPr lang="ru-RU" sz="3200" dirty="0" smtClean="0"/>
              <a:t>(из опыта работы)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альс снежн хл.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" y="0"/>
            <a:ext cx="4646114" cy="3284984"/>
          </a:xfrm>
          <a:prstGeom prst="rect">
            <a:avLst/>
          </a:prstGeom>
        </p:spPr>
      </p:pic>
      <p:pic>
        <p:nvPicPr>
          <p:cNvPr id="6" name="Рисунок 5" descr="вальс снежн хлоп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923928" y="2636912"/>
            <a:ext cx="5970091" cy="422108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79512" y="4398496"/>
            <a:ext cx="36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А.Вивальди</a:t>
            </a:r>
            <a:r>
              <a:rPr lang="ru-RU" dirty="0" smtClean="0">
                <a:solidFill>
                  <a:srgbClr val="002060"/>
                </a:solidFill>
              </a:rPr>
              <a:t> «Зима»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(«Времена года» </a:t>
            </a:r>
            <a:r>
              <a:rPr lang="ru-RU" dirty="0" err="1" smtClean="0">
                <a:solidFill>
                  <a:srgbClr val="002060"/>
                </a:solidFill>
              </a:rPr>
              <a:t>циклыннан</a:t>
            </a:r>
            <a:r>
              <a:rPr lang="ru-RU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188641"/>
            <a:ext cx="41044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Зима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Белый снег пушистый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 воздухе кружится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И на землю тихо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Падает, ложится.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И под утро снегом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Поле забелело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Точно пеленою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Все его одело.</a:t>
            </a:r>
          </a:p>
          <a:p>
            <a:pPr algn="r"/>
            <a:r>
              <a:rPr lang="ru-RU" dirty="0" smtClean="0">
                <a:solidFill>
                  <a:srgbClr val="002060"/>
                </a:solidFill>
              </a:rPr>
              <a:t>И.Суриков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има вальс снежн хлопьев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396043" y="0"/>
            <a:ext cx="4747957" cy="3429000"/>
          </a:xfrm>
          <a:prstGeom prst="rect">
            <a:avLst/>
          </a:prstGeom>
        </p:spPr>
      </p:pic>
      <p:pic>
        <p:nvPicPr>
          <p:cNvPr id="3" name="Рисунок 2" descr="ввальс снежн. хлоп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355976" y="3429000"/>
            <a:ext cx="4788024" cy="342900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323528" y="404664"/>
            <a:ext cx="3816424" cy="56166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П.И. Чайковский</a:t>
            </a:r>
          </a:p>
          <a:p>
            <a:pPr algn="ctr"/>
            <a:r>
              <a:rPr lang="ru-RU" dirty="0" smtClean="0"/>
              <a:t>«Вальс снежных хлопьев»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Снежинки танцуют:</a:t>
            </a:r>
          </a:p>
          <a:p>
            <a:pPr algn="ctr"/>
            <a:r>
              <a:rPr lang="ru-RU" dirty="0" smtClean="0"/>
              <a:t>Летают, кружатся,</a:t>
            </a:r>
          </a:p>
          <a:p>
            <a:pPr algn="ctr"/>
            <a:r>
              <a:rPr lang="ru-RU" dirty="0" smtClean="0"/>
              <a:t>На солнце в морозный денек серебрятся.</a:t>
            </a:r>
          </a:p>
          <a:p>
            <a:pPr algn="ctr"/>
            <a:r>
              <a:rPr lang="ru-RU" dirty="0" smtClean="0"/>
              <a:t>Ажурные платья,</a:t>
            </a:r>
          </a:p>
          <a:p>
            <a:pPr algn="ctr"/>
            <a:r>
              <a:rPr lang="ru-RU" dirty="0" smtClean="0"/>
              <a:t>Резные косынки…</a:t>
            </a:r>
          </a:p>
          <a:p>
            <a:pPr algn="ctr"/>
            <a:r>
              <a:rPr lang="ru-RU" dirty="0" smtClean="0"/>
              <a:t>Волшебное чудо-</a:t>
            </a:r>
          </a:p>
          <a:p>
            <a:pPr algn="ctr"/>
            <a:r>
              <a:rPr lang="ru-RU" dirty="0" smtClean="0"/>
              <a:t>Снежинки.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Тютчев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лка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5045149" cy="3717032"/>
          </a:xfrm>
          <a:prstGeom prst="rect">
            <a:avLst/>
          </a:prstGeom>
        </p:spPr>
      </p:pic>
      <p:pic>
        <p:nvPicPr>
          <p:cNvPr id="6" name="Рисунок 5" descr="белка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3707905" y="3014468"/>
            <a:ext cx="5436096" cy="384353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23528" y="4365104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Н.Римский-Корсаков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«Сказка о царе </a:t>
            </a:r>
            <a:r>
              <a:rPr lang="ru-RU" dirty="0" err="1" smtClean="0">
                <a:solidFill>
                  <a:srgbClr val="002060"/>
                </a:solidFill>
              </a:rPr>
              <a:t>Салтане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260649"/>
            <a:ext cx="3744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«Ель в лесу, под елью белка,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Белка песенки поет,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И орешки все грызет,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А орешки не простые,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Все скорлупки золотые,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Ядра - чистый изумруд;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Вот что чудом-то зовут»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А.С. Пушкин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овая кукла 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211960" cy="6858000"/>
          </a:xfrm>
          <a:prstGeom prst="rect">
            <a:avLst/>
          </a:prstGeom>
        </p:spPr>
      </p:pic>
      <p:pic>
        <p:nvPicPr>
          <p:cNvPr id="3" name="Рисунок 2" descr="новая кукл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067944" y="3212976"/>
            <a:ext cx="5076056" cy="3645024"/>
          </a:xfrm>
          <a:prstGeom prst="rect">
            <a:avLst/>
          </a:prstGeom>
        </p:spPr>
      </p:pic>
      <p:sp>
        <p:nvSpPr>
          <p:cNvPr id="4" name="Блок-схема: альтернативный процесс 3"/>
          <p:cNvSpPr/>
          <p:nvPr/>
        </p:nvSpPr>
        <p:spPr>
          <a:xfrm>
            <a:off x="4067944" y="0"/>
            <a:ext cx="5076056" cy="32129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Куклу новую купили</a:t>
            </a:r>
          </a:p>
          <a:p>
            <a:pPr algn="ctr"/>
            <a:r>
              <a:rPr lang="ru-RU" dirty="0" smtClean="0"/>
              <a:t>И на праздник подарили.</a:t>
            </a:r>
          </a:p>
          <a:p>
            <a:pPr algn="ctr"/>
            <a:r>
              <a:rPr lang="ru-RU" dirty="0" smtClean="0"/>
              <a:t>Что за кукла – красота,</a:t>
            </a:r>
          </a:p>
          <a:p>
            <a:pPr algn="ctr"/>
            <a:r>
              <a:rPr lang="ru-RU" dirty="0" smtClean="0"/>
              <a:t>Золотистая коса</a:t>
            </a:r>
          </a:p>
          <a:p>
            <a:pPr algn="ctr"/>
            <a:r>
              <a:rPr lang="ru-RU" dirty="0" smtClean="0"/>
              <a:t>И зеленые глаза.</a:t>
            </a:r>
          </a:p>
          <a:p>
            <a:pPr algn="ctr"/>
            <a:r>
              <a:rPr lang="ru-RU" dirty="0" smtClean="0"/>
              <a:t>Платье – розовый цветочек,</a:t>
            </a:r>
          </a:p>
          <a:p>
            <a:pPr algn="ctr"/>
            <a:r>
              <a:rPr lang="ru-RU" dirty="0" smtClean="0"/>
              <a:t>Кружевной </a:t>
            </a:r>
            <a:r>
              <a:rPr lang="ru-RU" dirty="0" err="1" smtClean="0"/>
              <a:t>воротничечек</a:t>
            </a:r>
            <a:r>
              <a:rPr lang="ru-RU" dirty="0" smtClean="0"/>
              <a:t>,</a:t>
            </a:r>
          </a:p>
          <a:p>
            <a:pPr algn="ctr"/>
            <a:r>
              <a:rPr lang="ru-RU" dirty="0" smtClean="0"/>
              <a:t>На ногах сапожки,</a:t>
            </a:r>
          </a:p>
          <a:p>
            <a:pPr algn="ctr"/>
            <a:r>
              <a:rPr lang="ru-RU" dirty="0" smtClean="0"/>
              <a:t>А в ушах сережки.</a:t>
            </a:r>
          </a:p>
          <a:p>
            <a:pPr algn="ctr"/>
            <a:endParaRPr lang="ru-RU" dirty="0" smtClean="0"/>
          </a:p>
          <a:p>
            <a:pPr algn="r"/>
            <a:r>
              <a:rPr lang="ru-RU" dirty="0" err="1" smtClean="0"/>
              <a:t>З.Письман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олезнь куклы (2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3645024"/>
            <a:ext cx="5004048" cy="3212976"/>
          </a:xfrm>
          <a:prstGeom prst="rect">
            <a:avLst/>
          </a:prstGeom>
        </p:spPr>
      </p:pic>
      <p:pic>
        <p:nvPicPr>
          <p:cNvPr id="3" name="Рисунок 2" descr="болезнь куклы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4048" y="0"/>
            <a:ext cx="432047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5004048" cy="3645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Маша, куколка моя,</a:t>
            </a:r>
          </a:p>
          <a:p>
            <a:pPr algn="ctr"/>
            <a:r>
              <a:rPr lang="ru-RU" sz="1400" dirty="0" smtClean="0"/>
              <a:t> Почему ты бледная?</a:t>
            </a:r>
          </a:p>
          <a:p>
            <a:pPr algn="ctr"/>
            <a:r>
              <a:rPr lang="ru-RU" sz="1400" dirty="0" smtClean="0"/>
              <a:t>Не смеешься, не шалишь</a:t>
            </a:r>
          </a:p>
          <a:p>
            <a:pPr algn="ctr"/>
            <a:r>
              <a:rPr lang="ru-RU" sz="1400" dirty="0" smtClean="0"/>
              <a:t>Все печальная сидишь.</a:t>
            </a:r>
          </a:p>
          <a:p>
            <a:pPr algn="ctr"/>
            <a:r>
              <a:rPr lang="ru-RU" sz="1400" dirty="0" smtClean="0"/>
              <a:t>Ничего три дня не ела,</a:t>
            </a:r>
          </a:p>
          <a:p>
            <a:pPr algn="ctr"/>
            <a:r>
              <a:rPr lang="ru-RU" sz="1400" dirty="0" smtClean="0"/>
              <a:t>Ты, наверно, заболела.</a:t>
            </a:r>
          </a:p>
          <a:p>
            <a:pPr algn="ctr"/>
            <a:r>
              <a:rPr lang="ru-RU" sz="1400" dirty="0" smtClean="0"/>
              <a:t>Хватит, Машенька, грустить</a:t>
            </a:r>
          </a:p>
          <a:p>
            <a:pPr algn="ctr"/>
            <a:r>
              <a:rPr lang="ru-RU" sz="1400" dirty="0" smtClean="0"/>
              <a:t>Буду я тебя лечить.</a:t>
            </a:r>
          </a:p>
          <a:p>
            <a:pPr algn="ctr"/>
            <a:r>
              <a:rPr lang="ru-RU" sz="1400" dirty="0" smtClean="0"/>
              <a:t>Если есть температура</a:t>
            </a:r>
          </a:p>
          <a:p>
            <a:pPr algn="ctr"/>
            <a:r>
              <a:rPr lang="ru-RU" sz="1400" dirty="0" smtClean="0"/>
              <a:t>Дам таблетки и микстуру.</a:t>
            </a:r>
          </a:p>
          <a:p>
            <a:pPr algn="ctr"/>
            <a:r>
              <a:rPr lang="ru-RU" sz="1400" dirty="0" smtClean="0"/>
              <a:t>Шарф на шею повяжу</a:t>
            </a:r>
          </a:p>
          <a:p>
            <a:pPr algn="ctr"/>
            <a:r>
              <a:rPr lang="ru-RU" sz="1400" dirty="0" smtClean="0"/>
              <a:t>И в кроватку уложу.</a:t>
            </a:r>
          </a:p>
          <a:p>
            <a:pPr algn="ctr"/>
            <a:r>
              <a:rPr lang="ru-RU" sz="1400" dirty="0" smtClean="0"/>
              <a:t>Я сварю тебе бульон</a:t>
            </a:r>
          </a:p>
          <a:p>
            <a:pPr algn="ctr"/>
            <a:r>
              <a:rPr lang="ru-RU" sz="1400" dirty="0" smtClean="0"/>
              <a:t>Для больных полезен он.</a:t>
            </a:r>
          </a:p>
          <a:p>
            <a:pPr algn="ctr"/>
            <a:r>
              <a:rPr lang="ru-RU" sz="1400" dirty="0" smtClean="0"/>
              <a:t>Чай с малиною попей, </a:t>
            </a:r>
          </a:p>
          <a:p>
            <a:pPr algn="ctr"/>
            <a:r>
              <a:rPr lang="ru-RU" sz="1400" dirty="0" smtClean="0"/>
              <a:t>Выздоравливай скорей!</a:t>
            </a:r>
          </a:p>
          <a:p>
            <a:pPr algn="r"/>
            <a:r>
              <a:rPr lang="ru-RU" sz="1400" dirty="0" smtClean="0"/>
              <a:t>О. </a:t>
            </a:r>
            <a:r>
              <a:rPr lang="ru-RU" sz="1400" dirty="0" err="1" smtClean="0"/>
              <a:t>Вайсбекер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лоуны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848874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16016" y="332656"/>
            <a:ext cx="442798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Клоун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Клоун в цирке каждый вечер.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Сколько радости от встречи –</a:t>
            </a:r>
          </a:p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Балагулит</a:t>
            </a:r>
            <a:r>
              <a:rPr lang="ru-RU" dirty="0" smtClean="0">
                <a:solidFill>
                  <a:srgbClr val="002060"/>
                </a:solidFill>
              </a:rPr>
              <a:t> и хохочет,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Рассмешит кого захочет.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Яркий Рыжий с красным носом.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Задает он всем вопросы.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Клоун Белый – элегантный.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Он ведет себя галантно.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Оба скачут и резвятся,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Всем на радость веселятся,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Дарят всем задорный смех –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Вот в чем клоунов успех!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algn="r"/>
            <a:r>
              <a:rPr lang="ru-RU" dirty="0" err="1" smtClean="0">
                <a:solidFill>
                  <a:srgbClr val="002060"/>
                </a:solidFill>
              </a:rPr>
              <a:t>Осиашвили</a:t>
            </a:r>
            <a:r>
              <a:rPr lang="ru-RU" dirty="0" smtClean="0">
                <a:solidFill>
                  <a:srgbClr val="002060"/>
                </a:solidFill>
              </a:rPr>
              <a:t> С.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286808" cy="5669578"/>
          </a:xfrm>
          <a:prstGeom prst="teardrop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Пусть знают все взрослые, что их дети</a:t>
            </a:r>
          </a:p>
          <a:p>
            <a:pPr algn="ctr"/>
            <a:r>
              <a:rPr lang="ru-RU" sz="3200" b="1" dirty="0" smtClean="0"/>
              <a:t>Самые талантливые на планете!</a:t>
            </a:r>
          </a:p>
          <a:p>
            <a:pPr algn="ctr"/>
            <a:r>
              <a:rPr lang="ru-RU" sz="3200" b="1" dirty="0" smtClean="0"/>
              <a:t>В них много улыбок, здоровья и смеха-</a:t>
            </a:r>
          </a:p>
          <a:p>
            <a:pPr algn="ctr"/>
            <a:r>
              <a:rPr lang="ru-RU" sz="3200" b="1" dirty="0" smtClean="0"/>
              <a:t>И в этом залог моего успеха!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7" y="85723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Тагирова Ольга Алексеевна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00233" y="2071678"/>
            <a:ext cx="5429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Музыкальный руководитель </a:t>
            </a:r>
          </a:p>
          <a:p>
            <a:pPr algn="ctr"/>
            <a:r>
              <a:rPr lang="ru-RU" sz="2000" dirty="0" smtClean="0"/>
              <a:t>МБДОУ  комбинированного вида</a:t>
            </a:r>
          </a:p>
          <a:p>
            <a:pPr algn="ctr"/>
            <a:r>
              <a:rPr lang="ru-RU" sz="2000" dirty="0" smtClean="0"/>
              <a:t>детский сад № 36 «Улыбка» </a:t>
            </a:r>
          </a:p>
          <a:p>
            <a:pPr algn="ctr"/>
            <a:r>
              <a:rPr lang="ru-RU" sz="2000" dirty="0" err="1" smtClean="0"/>
              <a:t>Бугульминского</a:t>
            </a:r>
            <a:r>
              <a:rPr lang="ru-RU" sz="2000" dirty="0" smtClean="0"/>
              <a:t> муниципального района  РТ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3857628"/>
            <a:ext cx="2251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Высшее образование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4786322"/>
            <a:ext cx="7572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Стаж работы 19 лет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Первая квалификационная категория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928662" y="357166"/>
            <a:ext cx="7215238" cy="23191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Цель моей деятельности:</a:t>
            </a:r>
          </a:p>
          <a:p>
            <a:pPr algn="ctr"/>
            <a:r>
              <a:rPr lang="ru-RU" sz="2800" b="1" dirty="0" smtClean="0"/>
              <a:t>формирование активной творческой личности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30718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259632" y="2852936"/>
            <a:ext cx="77153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Поставленную цель реализую через следующие задачи:</a:t>
            </a:r>
          </a:p>
          <a:p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развивать музыкально-творческие способности детей, </a:t>
            </a:r>
          </a:p>
          <a:p>
            <a:r>
              <a:rPr lang="ru-RU" sz="2000" b="1" dirty="0" smtClean="0"/>
              <a:t>     способность искать, пробовать, фантазировать</a:t>
            </a:r>
          </a:p>
          <a:p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учить мыслить неординарно, смело и свободно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/>
          </a:p>
          <a:p>
            <a:pPr>
              <a:buFont typeface="Arial" pitchFamily="34" charset="0"/>
              <a:buChar char="•"/>
            </a:pPr>
            <a:r>
              <a:rPr lang="ru-RU" sz="2000" b="1" dirty="0" smtClean="0"/>
              <a:t>  воспитывать любовь к музыке, к самостоятельному  </a:t>
            </a:r>
          </a:p>
          <a:p>
            <a:r>
              <a:rPr lang="ru-RU" sz="2000" b="1" dirty="0" smtClean="0"/>
              <a:t>   творчеству</a:t>
            </a:r>
            <a:endParaRPr lang="ru-RU" sz="2000" b="1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357166"/>
            <a:ext cx="7500990" cy="707886"/>
          </a:xfrm>
          <a:prstGeom prst="rect">
            <a:avLst/>
          </a:prstGeom>
          <a:solidFill>
            <a:srgbClr val="FFC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 своей работе использую современные программы и технологии:</a:t>
            </a:r>
            <a:endParaRPr lang="ru-RU" sz="2000" b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1000108"/>
          <a:ext cx="821537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0071" y="620688"/>
            <a:ext cx="872392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400" b="1" dirty="0" smtClean="0"/>
              <a:t>Программа “Синтез” </a:t>
            </a:r>
          </a:p>
          <a:p>
            <a:pPr algn="ctr"/>
            <a:r>
              <a:rPr lang="tt-RU" sz="2400" b="1" dirty="0" smtClean="0"/>
              <a:t>(авторы К.В.Тарасова, М.Л. Петрова, Т.Г.Рубан)</a:t>
            </a:r>
          </a:p>
          <a:p>
            <a:pPr algn="ctr"/>
            <a:r>
              <a:rPr lang="tt-RU" sz="2400" b="1" dirty="0" smtClean="0"/>
              <a:t>-</a:t>
            </a:r>
            <a:r>
              <a:rPr lang="tt-RU" sz="2000" b="1" dirty="0" smtClean="0"/>
              <a:t>это программа музыкал</a:t>
            </a:r>
            <a:r>
              <a:rPr lang="ru-RU" sz="2000" b="1" dirty="0" err="1" smtClean="0"/>
              <a:t>ь</a:t>
            </a:r>
            <a:r>
              <a:rPr lang="tt-RU" sz="2000" b="1" dirty="0" smtClean="0"/>
              <a:t>ного восприятия у детей на основе синтеза трех искусств </a:t>
            </a:r>
            <a:endParaRPr lang="ru-RU" sz="2000" b="1" dirty="0"/>
          </a:p>
        </p:txBody>
      </p:sp>
      <p:sp>
        <p:nvSpPr>
          <p:cNvPr id="3" name="Овал 2"/>
          <p:cNvSpPr/>
          <p:nvPr/>
        </p:nvSpPr>
        <p:spPr>
          <a:xfrm>
            <a:off x="611560" y="2492896"/>
            <a:ext cx="3275856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МУЗЫКИ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267744" y="4653136"/>
            <a:ext cx="4464496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Художественной литературы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292080" y="2492896"/>
            <a:ext cx="3456384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Изобразительного искусства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940152" y="2348880"/>
            <a:ext cx="842392" cy="842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843808" y="3645024"/>
            <a:ext cx="1058416" cy="9864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5" idx="4"/>
          </p:cNvCxnSpPr>
          <p:nvPr/>
        </p:nvCxnSpPr>
        <p:spPr>
          <a:xfrm flipH="1">
            <a:off x="5652120" y="3623320"/>
            <a:ext cx="1368152" cy="110182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3" idx="6"/>
            <a:endCxn id="5" idx="2"/>
          </p:cNvCxnSpPr>
          <p:nvPr/>
        </p:nvCxnSpPr>
        <p:spPr>
          <a:xfrm>
            <a:off x="3887416" y="3058108"/>
            <a:ext cx="140466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Содержимое 2"/>
          <p:cNvSpPr>
            <a:spLocks noGrp="1"/>
          </p:cNvSpPr>
          <p:nvPr>
            <p:ph idx="1"/>
          </p:nvPr>
        </p:nvSpPr>
        <p:spPr>
          <a:xfrm>
            <a:off x="971600" y="2276872"/>
            <a:ext cx="7272808" cy="4009628"/>
          </a:xfrm>
        </p:spPr>
        <p:txBody>
          <a:bodyPr/>
          <a:lstStyle/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>
              <a:buFont typeface="Wingdings 2" pitchFamily="18" charset="2"/>
              <a:buNone/>
            </a:pPr>
            <a:r>
              <a:rPr lang="ru-RU" sz="1200" b="1" dirty="0" smtClean="0"/>
              <a:t>                                                                                  </a:t>
            </a:r>
            <a:endParaRPr lang="ru-RU" sz="1200" dirty="0" smtClean="0"/>
          </a:p>
          <a:p>
            <a:pPr defTabSz="912813">
              <a:buFont typeface="Wingdings 2" pitchFamily="18" charset="2"/>
              <a:buNone/>
            </a:pPr>
            <a:r>
              <a:rPr lang="ru-RU" sz="1200" b="1" dirty="0" smtClean="0"/>
              <a:t> </a:t>
            </a:r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/>
            <a:endParaRPr lang="ru-RU" sz="1200" dirty="0" smtClean="0"/>
          </a:p>
          <a:p>
            <a:pPr defTabSz="912813">
              <a:buFont typeface="Wingdings 2" pitchFamily="18" charset="2"/>
              <a:buNone/>
            </a:pPr>
            <a:endParaRPr lang="ru-RU" sz="1200" dirty="0" smtClean="0"/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2813"/>
            <a:endParaRPr lang="ru-RU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2500313" y="650081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2813"/>
            <a:endParaRPr lang="ru-RU" dirty="0"/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1115616" y="620688"/>
            <a:ext cx="7128792" cy="144016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–введение дошкольника в мир музыки, формирование его художественной культуры,  используя синтез трех искусств: изо, музыки и художественной литературы.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2420888"/>
            <a:ext cx="7128792" cy="388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Данная  цель реализуется через следующие задачи:</a:t>
            </a:r>
          </a:p>
          <a:p>
            <a:pPr marL="342900" indent="-342900" algn="ctr">
              <a:buAutoNum type="arabicPeriod"/>
            </a:pPr>
            <a:r>
              <a:rPr lang="ru-RU" dirty="0" smtClean="0"/>
              <a:t>Воспитывать интерес к музыке, желание слушать, обогащать впечатления детей, формировать муз. вкус.</a:t>
            </a:r>
          </a:p>
          <a:p>
            <a:pPr marL="342900" indent="-342900" algn="ctr"/>
            <a:r>
              <a:rPr lang="ru-RU" dirty="0" smtClean="0"/>
              <a:t>2. Способствовать развитию мышления, воображения, фантазии, памяти, творческих способностей у детей дошкольного возраста.</a:t>
            </a:r>
          </a:p>
          <a:p>
            <a:pPr marL="342900" indent="-342900" algn="ctr"/>
            <a:r>
              <a:rPr lang="ru-RU" dirty="0" smtClean="0"/>
              <a:t>3. Учить анализировать и четко излагать свои  чувства, мысли, эмоционального восприятие и  ощущения.</a:t>
            </a:r>
          </a:p>
          <a:p>
            <a:pPr marL="342900" indent="-342900" algn="ctr"/>
            <a:endParaRPr lang="ru-RU" dirty="0" smtClean="0"/>
          </a:p>
          <a:p>
            <a:pPr marL="342900" indent="-342900" algn="ctr"/>
            <a:r>
              <a:rPr lang="ru-RU" dirty="0" smtClean="0"/>
              <a:t>Программа предоставлена по 4 возрастам:</a:t>
            </a:r>
          </a:p>
          <a:p>
            <a:pPr marL="342900" indent="-342900" algn="ctr"/>
            <a:r>
              <a:rPr lang="ru-RU" dirty="0" smtClean="0"/>
              <a:t>4, 5, 6 и 7 год жизни </a:t>
            </a: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сень!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2884242"/>
            <a:ext cx="4572000" cy="3973758"/>
          </a:xfrm>
          <a:prstGeom prst="rect">
            <a:avLst/>
          </a:prstGeom>
        </p:spPr>
      </p:pic>
      <p:pic>
        <p:nvPicPr>
          <p:cNvPr id="4" name="Рисунок 3" descr="осень (5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0"/>
            <a:ext cx="4716016" cy="3334408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932040" y="476672"/>
            <a:ext cx="3960440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А. </a:t>
            </a:r>
            <a:r>
              <a:rPr lang="ru-RU" dirty="0" err="1" smtClean="0"/>
              <a:t>Вивальди</a:t>
            </a:r>
            <a:r>
              <a:rPr lang="ru-RU" dirty="0" smtClean="0"/>
              <a:t> «Осень»</a:t>
            </a:r>
          </a:p>
          <a:p>
            <a:pPr algn="ctr"/>
            <a:r>
              <a:rPr lang="ru-RU" dirty="0" smtClean="0"/>
              <a:t>(«Времена года» </a:t>
            </a:r>
            <a:r>
              <a:rPr lang="ru-RU" dirty="0" err="1" smtClean="0"/>
              <a:t>циклыннан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8" name="Загнутый угол 7"/>
          <p:cNvSpPr/>
          <p:nvPr/>
        </p:nvSpPr>
        <p:spPr>
          <a:xfrm>
            <a:off x="251520" y="3645024"/>
            <a:ext cx="3960440" cy="295232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Унылая пора! Очей очарованье!</a:t>
            </a:r>
          </a:p>
          <a:p>
            <a:pPr algn="ctr"/>
            <a:r>
              <a:rPr lang="ru-RU" sz="1400" dirty="0" smtClean="0"/>
              <a:t>Приятна мне твоя прощальная краса!</a:t>
            </a:r>
          </a:p>
          <a:p>
            <a:pPr algn="ctr"/>
            <a:r>
              <a:rPr lang="ru-RU" sz="1400" dirty="0" smtClean="0"/>
              <a:t>Люблю я пышное природы увяданье,</a:t>
            </a:r>
          </a:p>
          <a:p>
            <a:pPr algn="ctr"/>
            <a:r>
              <a:rPr lang="ru-RU" sz="1400" dirty="0" smtClean="0"/>
              <a:t>В багрец и золото одетые леса.</a:t>
            </a:r>
          </a:p>
          <a:p>
            <a:pPr algn="ctr"/>
            <a:r>
              <a:rPr lang="ru-RU" sz="1400" dirty="0" smtClean="0"/>
              <a:t>В их сенях ветра шум и свежее дыханье, </a:t>
            </a:r>
          </a:p>
          <a:p>
            <a:pPr algn="ctr"/>
            <a:r>
              <a:rPr lang="ru-RU" sz="1400" dirty="0" smtClean="0"/>
              <a:t>И мглой волнистою покрытые леса.</a:t>
            </a:r>
          </a:p>
          <a:p>
            <a:pPr algn="ctr"/>
            <a:r>
              <a:rPr lang="ru-RU" sz="1400" dirty="0" smtClean="0"/>
              <a:t>И редкий солнца луч, и первые морозы,</a:t>
            </a:r>
          </a:p>
          <a:p>
            <a:pPr algn="ctr"/>
            <a:r>
              <a:rPr lang="ru-RU" sz="1400" dirty="0" smtClean="0"/>
              <a:t>И отдаленные седой зимы угрозы.</a:t>
            </a:r>
          </a:p>
          <a:p>
            <a:pPr algn="ctr"/>
            <a:endParaRPr lang="ru-RU" sz="1400" dirty="0" smtClean="0"/>
          </a:p>
          <a:p>
            <a:pPr algn="r"/>
            <a:r>
              <a:rPr lang="ru-RU" sz="1400" dirty="0" smtClean="0"/>
              <a:t>А.С. Пушкин</a:t>
            </a:r>
          </a:p>
          <a:p>
            <a:pPr algn="ctr"/>
            <a:endParaRPr lang="ru-RU" sz="1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осень3у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960934" y="3429000"/>
            <a:ext cx="5183066" cy="3429000"/>
          </a:xfrm>
          <a:prstGeom prst="rect">
            <a:avLst/>
          </a:prstGeom>
        </p:spPr>
      </p:pic>
      <p:pic>
        <p:nvPicPr>
          <p:cNvPr id="9" name="Рисунок 8" descr="осень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283968" y="1"/>
            <a:ext cx="4860032" cy="3429000"/>
          </a:xfrm>
          <a:prstGeom prst="rect">
            <a:avLst/>
          </a:prstGeom>
        </p:spPr>
      </p:pic>
      <p:pic>
        <p:nvPicPr>
          <p:cNvPr id="12" name="Рисунок 11" descr="осень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0"/>
            <a:ext cx="4283968" cy="7101408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сень (4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427984" cy="6858000"/>
          </a:xfrm>
          <a:prstGeom prst="rect">
            <a:avLst/>
          </a:prstGeom>
        </p:spPr>
      </p:pic>
      <p:pic>
        <p:nvPicPr>
          <p:cNvPr id="6" name="Рисунок 5" descr="осень (6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379312" y="2852937"/>
            <a:ext cx="4764688" cy="4005064"/>
          </a:xfrm>
          <a:prstGeom prst="rect">
            <a:avLst/>
          </a:prstGeom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4788024" y="260648"/>
            <a:ext cx="4104456" cy="208823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Чайковский «Октябрь»</a:t>
            </a:r>
          </a:p>
          <a:p>
            <a:pPr algn="ctr"/>
            <a:r>
              <a:rPr lang="ru-RU" dirty="0" smtClean="0"/>
              <a:t>«</a:t>
            </a:r>
            <a:r>
              <a:rPr lang="ru-RU" dirty="0" err="1" smtClean="0"/>
              <a:t>Балалар</a:t>
            </a:r>
            <a:r>
              <a:rPr lang="ru-RU" dirty="0" smtClean="0"/>
              <a:t> альбомы»</a:t>
            </a:r>
            <a:r>
              <a:rPr lang="ru-RU" dirty="0" err="1" smtClean="0"/>
              <a:t>ннар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</TotalTime>
  <Words>714</Words>
  <Application>Microsoft Office PowerPoint</Application>
  <PresentationFormat>Экран (4:3)</PresentationFormat>
  <Paragraphs>168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Апекс</vt:lpstr>
      <vt:lpstr>Открытая</vt:lpstr>
      <vt:lpstr>Слайд 1</vt:lpstr>
      <vt:lpstr>Слайд 2</vt:lpstr>
      <vt:lpstr>Слайд 3</vt:lpstr>
      <vt:lpstr>Слайд 4</vt:lpstr>
      <vt:lpstr>Слайд 5</vt:lpstr>
      <vt:lpstr> 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тагирова</dc:creator>
  <cp:lastModifiedBy>Admin</cp:lastModifiedBy>
  <cp:revision>88</cp:revision>
  <dcterms:created xsi:type="dcterms:W3CDTF">2010-12-03T10:44:12Z</dcterms:created>
  <dcterms:modified xsi:type="dcterms:W3CDTF">2006-02-02T09:58:03Z</dcterms:modified>
</cp:coreProperties>
</file>