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1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13099-5633-4123-8507-CDA137078AB3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367E9-3AE6-4749-BA1F-3CEE30315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25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367E9-3AE6-4749-BA1F-3CEE30315D2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7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367E9-3AE6-4749-BA1F-3CEE30315D2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66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45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6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71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57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75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06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59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17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05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0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4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F47FB-6019-4374-B405-3B4C936F792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79F0-F1DC-453B-825B-4BFD2D70D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88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30793"/>
            <a:ext cx="9144000" cy="2387600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sz="3800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КИНЕЗИОЛОГИЧЕСКИХ УПРАЖНЕНИЙ В РАБОТЕ С ДЕТЬМИ ДОШКОЛЬНОГО ВОЗРАСТА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3920" y="4022512"/>
            <a:ext cx="5379720" cy="1006688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«Гимнастика мозга».</a:t>
            </a:r>
          </a:p>
          <a:p>
            <a:pPr algn="l"/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 useBgFill="1">
        <p:nvSpPr>
          <p:cNvPr id="7" name="TextBox 6"/>
          <p:cNvSpPr txBox="1"/>
          <p:nvPr/>
        </p:nvSpPr>
        <p:spPr>
          <a:xfrm>
            <a:off x="9066179" y="5778230"/>
            <a:ext cx="45719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6361" y="3390983"/>
            <a:ext cx="3810835" cy="275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24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55319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rgbClr val="7030A0"/>
                </a:solidFill>
              </a:rPr>
              <a:t>Упражнение </a:t>
            </a:r>
            <a:r>
              <a:rPr lang="ru-RU" b="1" dirty="0" smtClean="0">
                <a:solidFill>
                  <a:srgbClr val="7030A0"/>
                </a:solidFill>
              </a:rPr>
              <a:t>«КРЮКИ»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6240" y="762000"/>
            <a:ext cx="11369040" cy="5623560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900" dirty="0" smtClean="0"/>
              <a:t>Это упражнение связано </a:t>
            </a:r>
            <a:r>
              <a:rPr lang="ru-RU" sz="2900" dirty="0"/>
              <a:t>с оценочным мышлением и способностью принимать обдуманные </a:t>
            </a:r>
            <a:r>
              <a:rPr lang="ru-RU" sz="2900" dirty="0" smtClean="0"/>
              <a:t>решения</a:t>
            </a:r>
            <a:r>
              <a:rPr lang="ru-RU" sz="2900" dirty="0"/>
              <a:t>,</a:t>
            </a:r>
            <a:r>
              <a:rPr lang="ru-RU" sz="2900" dirty="0" smtClean="0"/>
              <a:t> </a:t>
            </a:r>
            <a:r>
              <a:rPr lang="ru-RU" sz="2900" dirty="0"/>
              <a:t>помогает успокоиться и сосредоточиться и направить внимание на что-то </a:t>
            </a:r>
            <a:r>
              <a:rPr lang="ru-RU" sz="2900" dirty="0" smtClean="0"/>
              <a:t>одно.</a:t>
            </a:r>
            <a:endParaRPr lang="ru-RU" sz="29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2900" b="1" i="1" u="sng" dirty="0" smtClean="0"/>
              <a:t>Это </a:t>
            </a:r>
            <a:r>
              <a:rPr lang="ru-RU" sz="2900" b="1" i="1" u="sng" dirty="0"/>
              <a:t>упражнение поможет развить следующие </a:t>
            </a:r>
            <a:r>
              <a:rPr lang="ru-RU" sz="2900" b="1" i="1" u="sng" dirty="0" smtClean="0"/>
              <a:t>способности:</a:t>
            </a:r>
            <a:r>
              <a:rPr lang="ru-RU" sz="2900" i="1" u="sng" dirty="0"/>
              <a:t> </a:t>
            </a:r>
            <a:r>
              <a:rPr lang="ru-RU" sz="2900" dirty="0" smtClean="0"/>
              <a:t>эмоциональная стабильность, успокаивает чрезмерно эмоциональные реакции на внешние раздражители; организованность;</a:t>
            </a:r>
            <a:endParaRPr lang="ru-RU" sz="2900" dirty="0"/>
          </a:p>
          <a:p>
            <a:pPr marL="0" indent="0">
              <a:spcBef>
                <a:spcPts val="600"/>
              </a:spcBef>
              <a:buNone/>
            </a:pPr>
            <a:r>
              <a:rPr lang="ru-RU" sz="2900" b="1" i="1" u="sng" dirty="0" smtClean="0"/>
              <a:t>Способности </a:t>
            </a:r>
            <a:r>
              <a:rPr lang="ru-RU" sz="2900" b="1" i="1" u="sng" dirty="0"/>
              <a:t>к обучению, которые это упражнение может </a:t>
            </a:r>
            <a:r>
              <a:rPr lang="ru-RU" sz="2900" b="1" i="1" u="sng" dirty="0" smtClean="0"/>
              <a:t>улучшить:</a:t>
            </a:r>
            <a:r>
              <a:rPr lang="ru-RU" sz="2900" i="1" u="sng" dirty="0"/>
              <a:t> </a:t>
            </a:r>
            <a:r>
              <a:rPr lang="ru-RU" sz="2900" dirty="0" smtClean="0"/>
              <a:t>умение </a:t>
            </a:r>
            <a:r>
              <a:rPr lang="ru-RU" sz="2900" dirty="0"/>
              <a:t>слушать и </a:t>
            </a:r>
            <a:r>
              <a:rPr lang="ru-RU" sz="2900" dirty="0" smtClean="0"/>
              <a:t>говорить; умение сосредоточиться;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900" b="1" i="1" u="sng" dirty="0" smtClean="0"/>
              <a:t>Корректирует </a:t>
            </a:r>
            <a:r>
              <a:rPr lang="ru-RU" sz="2900" b="1" i="1" u="sng" dirty="0"/>
              <a:t>поведение и исправляет </a:t>
            </a:r>
            <a:r>
              <a:rPr lang="ru-RU" sz="2900" b="1" i="1" u="sng" dirty="0" smtClean="0"/>
              <a:t>осанку:</a:t>
            </a:r>
            <a:r>
              <a:rPr lang="ru-RU" sz="2900" i="1" u="sng" dirty="0"/>
              <a:t> </a:t>
            </a:r>
            <a:r>
              <a:rPr lang="ru-RU" sz="2900" dirty="0" smtClean="0"/>
              <a:t>улучшает </a:t>
            </a:r>
            <a:r>
              <a:rPr lang="ru-RU" sz="2900" dirty="0"/>
              <a:t>самоконтроль и осознание собственных </a:t>
            </a:r>
            <a:r>
              <a:rPr lang="ru-RU" sz="2900" dirty="0" smtClean="0"/>
              <a:t>границ; улучшает </a:t>
            </a:r>
            <a:r>
              <a:rPr lang="ru-RU" sz="2900" dirty="0"/>
              <a:t>баланс и </a:t>
            </a:r>
            <a:r>
              <a:rPr lang="ru-RU" sz="2900" dirty="0" smtClean="0"/>
              <a:t>координацию; повышает </a:t>
            </a:r>
            <a:r>
              <a:rPr lang="ru-RU" sz="2900" dirty="0"/>
              <a:t>способность чувствовать себя комфортно в любой обстановке (устраняет </a:t>
            </a:r>
            <a:r>
              <a:rPr lang="ru-RU" sz="2900" dirty="0" smtClean="0"/>
              <a:t>гиперчувствительность).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91834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2959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«КРЮКИ»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35280" y="822960"/>
            <a:ext cx="9585960" cy="5715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</a:gradFill>
        </p:spPr>
        <p:txBody>
          <a:bodyPr>
            <a:noAutofit/>
          </a:bodyPr>
          <a:lstStyle/>
          <a:p>
            <a:pPr marL="0" indent="0" algn="just">
              <a:spcBef>
                <a:spcPts val="200"/>
              </a:spcBef>
              <a:buNone/>
            </a:pPr>
            <a:r>
              <a:rPr lang="ru-RU" sz="2500" b="1" dirty="0"/>
              <a:t>Часть </a:t>
            </a:r>
            <a:r>
              <a:rPr lang="ru-RU" sz="2500" b="1" dirty="0" smtClean="0"/>
              <a:t>1. </a:t>
            </a:r>
            <a:r>
              <a:rPr lang="ru-RU" sz="2500" dirty="0" smtClean="0"/>
              <a:t>Встаньте</a:t>
            </a:r>
            <a:r>
              <a:rPr lang="ru-RU" sz="2500" dirty="0"/>
              <a:t>, скрестив ноги. При этом ступни устойчиво опираются на </a:t>
            </a:r>
            <a:r>
              <a:rPr lang="ru-RU" sz="2500" dirty="0" smtClean="0"/>
              <a:t>пол. Вытяните </a:t>
            </a:r>
            <a:r>
              <a:rPr lang="ru-RU" sz="2500" dirty="0"/>
              <a:t>руки перед собой параллельно полу. Скрестите их таким образом, чтобы ладошки встретились друг с другом, и переплетите пальцы в </a:t>
            </a:r>
            <a:r>
              <a:rPr lang="ru-RU" sz="2500" dirty="0" smtClean="0"/>
              <a:t>замок. Согнув </a:t>
            </a:r>
            <a:r>
              <a:rPr lang="ru-RU" sz="2500" dirty="0"/>
              <a:t>локти, выверните кисти вовнутрь и прижмите их к груди таким образом, чтобы локти оказались направленными </a:t>
            </a:r>
            <a:r>
              <a:rPr lang="ru-RU" sz="2500" dirty="0" smtClean="0"/>
              <a:t>вниз. Прижмите </a:t>
            </a:r>
            <a:r>
              <a:rPr lang="ru-RU" sz="2500" dirty="0"/>
              <a:t>язык к твердому небу сразу за верхними зубами. Глаза поднимите вверх и удерживайте взгляд в этом направлении. Подбородок при этом опущен, голова не задрана. Дыхание спокойное, тело расслабленное. 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ru-RU" sz="2500" b="1" dirty="0"/>
              <a:t>Часть </a:t>
            </a:r>
            <a:r>
              <a:rPr lang="ru-RU" sz="2500" b="1" dirty="0" smtClean="0"/>
              <a:t>2. </a:t>
            </a:r>
            <a:r>
              <a:rPr lang="ru-RU" sz="2500" dirty="0" smtClean="0"/>
              <a:t>Поставьте </a:t>
            </a:r>
            <a:r>
              <a:rPr lang="ru-RU" sz="2500" dirty="0"/>
              <a:t>ступни параллельно. </a:t>
            </a:r>
            <a:r>
              <a:rPr lang="ru-RU" sz="2500" dirty="0" smtClean="0"/>
              <a:t>Разомкните </a:t>
            </a:r>
            <a:r>
              <a:rPr lang="ru-RU" sz="2500" dirty="0"/>
              <a:t>замок из кистей, опустите руки и соедините кончики пальцев обеих рук друг с другом. Разместите их таким образом, чтобы соединенные большие пальцы располагались параллельно полу, а остальные были направлены вниз. </a:t>
            </a:r>
            <a:r>
              <a:rPr lang="ru-RU" sz="2500" dirty="0" smtClean="0"/>
              <a:t>Смотреть </a:t>
            </a:r>
            <a:r>
              <a:rPr lang="ru-RU" sz="2500" dirty="0"/>
              <a:t>теперь надо в пол, но голову не опускайте. Язык по-прежнему упирается в твердое небо. Постойте так, расслабившись, еще немного. </a:t>
            </a:r>
          </a:p>
        </p:txBody>
      </p:sp>
      <p:pic>
        <p:nvPicPr>
          <p:cNvPr id="7" name="Объект 6" descr="hu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240" y="716280"/>
            <a:ext cx="2103120" cy="5821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123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2479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  <a:latin typeface="+mn-lt"/>
              </a:rPr>
              <a:t>Упражнение «Ленивые восьмерки»</a:t>
            </a:r>
            <a:endParaRPr lang="ru-RU" dirty="0">
              <a:latin typeface="+mn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50520" y="792480"/>
            <a:ext cx="11490960" cy="5654040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900" b="1" i="1" u="sng" dirty="0"/>
              <a:t>Это упражнение поможет развить следующие способности:</a:t>
            </a:r>
            <a:endParaRPr lang="ru-RU" sz="2900" i="1" u="sng" dirty="0"/>
          </a:p>
          <a:p>
            <a:pPr>
              <a:spcBef>
                <a:spcPts val="0"/>
              </a:spcBef>
            </a:pPr>
            <a:r>
              <a:rPr lang="ru-RU" sz="2900" dirty="0" smtClean="0"/>
              <a:t>улучшает зрение, особенно бинокулярное зрение; способность </a:t>
            </a:r>
            <a:r>
              <a:rPr lang="ru-RU" sz="2900" dirty="0"/>
              <a:t>лучше воспринимать движущиеся </a:t>
            </a:r>
            <a:r>
              <a:rPr lang="ru-RU" sz="2900" dirty="0" smtClean="0"/>
              <a:t>объекты; развивает </a:t>
            </a:r>
            <a:r>
              <a:rPr lang="ru-RU" sz="2900" dirty="0"/>
              <a:t>глубинное </a:t>
            </a:r>
            <a:r>
              <a:rPr lang="ru-RU" sz="2900" dirty="0" smtClean="0"/>
              <a:t>восприятие; размывать </a:t>
            </a:r>
            <a:r>
              <a:rPr lang="ru-RU" sz="2900" dirty="0"/>
              <a:t>зрительный фокус; читать бегло, по диагонали.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900" b="1" u="sng" dirty="0" smtClean="0"/>
              <a:t>Способности </a:t>
            </a:r>
            <a:r>
              <a:rPr lang="ru-RU" sz="2900" b="1" u="sng" dirty="0"/>
              <a:t>к обучению, которые это упражнение может улучшить:</a:t>
            </a:r>
            <a:endParaRPr lang="ru-RU" sz="2900" u="sng" dirty="0"/>
          </a:p>
          <a:p>
            <a:pPr lvl="0">
              <a:spcBef>
                <a:spcPts val="0"/>
              </a:spcBef>
            </a:pPr>
            <a:r>
              <a:rPr lang="ru-RU" sz="2900" dirty="0"/>
              <a:t>механика чтения (движение глаз слева </a:t>
            </a:r>
            <a:r>
              <a:rPr lang="ru-RU" sz="2900" dirty="0" smtClean="0"/>
              <a:t>направо); распознавание </a:t>
            </a:r>
            <a:r>
              <a:rPr lang="ru-RU" sz="2900" dirty="0"/>
              <a:t>символов печатного (письменного) </a:t>
            </a:r>
            <a:r>
              <a:rPr lang="ru-RU" sz="2900" dirty="0" smtClean="0"/>
              <a:t>текста; восприятие </a:t>
            </a:r>
            <a:r>
              <a:rPr lang="ru-RU" sz="2900" dirty="0"/>
              <a:t>прочитанной </a:t>
            </a:r>
            <a:r>
              <a:rPr lang="ru-RU" sz="2900" dirty="0" smtClean="0"/>
              <a:t>информации (долгосрочная </a:t>
            </a:r>
            <a:r>
              <a:rPr lang="ru-RU" sz="2900" dirty="0"/>
              <a:t>ассоциативная </a:t>
            </a:r>
            <a:r>
              <a:rPr lang="ru-RU" sz="2900" dirty="0" smtClean="0"/>
              <a:t>память)</a:t>
            </a:r>
            <a:endParaRPr lang="ru-RU" sz="29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900" b="1" i="1" u="sng" dirty="0" smtClean="0"/>
              <a:t>Корректируют </a:t>
            </a:r>
            <a:r>
              <a:rPr lang="ru-RU" sz="2900" b="1" i="1" u="sng" dirty="0"/>
              <a:t>поведение и исправляют осанку:</a:t>
            </a:r>
            <a:endParaRPr lang="ru-RU" sz="2900" i="1" u="sng" dirty="0"/>
          </a:p>
          <a:p>
            <a:pPr lvl="0">
              <a:spcBef>
                <a:spcPts val="0"/>
              </a:spcBef>
            </a:pPr>
            <a:r>
              <a:rPr lang="ru-RU" sz="2900" dirty="0"/>
              <a:t>расслабление спины, шеи, плеч во время фокусировки </a:t>
            </a:r>
            <a:r>
              <a:rPr lang="ru-RU" sz="2900" dirty="0" smtClean="0"/>
              <a:t>зрения; улучшают </a:t>
            </a:r>
            <a:r>
              <a:rPr lang="ru-RU" sz="2900" dirty="0"/>
              <a:t>способность центрироваться, поддерживать баланс и физическую </a:t>
            </a:r>
            <a:r>
              <a:rPr lang="ru-RU" sz="2900" dirty="0" smtClean="0"/>
              <a:t>координацию; улучшают </a:t>
            </a:r>
            <a:r>
              <a:rPr lang="ru-RU" sz="2900" dirty="0"/>
              <a:t>координацию движений «рука-глаз</a:t>
            </a:r>
            <a:r>
              <a:rPr lang="ru-RU" sz="2900" dirty="0" smtClean="0"/>
              <a:t>».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50094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3456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+mn-lt"/>
              </a:rPr>
              <a:t>«Ленивые восьмерки»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62144" y="1340168"/>
            <a:ext cx="7699953" cy="4832032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3100" dirty="0" smtClean="0"/>
              <a:t>Нарисуйте большим пальцем вытянутой руки восьмерку «лежащую на боку» на уровне глаз (или нарисуйте его маркером на доске). Движение начинайте влево вверх, против часовой стрелки. Сделайте это 3 раза, затем сделайте то же самое другой рукой. Затем повторите всё упражнение правой и левой руками ещё 3 раза. После этого соедините ладони «в замок» и выполните упражнение ещё 3 раза.</a:t>
            </a:r>
            <a:endParaRPr lang="ru-RU" sz="3100" dirty="0"/>
          </a:p>
        </p:txBody>
      </p:sp>
      <p:pic>
        <p:nvPicPr>
          <p:cNvPr id="5" name="Объект 4" descr="8-fi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457" y="1340168"/>
            <a:ext cx="3200400" cy="4832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09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0580" y="106681"/>
            <a:ext cx="10515600" cy="640079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+mn-lt"/>
              </a:rPr>
              <a:t>Упражнение «Думательный колпак» </a:t>
            </a:r>
            <a:endParaRPr lang="ru-RU" dirty="0">
              <a:latin typeface="+mn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0040" y="1082040"/>
            <a:ext cx="11536680" cy="5410200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1200" b="1" i="1" u="sng" dirty="0"/>
              <a:t>Это упражнение поможет развить следующие способности:</a:t>
            </a:r>
            <a:endParaRPr lang="ru-RU" sz="11200" i="1" u="sng" dirty="0"/>
          </a:p>
          <a:p>
            <a:pPr lvl="0" algn="just">
              <a:spcBef>
                <a:spcPts val="0"/>
              </a:spcBef>
            </a:pPr>
            <a:r>
              <a:rPr lang="ru-RU" sz="11200" dirty="0" smtClean="0"/>
              <a:t>краткосрочная память; повышенная </a:t>
            </a:r>
            <a:r>
              <a:rPr lang="ru-RU" sz="11200" dirty="0"/>
              <a:t>острота </a:t>
            </a:r>
            <a:r>
              <a:rPr lang="ru-RU" sz="11200" dirty="0" smtClean="0"/>
              <a:t>мышления, немой </a:t>
            </a:r>
            <a:r>
              <a:rPr lang="ru-RU" sz="11200" dirty="0"/>
              <a:t>монолог (навыки мышления, </a:t>
            </a:r>
            <a:r>
              <a:rPr lang="ru-RU" sz="11200" dirty="0" smtClean="0"/>
              <a:t>рассуждения); умение </a:t>
            </a:r>
            <a:r>
              <a:rPr lang="ru-RU" sz="11200" dirty="0"/>
              <a:t>слушать обоими </a:t>
            </a:r>
            <a:r>
              <a:rPr lang="ru-RU" sz="11200" dirty="0" smtClean="0"/>
              <a:t>ушами; внимание </a:t>
            </a:r>
            <a:r>
              <a:rPr lang="ru-RU" sz="11200" dirty="0"/>
              <a:t>при слушании (умение отделять фоновый шум от звуков, несущих нужную информацию)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200" b="1" i="1" u="sng" dirty="0"/>
              <a:t>Способности к обучению, </a:t>
            </a:r>
            <a:r>
              <a:rPr lang="ru-RU" sz="11200" b="1" i="1" u="sng" dirty="0" smtClean="0"/>
              <a:t>которые можно </a:t>
            </a:r>
            <a:r>
              <a:rPr lang="ru-RU" sz="11200" b="1" i="1" u="sng" dirty="0"/>
              <a:t>улучшить:</a:t>
            </a:r>
            <a:endParaRPr lang="ru-RU" sz="11200" i="1" u="sng" dirty="0"/>
          </a:p>
          <a:p>
            <a:pPr lvl="0" algn="just">
              <a:spcBef>
                <a:spcPts val="0"/>
              </a:spcBef>
            </a:pPr>
            <a:r>
              <a:rPr lang="ru-RU" sz="11200" dirty="0"/>
              <a:t>восприятие информации на </a:t>
            </a:r>
            <a:r>
              <a:rPr lang="ru-RU" sz="11200" dirty="0" smtClean="0"/>
              <a:t>слух; выступление </a:t>
            </a:r>
            <a:r>
              <a:rPr lang="ru-RU" sz="11200" dirty="0"/>
              <a:t>на публике, пение, игра на музыкальном </a:t>
            </a:r>
            <a:r>
              <a:rPr lang="ru-RU" sz="11200" dirty="0" smtClean="0"/>
              <a:t>инструменте; различение </a:t>
            </a:r>
            <a:r>
              <a:rPr lang="ru-RU" sz="11200" dirty="0"/>
              <a:t>информации, воспринимаемой на слух и улучшение памяти (а также навыков правописания)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1200" b="1" i="1" u="sng" dirty="0"/>
              <a:t>Дополнительные </a:t>
            </a:r>
            <a:r>
              <a:rPr lang="ru-RU" sz="11200" b="1" i="1" u="sng" dirty="0" smtClean="0"/>
              <a:t>навыки:</a:t>
            </a:r>
            <a:r>
              <a:rPr lang="ru-RU" sz="11200" i="1" u="sng" dirty="0"/>
              <a:t> </a:t>
            </a:r>
            <a:r>
              <a:rPr lang="ru-RU" sz="11200" dirty="0" smtClean="0"/>
              <a:t>счёт </a:t>
            </a:r>
            <a:r>
              <a:rPr lang="ru-RU" sz="11200" dirty="0"/>
              <a:t>в </a:t>
            </a:r>
            <a:r>
              <a:rPr lang="ru-RU" sz="11200" dirty="0" smtClean="0"/>
              <a:t>уме, способность </a:t>
            </a:r>
            <a:r>
              <a:rPr lang="ru-RU" sz="11200" dirty="0"/>
              <a:t>сосредоточиться при работе за компьютером или другим электронным устройством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200" b="1" i="1" u="sng" dirty="0" smtClean="0"/>
              <a:t>Корректирует </a:t>
            </a:r>
            <a:r>
              <a:rPr lang="ru-RU" sz="11200" b="1" i="1" u="sng" dirty="0"/>
              <a:t>поведение и исправляет осанку:</a:t>
            </a:r>
            <a:endParaRPr lang="ru-RU" sz="11200" i="1" u="sng" dirty="0"/>
          </a:p>
          <a:p>
            <a:pPr lvl="0" algn="just">
              <a:spcBef>
                <a:spcPts val="0"/>
              </a:spcBef>
            </a:pPr>
            <a:r>
              <a:rPr lang="ru-RU" sz="11200" dirty="0" smtClean="0"/>
              <a:t>лучше </a:t>
            </a:r>
            <a:r>
              <a:rPr lang="ru-RU" sz="11200" dirty="0"/>
              <a:t>резонирует </a:t>
            </a:r>
            <a:r>
              <a:rPr lang="ru-RU" sz="11200" dirty="0" smtClean="0"/>
              <a:t>голос, расслабляет </a:t>
            </a:r>
            <a:r>
              <a:rPr lang="ru-RU" sz="11200" dirty="0"/>
              <a:t>челюсть, язык, мышцы </a:t>
            </a:r>
            <a:r>
              <a:rPr lang="ru-RU" sz="11200" dirty="0" smtClean="0"/>
              <a:t>лица, голова </a:t>
            </a:r>
            <a:r>
              <a:rPr lang="ru-RU" sz="11200" dirty="0"/>
              <a:t>лучше поворачивается в обе </a:t>
            </a:r>
            <a:r>
              <a:rPr lang="ru-RU" sz="11200" dirty="0" smtClean="0"/>
              <a:t>стороны; улучшается </a:t>
            </a:r>
            <a:r>
              <a:rPr lang="ru-RU" sz="11200" dirty="0"/>
              <a:t>способность сосредоточиться и сохранять </a:t>
            </a:r>
            <a:r>
              <a:rPr lang="ru-RU" sz="11200" dirty="0" smtClean="0"/>
              <a:t>внимание, способность </a:t>
            </a:r>
            <a:r>
              <a:rPr lang="ru-RU" sz="11200" dirty="0"/>
              <a:t>расслышать более широкий спектр </a:t>
            </a:r>
            <a:r>
              <a:rPr lang="ru-RU" sz="11200" dirty="0" smtClean="0"/>
              <a:t>звуков; улучшает </a:t>
            </a:r>
            <a:r>
              <a:rPr lang="ru-RU" sz="11200" dirty="0"/>
              <a:t>периферическое зрение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84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+mn-lt"/>
              </a:rPr>
              <a:t>«Думательный колпак» 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7680" y="1690688"/>
            <a:ext cx="6253480" cy="4486275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</a:gra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200" dirty="0" smtClean="0"/>
          </a:p>
          <a:p>
            <a:pPr lvl="0"/>
            <a:r>
              <a:rPr lang="ru-RU" sz="3200" dirty="0"/>
              <a:t>Держите голову прямо, не напрягая шею и подбородок. </a:t>
            </a:r>
          </a:p>
          <a:p>
            <a:pPr lvl="0" algn="just"/>
            <a:r>
              <a:rPr lang="ru-RU" sz="3200" dirty="0"/>
              <a:t>Возьмитесь руками за уши таким образом, чтобы большой палец оказался с тыльной стороны уха, а остальные пальцы – спереди. </a:t>
            </a:r>
          </a:p>
          <a:p>
            <a:pPr lvl="0"/>
            <a:r>
              <a:rPr lang="ru-RU" sz="3200" dirty="0"/>
              <a:t>Массируйте уши сверху вниз, чуть разворачивая их в сторону затылка. </a:t>
            </a:r>
          </a:p>
          <a:p>
            <a:r>
              <a:rPr lang="ru-RU" sz="3200" dirty="0"/>
              <a:t>Дойдя до мочки, мягко помассируйте ее. </a:t>
            </a:r>
            <a:endParaRPr lang="ru-RU" dirty="0"/>
          </a:p>
        </p:txBody>
      </p:sp>
      <p:pic>
        <p:nvPicPr>
          <p:cNvPr id="5" name="Объект 4" descr="ears2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0" y="1690687"/>
            <a:ext cx="4810760" cy="4486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66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94359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+mn-lt"/>
              </a:rPr>
              <a:t>Упражнение </a:t>
            </a:r>
            <a:r>
              <a:rPr lang="ru-RU" dirty="0" smtClean="0">
                <a:solidFill>
                  <a:srgbClr val="7030A0"/>
                </a:solidFill>
                <a:latin typeface="+mn-lt"/>
              </a:rPr>
              <a:t>«Сова»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50520" y="594360"/>
            <a:ext cx="11551920" cy="5806440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i="1" u="sng" dirty="0"/>
              <a:t>Это упражнение поможет развить следующие </a:t>
            </a:r>
            <a:r>
              <a:rPr lang="ru-RU" b="1" i="1" u="sng" dirty="0" smtClean="0"/>
              <a:t>способности:</a:t>
            </a:r>
            <a:r>
              <a:rPr lang="ru-RU" i="1" u="sng" dirty="0"/>
              <a:t> </a:t>
            </a:r>
            <a:r>
              <a:rPr lang="ru-RU" dirty="0" smtClean="0"/>
              <a:t>слушать </a:t>
            </a:r>
            <a:r>
              <a:rPr lang="ru-RU" dirty="0"/>
              <a:t>звук собственного голоса; мысленная речь, как одна из граней </a:t>
            </a:r>
            <a:r>
              <a:rPr lang="ru-RU" dirty="0" smtClean="0"/>
              <a:t>мышления; кратко- </a:t>
            </a:r>
            <a:r>
              <a:rPr lang="ru-RU" dirty="0"/>
              <a:t>и долгосрочная </a:t>
            </a:r>
            <a:r>
              <a:rPr lang="ru-RU" dirty="0" smtClean="0"/>
              <a:t>память; способность </a:t>
            </a:r>
            <a:r>
              <a:rPr lang="ru-RU" dirty="0"/>
              <a:t>к </a:t>
            </a:r>
            <a:r>
              <a:rPr lang="ru-RU" dirty="0" smtClean="0"/>
              <a:t> прерывистому </a:t>
            </a:r>
            <a:r>
              <a:rPr lang="ru-RU" dirty="0"/>
              <a:t>движению </a:t>
            </a:r>
            <a:r>
              <a:rPr lang="ru-RU" dirty="0" smtClean="0"/>
              <a:t>глаз; установление </a:t>
            </a:r>
            <a:r>
              <a:rPr lang="ru-RU" dirty="0"/>
              <a:t>связи между слушанием, видением и движением всего </a:t>
            </a:r>
            <a:r>
              <a:rPr lang="ru-RU" dirty="0" smtClean="0"/>
              <a:t>тела;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u="sng" dirty="0"/>
              <a:t>Способности к обучению, </a:t>
            </a:r>
            <a:r>
              <a:rPr lang="ru-RU" b="1" i="1" u="sng" dirty="0" smtClean="0"/>
              <a:t>которые можно улучшить:</a:t>
            </a:r>
            <a:r>
              <a:rPr lang="ru-RU" i="1" u="sng" dirty="0"/>
              <a:t> </a:t>
            </a:r>
            <a:r>
              <a:rPr lang="ru-RU" dirty="0" smtClean="0"/>
              <a:t>восприятие </a:t>
            </a:r>
            <a:r>
              <a:rPr lang="ru-RU" dirty="0"/>
              <a:t>информации на слух, </a:t>
            </a:r>
            <a:r>
              <a:rPr lang="ru-RU" dirty="0" smtClean="0"/>
              <a:t>память; речь; математические вычисления;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b="1" i="1" u="sng" dirty="0" smtClean="0"/>
              <a:t>Корректирует </a:t>
            </a:r>
            <a:r>
              <a:rPr lang="ru-RU" b="1" i="1" u="sng" dirty="0"/>
              <a:t>поведение и исправляет </a:t>
            </a:r>
            <a:r>
              <a:rPr lang="ru-RU" b="1" i="1" u="sng" dirty="0" smtClean="0"/>
              <a:t>осанку:</a:t>
            </a:r>
            <a:r>
              <a:rPr lang="ru-RU" b="1" i="1" u="sng" dirty="0"/>
              <a:t> </a:t>
            </a:r>
            <a:r>
              <a:rPr lang="ru-RU" dirty="0" smtClean="0"/>
              <a:t>улучшает </a:t>
            </a:r>
            <a:r>
              <a:rPr lang="ru-RU" dirty="0"/>
              <a:t>способность поворачивать голову вправо и </a:t>
            </a:r>
            <a:r>
              <a:rPr lang="ru-RU" dirty="0" smtClean="0"/>
              <a:t>влево; помогает избавиться </a:t>
            </a:r>
            <a:r>
              <a:rPr lang="ru-RU" dirty="0"/>
              <a:t>от привычки подолгу смотреть в одну </a:t>
            </a:r>
            <a:r>
              <a:rPr lang="ru-RU" dirty="0" smtClean="0"/>
              <a:t>точку; расслабляет </a:t>
            </a:r>
            <a:r>
              <a:rPr lang="ru-RU" dirty="0"/>
              <a:t>мышцы шеи, плеч и челюсти, даже когда человеку необходимо </a:t>
            </a:r>
            <a:r>
              <a:rPr lang="ru-RU" dirty="0" smtClean="0"/>
              <a:t>сосредоточиться; помогает </a:t>
            </a:r>
            <a:r>
              <a:rPr lang="ru-RU" dirty="0"/>
              <a:t>уравновесить работу шейных мускулов; уменьшает тенденцию выдвигать подбородок вперёд и необходимость опираться на </a:t>
            </a:r>
            <a:r>
              <a:rPr lang="ru-RU" dirty="0" smtClean="0"/>
              <a:t>локти; равномерно </a:t>
            </a:r>
            <a:r>
              <a:rPr lang="ru-RU" dirty="0"/>
              <a:t>распределяет нагрузку на передние и задние мышцы шеи, выравнивает её положение: подбородок подтянут, уши в одной плоскости с плечами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75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920" y="152401"/>
            <a:ext cx="10515600" cy="609599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ru-RU" dirty="0">
                <a:solidFill>
                  <a:srgbClr val="7030A0"/>
                </a:solidFill>
                <a:latin typeface="+mn-lt"/>
              </a:rPr>
              <a:t>«Сова»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8199120" cy="5262563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pPr lvl="0" algn="just"/>
            <a:r>
              <a:rPr lang="ru-RU" sz="2900" dirty="0" smtClean="0"/>
              <a:t>Правая рука захватывает левую надостную мышцу (между шеей и плечом). Ладонь должна быть мягкой, как бы «приклеенной» к мышце. </a:t>
            </a:r>
          </a:p>
          <a:p>
            <a:pPr lvl="0" algn="just"/>
            <a:r>
              <a:rPr lang="ru-RU" sz="2900" dirty="0" smtClean="0"/>
              <a:t>Сжимайте мышцу и медленно поворачивайте голову слева направо. Доходя до крайней удобной точки, начинаем движение в обратную сторону. При этом губы сложены трубочкой и на выдохе произносят «ух». Обычно на один поворот головы приходится 5 звуков. Проделайте упражнение не менее 3 раз. </a:t>
            </a:r>
          </a:p>
          <a:p>
            <a:pPr algn="just"/>
            <a:r>
              <a:rPr lang="ru-RU" sz="2900" dirty="0" smtClean="0"/>
              <a:t>Поменяйте руки и повторите, расслабляя правую надостную мышцу. </a:t>
            </a:r>
            <a:endParaRPr lang="ru-RU" sz="2900" dirty="0"/>
          </a:p>
        </p:txBody>
      </p:sp>
      <p:pic>
        <p:nvPicPr>
          <p:cNvPr id="5" name="Объект 4" descr="necksp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914401"/>
            <a:ext cx="2926080" cy="5262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44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1"/>
            <a:ext cx="10515600" cy="670560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+mn-lt"/>
              </a:rPr>
              <a:t>Упражнение «Точки позитива»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4820" y="945515"/>
            <a:ext cx="11414760" cy="5211445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Это упражнение поможет развить следующие </a:t>
            </a:r>
            <a:r>
              <a:rPr lang="ru-RU" b="1" dirty="0" smtClean="0"/>
              <a:t>способности:</a:t>
            </a:r>
            <a:r>
              <a:rPr lang="ru-RU" dirty="0"/>
              <a:t> </a:t>
            </a:r>
            <a:r>
              <a:rPr lang="ru-RU" dirty="0" smtClean="0"/>
              <a:t>снижает стресс и </a:t>
            </a:r>
            <a:r>
              <a:rPr lang="ru-RU" dirty="0"/>
              <a:t>желание реагировать на стресс рефлекторно и </a:t>
            </a:r>
            <a:r>
              <a:rPr lang="ru-RU" dirty="0" smtClean="0"/>
              <a:t>неосознанно; успокаивает </a:t>
            </a:r>
            <a:r>
              <a:rPr lang="ru-RU" dirty="0"/>
              <a:t>чрезмерно эмоциональные реакции на внешние </a:t>
            </a:r>
            <a:r>
              <a:rPr lang="ru-RU" dirty="0" smtClean="0"/>
              <a:t>раздражители;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Способности к обучению, </a:t>
            </a:r>
            <a:r>
              <a:rPr lang="ru-RU" b="1" dirty="0" smtClean="0"/>
              <a:t>которые можно улучшить:</a:t>
            </a:r>
            <a:r>
              <a:rPr lang="ru-RU" dirty="0"/>
              <a:t> </a:t>
            </a:r>
            <a:r>
              <a:rPr lang="ru-RU" dirty="0" smtClean="0"/>
              <a:t>убирает </a:t>
            </a:r>
            <a:r>
              <a:rPr lang="ru-RU" dirty="0"/>
              <a:t>временные блоки в памяти (из разряда «На языке вертится, но не могу </a:t>
            </a:r>
            <a:r>
              <a:rPr lang="ru-RU" dirty="0" smtClean="0"/>
              <a:t>вспомнить); запоминание </a:t>
            </a:r>
            <a:r>
              <a:rPr lang="ru-RU" dirty="0"/>
              <a:t>фактов (полезно для правописания, изучения истории и математики и т.д</a:t>
            </a:r>
            <a:r>
              <a:rPr lang="ru-RU" dirty="0" smtClean="0"/>
              <a:t>.);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Дополнительные </a:t>
            </a:r>
            <a:r>
              <a:rPr lang="ru-RU" b="1" dirty="0" smtClean="0"/>
              <a:t>навыки:</a:t>
            </a:r>
            <a:r>
              <a:rPr lang="ru-RU" dirty="0"/>
              <a:t> </a:t>
            </a:r>
            <a:r>
              <a:rPr lang="ru-RU" dirty="0" smtClean="0"/>
              <a:t>выступление </a:t>
            </a:r>
            <a:r>
              <a:rPr lang="ru-RU" dirty="0"/>
              <a:t>на публике и чтение </a:t>
            </a:r>
            <a:r>
              <a:rPr lang="ru-RU" dirty="0" smtClean="0"/>
              <a:t>вслух;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Корректирует </a:t>
            </a:r>
            <a:r>
              <a:rPr lang="ru-RU" b="1" dirty="0"/>
              <a:t>поведение и исправляет </a:t>
            </a:r>
            <a:r>
              <a:rPr lang="ru-RU" b="1" dirty="0" smtClean="0"/>
              <a:t>осанку:</a:t>
            </a:r>
            <a:r>
              <a:rPr lang="ru-RU" dirty="0"/>
              <a:t> </a:t>
            </a:r>
            <a:r>
              <a:rPr lang="ru-RU" dirty="0" smtClean="0"/>
              <a:t>улучшает </a:t>
            </a:r>
            <a:r>
              <a:rPr lang="ru-RU" dirty="0"/>
              <a:t>организационные </a:t>
            </a:r>
            <a:r>
              <a:rPr lang="ru-RU" dirty="0" smtClean="0"/>
              <a:t>способности; способности </a:t>
            </a:r>
            <a:r>
              <a:rPr lang="ru-RU" dirty="0"/>
              <a:t>к обучению и </a:t>
            </a:r>
            <a:r>
              <a:rPr lang="ru-RU" dirty="0" smtClean="0"/>
              <a:t>запоминанию; способности </a:t>
            </a:r>
            <a:r>
              <a:rPr lang="ru-RU" dirty="0"/>
              <a:t>слышать оппонента при спорах и конфликтах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35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6280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ru-RU" dirty="0">
                <a:solidFill>
                  <a:srgbClr val="7030A0"/>
                </a:solidFill>
                <a:latin typeface="+mn-lt"/>
              </a:rPr>
              <a:t>«Точки позитива»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716281"/>
            <a:ext cx="6598920" cy="5460682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endParaRPr lang="ru-RU" dirty="0" smtClean="0"/>
          </a:p>
          <a:p>
            <a:pPr algn="just"/>
            <a:r>
              <a:rPr lang="ru-RU" sz="3000" dirty="0" smtClean="0"/>
              <a:t>Положите </a:t>
            </a:r>
            <a:r>
              <a:rPr lang="ru-RU" sz="3000" dirty="0"/>
              <a:t>пальцы обеих рук на </a:t>
            </a:r>
            <a:r>
              <a:rPr lang="ru-RU" sz="3000" dirty="0" smtClean="0"/>
              <a:t>точки, находящиеся </a:t>
            </a:r>
            <a:r>
              <a:rPr lang="ru-RU" sz="3000" dirty="0"/>
              <a:t>на </a:t>
            </a:r>
            <a:r>
              <a:rPr lang="ru-RU" sz="3000" dirty="0" smtClean="0"/>
              <a:t>лбу, на вершине </a:t>
            </a:r>
            <a:r>
              <a:rPr lang="ru-RU" sz="3000" dirty="0"/>
              <a:t>лобных </a:t>
            </a:r>
            <a:r>
              <a:rPr lang="ru-RU" sz="3000" dirty="0" smtClean="0"/>
              <a:t>бугров, посередине </a:t>
            </a:r>
            <a:r>
              <a:rPr lang="ru-RU" sz="3000" dirty="0"/>
              <a:t>между линией бровей и </a:t>
            </a:r>
            <a:r>
              <a:rPr lang="ru-RU" sz="3000" dirty="0" smtClean="0"/>
              <a:t>волос, с </a:t>
            </a:r>
            <a:r>
              <a:rPr lang="ru-RU" sz="3000" dirty="0"/>
              <a:t>двух </a:t>
            </a:r>
            <a:r>
              <a:rPr lang="ru-RU" sz="3000" dirty="0" smtClean="0"/>
              <a:t>сторон</a:t>
            </a:r>
          </a:p>
          <a:p>
            <a:pPr algn="just"/>
            <a:r>
              <a:rPr lang="ru-RU" sz="3000" dirty="0" smtClean="0"/>
              <a:t>Подержите </a:t>
            </a:r>
            <a:r>
              <a:rPr lang="ru-RU" sz="3000" dirty="0"/>
              <a:t>пальцы на этих </a:t>
            </a:r>
            <a:r>
              <a:rPr lang="ru-RU" sz="3000" dirty="0" smtClean="0"/>
              <a:t>точках и </a:t>
            </a:r>
            <a:r>
              <a:rPr lang="ru-RU" sz="3000" dirty="0"/>
              <a:t>помассируйте </a:t>
            </a:r>
            <a:r>
              <a:rPr lang="ru-RU" sz="3000" dirty="0" smtClean="0"/>
              <a:t>их до </a:t>
            </a:r>
            <a:r>
              <a:rPr lang="ru-RU" sz="3000" dirty="0"/>
              <a:t>возникновения под ними </a:t>
            </a:r>
            <a:r>
              <a:rPr lang="ru-RU" sz="3000" dirty="0" smtClean="0"/>
              <a:t>тепла или </a:t>
            </a:r>
            <a:r>
              <a:rPr lang="ru-RU" sz="3000" dirty="0"/>
              <a:t>пульсации. </a:t>
            </a:r>
            <a:endParaRPr lang="ru-RU" sz="3000" dirty="0" smtClean="0"/>
          </a:p>
          <a:p>
            <a:pPr algn="just"/>
            <a:r>
              <a:rPr lang="ru-RU" sz="3000" dirty="0" smtClean="0"/>
              <a:t>При </a:t>
            </a:r>
            <a:r>
              <a:rPr lang="ru-RU" sz="3000" dirty="0"/>
              <a:t>этом можно представлять </a:t>
            </a:r>
            <a:r>
              <a:rPr lang="ru-RU" sz="3000" dirty="0" smtClean="0"/>
              <a:t>позитивное разрешение </a:t>
            </a:r>
            <a:r>
              <a:rPr lang="ru-RU" sz="3000" dirty="0"/>
              <a:t>проблемной ситуации.</a:t>
            </a:r>
          </a:p>
        </p:txBody>
      </p:sp>
      <p:pic>
        <p:nvPicPr>
          <p:cNvPr id="5" name="Объект 4" descr="button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240" y="716281"/>
            <a:ext cx="4556760" cy="5460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895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ru-RU" b="1" i="1" dirty="0">
                <a:solidFill>
                  <a:srgbClr val="002060"/>
                </a:solidFill>
              </a:rPr>
              <a:t>Кинезиологические упражнения – это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445" y="1825624"/>
            <a:ext cx="10931856" cy="4712335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движения которые помогают </a:t>
            </a:r>
            <a:r>
              <a:rPr lang="ru-RU" sz="3600" i="1" dirty="0" smtClean="0">
                <a:solidFill>
                  <a:srgbClr val="002060"/>
                </a:solidFill>
              </a:rPr>
              <a:t>активизировать межполушарное взаимодействие,  </a:t>
            </a:r>
            <a:r>
              <a:rPr lang="ru-RU" sz="3600" i="1" dirty="0" smtClean="0">
                <a:solidFill>
                  <a:srgbClr val="002060"/>
                </a:solidFill>
              </a:rPr>
              <a:t>влияют </a:t>
            </a:r>
            <a:r>
              <a:rPr lang="ru-RU" sz="3600" i="1" dirty="0" smtClean="0">
                <a:solidFill>
                  <a:srgbClr val="002060"/>
                </a:solidFill>
              </a:rPr>
              <a:t>на </a:t>
            </a:r>
            <a:r>
              <a:rPr lang="ru-RU" sz="3600" i="1" dirty="0">
                <a:solidFill>
                  <a:srgbClr val="002060"/>
                </a:solidFill>
              </a:rPr>
              <a:t>развитие умственных способностей и физического здоровья,  позволяют активизировать различные </a:t>
            </a:r>
            <a:r>
              <a:rPr lang="ru-RU" sz="3600" i="1" dirty="0" smtClean="0">
                <a:solidFill>
                  <a:srgbClr val="002060"/>
                </a:solidFill>
              </a:rPr>
              <a:t>участки мозга, в следствии чего происходят </a:t>
            </a:r>
            <a:r>
              <a:rPr lang="ru-RU" sz="3600" i="1" dirty="0">
                <a:solidFill>
                  <a:srgbClr val="002060"/>
                </a:solidFill>
              </a:rPr>
              <a:t>положительные структурные изменения. Данные упражнения позволяют выявить скрытые </a:t>
            </a:r>
            <a:r>
              <a:rPr lang="ru-RU" sz="3600" i="1" dirty="0" smtClean="0">
                <a:solidFill>
                  <a:srgbClr val="002060"/>
                </a:solidFill>
              </a:rPr>
              <a:t>способности </a:t>
            </a:r>
            <a:r>
              <a:rPr lang="ru-RU" sz="3600" i="1" dirty="0">
                <a:solidFill>
                  <a:srgbClr val="002060"/>
                </a:solidFill>
              </a:rPr>
              <a:t>и расширить границы </a:t>
            </a:r>
            <a:r>
              <a:rPr lang="ru-RU" sz="3600" i="1" dirty="0" smtClean="0">
                <a:solidFill>
                  <a:srgbClr val="002060"/>
                </a:solidFill>
              </a:rPr>
              <a:t>возможностей </a:t>
            </a:r>
            <a:r>
              <a:rPr lang="ru-RU" sz="3600" i="1" dirty="0">
                <a:solidFill>
                  <a:srgbClr val="002060"/>
                </a:solidFill>
              </a:rPr>
              <a:t>мозга</a:t>
            </a:r>
            <a:r>
              <a:rPr lang="ru-RU" sz="3600" b="1" i="1" dirty="0">
                <a:solidFill>
                  <a:srgbClr val="002060"/>
                </a:solidFill>
              </a:rPr>
              <a:t>. </a:t>
            </a:r>
            <a:endParaRPr lang="ru-RU" sz="3600" i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62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ctr"/>
            <a:r>
              <a:rPr lang="ru-RU" b="1" i="1" dirty="0">
                <a:solidFill>
                  <a:srgbClr val="7030A0"/>
                </a:solidFill>
                <a:latin typeface="+mn-lt"/>
              </a:rPr>
              <a:t>Гимнастика Мозга эффективна для всех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3255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i="1" dirty="0">
                <a:solidFill>
                  <a:srgbClr val="7030A0"/>
                </a:solidFill>
              </a:rPr>
              <a:t> </a:t>
            </a:r>
            <a:r>
              <a:rPr lang="ru-RU" sz="3600" i="1" dirty="0" smtClean="0">
                <a:solidFill>
                  <a:srgbClr val="7030A0"/>
                </a:solidFill>
              </a:rPr>
              <a:t>- улучшает </a:t>
            </a:r>
            <a:r>
              <a:rPr lang="ru-RU" sz="3600" i="1" dirty="0">
                <a:solidFill>
                  <a:srgbClr val="7030A0"/>
                </a:solidFill>
              </a:rPr>
              <a:t>способность к обучению </a:t>
            </a:r>
            <a:r>
              <a:rPr lang="ru-RU" sz="3600" i="1" dirty="0" smtClean="0">
                <a:solidFill>
                  <a:srgbClr val="7030A0"/>
                </a:solidFill>
              </a:rPr>
              <a:t>и качество </a:t>
            </a:r>
            <a:r>
              <a:rPr lang="ru-RU" sz="3600" i="1" dirty="0">
                <a:solidFill>
                  <a:srgbClr val="7030A0"/>
                </a:solidFill>
              </a:rPr>
              <a:t>исполнения любой деятельности и на любом уровне, </a:t>
            </a:r>
            <a:r>
              <a:rPr lang="ru-RU" sz="3600" i="1" dirty="0" smtClean="0">
                <a:solidFill>
                  <a:srgbClr val="7030A0"/>
                </a:solidFill>
              </a:rPr>
              <a:t>во </a:t>
            </a:r>
            <a:r>
              <a:rPr lang="ru-RU" sz="3600" i="1" dirty="0">
                <a:solidFill>
                  <a:srgbClr val="7030A0"/>
                </a:solidFill>
              </a:rPr>
              <a:t>всем, что касается действий, включающих сознание: передачу идей, творчество и исполнение в любой области искусства, музыку, спорт и танцы, повышенную работоспособность. Благодаря тому, что упражнения Гимнастики Мозга снижают стресс, они также улучшают общее состояние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381648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9" t="3315" r="-509" b="3315"/>
          <a:stretch/>
        </p:blipFill>
        <p:spPr>
          <a:xfrm>
            <a:off x="5246052" y="0"/>
            <a:ext cx="6945948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5246052" cy="6857998"/>
          </a:xfr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anchor="ctr"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СПАСИБО!</a:t>
            </a:r>
            <a:endParaRPr lang="ru-RU" sz="5400" b="1" i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 flipV="1">
            <a:off x="0" y="6857999"/>
            <a:ext cx="5246052" cy="45719"/>
          </a:xfrm>
          <a:noFill/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72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Цель кинезиологических упражнений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8761"/>
            <a:ext cx="10515600" cy="4526280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200" dirty="0" smtClean="0"/>
              <a:t>- </a:t>
            </a:r>
            <a:r>
              <a:rPr lang="ru-RU" sz="3200" dirty="0"/>
              <a:t>Развитие </a:t>
            </a:r>
            <a:r>
              <a:rPr lang="ru-RU" sz="3200" dirty="0" smtClean="0"/>
              <a:t>межполушарного </a:t>
            </a:r>
            <a:r>
              <a:rPr lang="ru-RU" sz="3200" dirty="0" smtClean="0"/>
              <a:t>взаимодействия и связей</a:t>
            </a:r>
            <a:r>
              <a:rPr lang="ru-RU" sz="3200" dirty="0"/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 smtClean="0"/>
              <a:t>- </a:t>
            </a:r>
            <a:r>
              <a:rPr lang="ru-RU" sz="3200" dirty="0"/>
              <a:t>Синхронизация работы полушарий;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/>
              <a:t>- Развитие мелкой и крупной моторики;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 smtClean="0"/>
              <a:t>- Развитие </a:t>
            </a:r>
            <a:r>
              <a:rPr lang="ru-RU" sz="3200" dirty="0"/>
              <a:t>способностей;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/>
              <a:t>- Развитие памяти, внимания, мышления;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 smtClean="0"/>
              <a:t>- Развития </a:t>
            </a:r>
            <a:r>
              <a:rPr lang="ru-RU" sz="3200" dirty="0"/>
              <a:t>речи</a:t>
            </a:r>
            <a:r>
              <a:rPr lang="ru-RU" sz="3200" dirty="0" smtClean="0"/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 smtClean="0"/>
              <a:t>- Снятие мышечных зажимов;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 smtClean="0"/>
              <a:t>- Снижение уровня стресса;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19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0" y="365126"/>
            <a:ext cx="6096000" cy="937554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+mn-lt"/>
              </a:rPr>
              <a:t>Гимнастику </a:t>
            </a:r>
            <a:r>
              <a:rPr lang="ru-RU" b="1" i="1" dirty="0">
                <a:solidFill>
                  <a:srgbClr val="7030A0"/>
                </a:solidFill>
                <a:latin typeface="+mn-lt"/>
              </a:rPr>
              <a:t>мозга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35280" y="1302681"/>
            <a:ext cx="5836920" cy="1562439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/>
              <a:t>разработал </a:t>
            </a:r>
            <a:r>
              <a:rPr lang="ru-RU" sz="3600" dirty="0"/>
              <a:t>американский психолог, доктор наук в образовании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35280" y="2995453"/>
            <a:ext cx="3950117" cy="2661314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3800" b="1" i="1" dirty="0" smtClean="0">
                <a:solidFill>
                  <a:srgbClr val="7030A0"/>
                </a:solidFill>
              </a:rPr>
              <a:t>Цель</a:t>
            </a:r>
            <a:r>
              <a:rPr lang="ru-RU" sz="3300" b="1" i="1" dirty="0" smtClean="0">
                <a:solidFill>
                  <a:srgbClr val="7030A0"/>
                </a:solidFill>
              </a:rPr>
              <a:t> – 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преодоление трудностей обучения, которые могут возникать в школе. Однако их можно и рекомендуется использовать в процессе любого обучения или самообучения.</a:t>
            </a:r>
          </a:p>
          <a:p>
            <a:pPr marL="0" indent="0" algn="just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302681"/>
            <a:ext cx="5715000" cy="1562439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anchor="ctr">
            <a:normAutofit/>
          </a:bodyPr>
          <a:lstStyle/>
          <a:p>
            <a:pPr algn="ctr"/>
            <a:r>
              <a:rPr lang="ru-RU" sz="6000" dirty="0"/>
              <a:t>Пол </a:t>
            </a:r>
            <a:r>
              <a:rPr lang="ru-RU" sz="6000" dirty="0" err="1" smtClean="0"/>
              <a:t>Деннисон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338781" y="2995453"/>
            <a:ext cx="3548418" cy="2661314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500" b="1" i="1" dirty="0" smtClean="0">
                <a:solidFill>
                  <a:srgbClr val="7030A0"/>
                </a:solidFill>
              </a:rPr>
              <a:t>Идея</a:t>
            </a:r>
            <a:r>
              <a:rPr lang="ru-RU" sz="3000" dirty="0" smtClean="0">
                <a:solidFill>
                  <a:srgbClr val="7030A0"/>
                </a:solidFill>
              </a:rPr>
              <a:t> – </a:t>
            </a:r>
          </a:p>
          <a:p>
            <a:pPr marL="0" indent="0" algn="just">
              <a:buNone/>
            </a:pPr>
            <a:r>
              <a:rPr lang="ru-RU" sz="2900" b="1" dirty="0" smtClean="0">
                <a:solidFill>
                  <a:srgbClr val="7030A0"/>
                </a:solidFill>
              </a:rPr>
              <a:t>восстановить  связь, взаимодействие и влияние в процессе обучения друг на друга трех элементов: мозга, тела и эмоций. </a:t>
            </a:r>
            <a:endParaRPr lang="ru-RU" sz="2900" dirty="0" smtClean="0">
              <a:solidFill>
                <a:srgbClr val="7030A0"/>
              </a:solidFill>
            </a:endParaRPr>
          </a:p>
          <a:p>
            <a:pPr algn="just"/>
            <a:endParaRPr lang="ru-RU" dirty="0"/>
          </a:p>
        </p:txBody>
      </p:sp>
      <p:pic>
        <p:nvPicPr>
          <p:cNvPr id="7" name="Рисунок 6" descr="гимнастика для мозг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397" y="2995453"/>
            <a:ext cx="4053384" cy="2661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98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16280" y="215474"/>
            <a:ext cx="10911840" cy="1138773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ru-RU" sz="4800" b="1" i="1" dirty="0">
                <a:solidFill>
                  <a:srgbClr val="7030A0"/>
                </a:solidFill>
                <a:latin typeface="+mn-lt"/>
                <a:ea typeface="Times New Roman" panose="02020603050405020304" pitchFamily="18" charset="0"/>
              </a:rPr>
              <a:t>Гимнастика </a:t>
            </a:r>
            <a:r>
              <a:rPr lang="ru-RU" sz="4800" b="1" i="1" dirty="0" smtClean="0">
                <a:solidFill>
                  <a:srgbClr val="7030A0"/>
                </a:solidFill>
                <a:latin typeface="+mn-lt"/>
                <a:ea typeface="Times New Roman" panose="02020603050405020304" pitchFamily="18" charset="0"/>
              </a:rPr>
              <a:t>Мозга</a:t>
            </a:r>
            <a:endParaRPr lang="ru-RU" sz="4800" b="1" i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716280" y="1920239"/>
            <a:ext cx="10911840" cy="4160521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i="1" dirty="0">
                <a:solidFill>
                  <a:srgbClr val="7030A0"/>
                </a:solidFill>
                <a:ea typeface="Times New Roman" panose="02020603050405020304" pitchFamily="18" charset="0"/>
              </a:rPr>
              <a:t>– это движения </a:t>
            </a:r>
            <a:r>
              <a:rPr lang="ru-RU" sz="4000" i="1" dirty="0">
                <a:solidFill>
                  <a:srgbClr val="7030A0"/>
                </a:solidFill>
              </a:rPr>
              <a:t>активизирующие тонкую моторику, равномерно тренирует мышцы обеих сторон тела, интегрируют работу  и равномерно активизируют различные участки обоих полушарий мозга, что создает необходимые условия для возможности обучения в течение всей жизни.</a:t>
            </a:r>
            <a:r>
              <a:rPr lang="ru-RU" sz="4000" i="1" dirty="0">
                <a:solidFill>
                  <a:srgbClr val="7030A0"/>
                </a:solidFill>
                <a:ea typeface="Times New Roman" panose="02020603050405020304" pitchFamily="18" charset="0"/>
              </a:rPr>
              <a:t> </a:t>
            </a:r>
            <a:endParaRPr lang="ru-RU" sz="40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8293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+mn-lt"/>
              </a:rPr>
              <a:t>Упражнение </a:t>
            </a:r>
            <a:r>
              <a:rPr lang="ru-RU" dirty="0">
                <a:solidFill>
                  <a:srgbClr val="7030A0"/>
                </a:solidFill>
                <a:latin typeface="+mn-lt"/>
              </a:rPr>
              <a:t>«Перекрестные шаги</a:t>
            </a:r>
            <a:r>
              <a:rPr lang="ru-RU" dirty="0" smtClean="0">
                <a:solidFill>
                  <a:srgbClr val="7030A0"/>
                </a:solidFill>
                <a:latin typeface="+mn-lt"/>
              </a:rPr>
              <a:t>»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825624"/>
            <a:ext cx="11369040" cy="4773295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Это </a:t>
            </a:r>
            <a:r>
              <a:rPr lang="ru-RU" b="1" dirty="0"/>
              <a:t>упражнение поможет развить следующие способности:</a:t>
            </a:r>
            <a:endParaRPr lang="ru-RU" dirty="0"/>
          </a:p>
          <a:p>
            <a:pPr lvl="0"/>
            <a:r>
              <a:rPr lang="ru-RU" dirty="0" smtClean="0"/>
              <a:t>бинокулярное </a:t>
            </a:r>
            <a:r>
              <a:rPr lang="ru-RU" dirty="0"/>
              <a:t>зрение (пользоваться одновременно двумя глазами)</a:t>
            </a:r>
          </a:p>
          <a:p>
            <a:pPr lvl="0"/>
            <a:r>
              <a:rPr lang="ru-RU" dirty="0"/>
              <a:t>осознание пространства</a:t>
            </a:r>
          </a:p>
          <a:p>
            <a:r>
              <a:rPr lang="ru-RU" dirty="0"/>
              <a:t>с</a:t>
            </a:r>
            <a:r>
              <a:rPr lang="ru-RU" dirty="0" smtClean="0"/>
              <a:t>пособствует </a:t>
            </a:r>
            <a:r>
              <a:rPr lang="ru-RU" dirty="0"/>
              <a:t>обучению, помогает развить навыки чтения, письма, слушания и говорения и понимания.</a:t>
            </a:r>
          </a:p>
          <a:p>
            <a:pPr marL="0" indent="0">
              <a:buNone/>
            </a:pPr>
            <a:r>
              <a:rPr lang="ru-RU" b="1" dirty="0" smtClean="0"/>
              <a:t>Корректируют </a:t>
            </a:r>
            <a:r>
              <a:rPr lang="ru-RU" b="1" dirty="0"/>
              <a:t>поведение и исправляют осанку:</a:t>
            </a:r>
            <a:endParaRPr lang="ru-RU" dirty="0"/>
          </a:p>
          <a:p>
            <a:pPr lvl="0"/>
            <a:r>
              <a:rPr lang="ru-RU" dirty="0"/>
              <a:t>улучшают координацию правой и левой частей тела</a:t>
            </a:r>
          </a:p>
          <a:p>
            <a:pPr lvl="0"/>
            <a:r>
              <a:rPr lang="ru-RU" dirty="0"/>
              <a:t>делают движения более лёгкими, балансируя противоположные конечности</a:t>
            </a:r>
          </a:p>
          <a:p>
            <a:pPr lvl="0"/>
            <a:r>
              <a:rPr lang="ru-RU" dirty="0"/>
              <a:t>благоприятны для дыхания, поддерживают силы </a:t>
            </a:r>
          </a:p>
          <a:p>
            <a:pPr lvl="0"/>
            <a:r>
              <a:rPr lang="ru-RU" dirty="0"/>
              <a:t>улучшают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54915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«Перекрестные шаги»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417319"/>
            <a:ext cx="7132320" cy="4983481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4000" dirty="0" smtClean="0"/>
          </a:p>
          <a:p>
            <a:pPr marL="0" indent="0" algn="just">
              <a:buNone/>
            </a:pPr>
            <a:r>
              <a:rPr lang="ru-RU" sz="4000" dirty="0" smtClean="0"/>
              <a:t>Чтобы </a:t>
            </a:r>
            <a:r>
              <a:rPr lang="ru-RU" sz="4000" dirty="0"/>
              <a:t>выполнить это упражнение, встаньте удобно и начните маршировать так, чтобы противоположные рука и нога пересекались в срединной линии, локоть и колено при этом должны соприкасаться. </a:t>
            </a:r>
          </a:p>
        </p:txBody>
      </p:sp>
      <p:pic>
        <p:nvPicPr>
          <p:cNvPr id="8" name="Объект 7" descr="cross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786" y="1417319"/>
            <a:ext cx="2710294" cy="49834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93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67641"/>
            <a:ext cx="10515600" cy="716279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  <a:latin typeface="+mn-lt"/>
              </a:rPr>
              <a:t>Упражнение «КНОПКИ МОЗГА» </a:t>
            </a:r>
            <a:endParaRPr lang="ru-RU" dirty="0">
              <a:latin typeface="+mn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94360" y="1066800"/>
            <a:ext cx="11201400" cy="5212080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/>
              <a:t>Это упражнение поможет развить следующие способности:</a:t>
            </a:r>
            <a:endParaRPr lang="ru-RU" sz="2600" dirty="0"/>
          </a:p>
          <a:p>
            <a:pPr lvl="0">
              <a:spcBef>
                <a:spcPts val="0"/>
              </a:spcBef>
            </a:pPr>
            <a:r>
              <a:rPr lang="ru-RU" sz="2600" dirty="0"/>
              <a:t>эффективный обмен сенсорной информацией между правой и левой частями тела</a:t>
            </a:r>
          </a:p>
          <a:p>
            <a:pPr marL="0" indent="0">
              <a:buNone/>
            </a:pPr>
            <a:r>
              <a:rPr lang="ru-RU" sz="2600" b="1" dirty="0" smtClean="0"/>
              <a:t>Способности </a:t>
            </a:r>
            <a:r>
              <a:rPr lang="ru-RU" sz="2600" b="1" dirty="0"/>
              <a:t>к обучению, которые это упражнение может улучшить:</a:t>
            </a:r>
            <a:endParaRPr lang="ru-RU" sz="2600" dirty="0"/>
          </a:p>
          <a:p>
            <a:pPr lvl="0">
              <a:spcBef>
                <a:spcPts val="600"/>
              </a:spcBef>
            </a:pPr>
            <a:r>
              <a:rPr lang="ru-RU" sz="2600" dirty="0" smtClean="0"/>
              <a:t>улучшает </a:t>
            </a:r>
            <a:r>
              <a:rPr lang="ru-RU" sz="2600" dirty="0"/>
              <a:t>общую координацию тела </a:t>
            </a:r>
            <a:endParaRPr lang="ru-RU" sz="2600" dirty="0" smtClean="0"/>
          </a:p>
          <a:p>
            <a:pPr lvl="0">
              <a:spcBef>
                <a:spcPts val="600"/>
              </a:spcBef>
            </a:pPr>
            <a:r>
              <a:rPr lang="ru-RU" sz="2600" dirty="0" smtClean="0"/>
              <a:t>улучшает </a:t>
            </a:r>
            <a:r>
              <a:rPr lang="ru-RU" sz="2600" dirty="0"/>
              <a:t>«направленность», умение писать буквы и числа в правильном порядке, быстро просматривать текст слева направо</a:t>
            </a:r>
          </a:p>
          <a:p>
            <a:pPr lvl="0">
              <a:spcBef>
                <a:spcPts val="600"/>
              </a:spcBef>
            </a:pPr>
            <a:r>
              <a:rPr lang="ru-RU" sz="2600" dirty="0"/>
              <a:t>улучшает координацию «глаз-рука» при чтении и печатании</a:t>
            </a:r>
          </a:p>
          <a:p>
            <a:pPr marL="0" indent="0">
              <a:buNone/>
            </a:pPr>
            <a:r>
              <a:rPr lang="ru-RU" sz="2600" b="1" dirty="0" smtClean="0"/>
              <a:t>Корректирует </a:t>
            </a:r>
            <a:r>
              <a:rPr lang="ru-RU" sz="2600" b="1" dirty="0"/>
              <a:t>поведение и исправляет осанку:</a:t>
            </a:r>
            <a:endParaRPr lang="ru-RU" sz="2600" dirty="0"/>
          </a:p>
          <a:p>
            <a:pPr lvl="0"/>
            <a:r>
              <a:rPr lang="ru-RU" sz="2600" dirty="0" smtClean="0"/>
              <a:t>повышает </a:t>
            </a:r>
            <a:r>
              <a:rPr lang="ru-RU" sz="2600" dirty="0"/>
              <a:t>общий уровень энергии</a:t>
            </a:r>
          </a:p>
          <a:p>
            <a:pPr lvl="0"/>
            <a:r>
              <a:rPr lang="ru-RU" sz="2600" dirty="0"/>
              <a:t>улучшает координацию глаз (может уменьшить нагрузку на </a:t>
            </a:r>
            <a:r>
              <a:rPr lang="ru-RU" sz="2600" dirty="0" smtClean="0"/>
              <a:t>глаза)</a:t>
            </a:r>
            <a:endParaRPr lang="ru-RU" sz="2600" dirty="0"/>
          </a:p>
          <a:p>
            <a:pPr lvl="0"/>
            <a:r>
              <a:rPr lang="ru-RU" sz="2600" dirty="0"/>
              <a:t>помогает расслабить мышцы шеи и </a:t>
            </a:r>
            <a:r>
              <a:rPr lang="ru-RU" sz="2600" dirty="0" smtClean="0"/>
              <a:t>плеч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58989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lvl="0" algn="ctr"/>
            <a:r>
              <a:rPr lang="ru-RU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+mn-lt"/>
              </a:rPr>
              <a:t>«КНОПКИ МОЗГА» 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2920" y="2044700"/>
            <a:ext cx="7419975" cy="4351338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</a:gra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Чтобы выполнить упражнение, поместите одну ладонь на грудину, так, чтобы указательный и большой пальцы оказались в мягких впадинках под ключицами, другую ладонь положите на середину живота, на пупок. Р</a:t>
            </a:r>
            <a:r>
              <a:rPr lang="ru-RU" sz="3200" dirty="0" smtClean="0"/>
              <a:t>ука </a:t>
            </a:r>
            <a:r>
              <a:rPr lang="ru-RU" sz="3200" dirty="0"/>
              <a:t>на животе при этом лежит спокойно, а глаза медленно двигаются слева направо по линии горизонта. Затем поменяйте руки местами и повторите упражнение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5" name="Объект 4" descr="k27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99107" y="2044700"/>
            <a:ext cx="3095625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371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3806</TotalTime>
  <Words>1576</Words>
  <Application>Microsoft Office PowerPoint</Application>
  <PresentationFormat>Широкоэкранный</PresentationFormat>
  <Paragraphs>103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Times New Roman</vt:lpstr>
      <vt:lpstr>Тема Office</vt:lpstr>
      <vt:lpstr>ЗНАЧЕНИЕ КИНЕЗИОЛОГИЧЕСКИХ УПРАЖНЕНИЙ В РАБОТЕ С ДЕТЬМИ ДОШКОЛЬНОГО ВОЗРАСТА </vt:lpstr>
      <vt:lpstr>Кинезиологические упражнения – это </vt:lpstr>
      <vt:lpstr>Цель кинезиологических упражнений:</vt:lpstr>
      <vt:lpstr>Гимнастику мозга </vt:lpstr>
      <vt:lpstr>Гимнастика Мозга</vt:lpstr>
      <vt:lpstr>Упражнение «Перекрестные шаги»</vt:lpstr>
      <vt:lpstr>«Перекрестные шаги»</vt:lpstr>
      <vt:lpstr>Упражнение «КНОПКИ МОЗГА» </vt:lpstr>
      <vt:lpstr> «КНОПКИ МОЗГА» </vt:lpstr>
      <vt:lpstr>Упражнение «КРЮКИ» </vt:lpstr>
      <vt:lpstr> «КРЮКИ» </vt:lpstr>
      <vt:lpstr>Упражнение «Ленивые восьмерки»</vt:lpstr>
      <vt:lpstr> «Ленивые восьмерки»</vt:lpstr>
      <vt:lpstr>Упражнение «Думательный колпак» </vt:lpstr>
      <vt:lpstr> «Думательный колпак» </vt:lpstr>
      <vt:lpstr>Упражнение «Сова»</vt:lpstr>
      <vt:lpstr> «Сова»</vt:lpstr>
      <vt:lpstr>Упражнение «Точки позитива»</vt:lpstr>
      <vt:lpstr> «Точки позитива»</vt:lpstr>
      <vt:lpstr>Гимнастика Мозга эффективна для всех</vt:lpstr>
      <vt:lpstr>СПАСИБО!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КИНЕЗИОЛОГИЧЕСКИХ УПРАЖНЕНИЙ В РАБОТЕ С ДЕТЬМИ ДОШКОЛЬНОГО ВОЗРАСТА </dc:title>
  <dc:creator>User</dc:creator>
  <cp:lastModifiedBy>User</cp:lastModifiedBy>
  <cp:revision>119</cp:revision>
  <dcterms:created xsi:type="dcterms:W3CDTF">2015-10-13T11:02:55Z</dcterms:created>
  <dcterms:modified xsi:type="dcterms:W3CDTF">2015-10-18T20:50:03Z</dcterms:modified>
</cp:coreProperties>
</file>