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  <p:sldMasterId id="2147483711" r:id="rId5"/>
    <p:sldMasterId id="2147483724" r:id="rId6"/>
  </p:sldMasterIdLst>
  <p:notesMasterIdLst>
    <p:notesMasterId r:id="rId19"/>
  </p:notesMasterIdLst>
  <p:sldIdLst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73BB-C3EF-47FB-B880-96D8B46B26A7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1B65-E7DF-4725-8EE3-0B250E5F9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7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19F1CB-0EC2-4A38-939F-E5CD62F20C3A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C960E4-5B86-40EF-A287-47D974651A66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2B7CC-6DE4-4A94-94E1-A850049D01F6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784 h 2182"/>
                <a:gd name="T4" fmla="*/ 8314 w 4897"/>
                <a:gd name="T5" fmla="*/ 784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A99B-972B-4ECD-900D-13255956E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CA52-7523-47C1-AE2E-7E449E20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8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F426-10B6-4363-9E53-4BCED7BE7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7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78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78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67EA-7907-4AE1-9989-B0272C1063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5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F11B-4DCF-427A-B50D-2494F2A9F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9C37-6F80-4F94-9422-B2A82B5C3A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6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A8A0-9488-4EAB-B236-12BD435963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5A51-1445-4BE2-A32E-8E5DFA7A4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0B7F-DA1D-4927-A069-C35261EA6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2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1193-F983-4FC0-916F-49BF21F51A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17FC-FEF6-4F77-9D9F-EE54C970E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08B6-4763-4ABC-A98A-08D7D21B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87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5590-8494-402F-9320-B12507D0B3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0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D7BB-E146-490F-AC7F-407B41F6F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3B24-3C1F-407F-83E2-C8015E1F58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9F336740-8AA9-489E-9A0E-CE5B61D8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B32C731E-C51F-4C4F-AD1F-C04F862D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7233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spcBef>
                <a:spcPct val="0"/>
              </a:spcBef>
              <a:defRPr i="0"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spcBef>
                <a:spcPct val="0"/>
              </a:spcBef>
              <a:defRPr i="0"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71B1AB55-CB78-42FC-8AF7-1DBB0D1F2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0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1EB4820F-9F01-448E-9AD7-D915A6429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694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48DB29BA-AE28-43A2-B4DB-84D60C003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6257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701E260A-058C-4FAF-9D0C-9B9EE5780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70758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D0E3797F-AF96-4DC8-ABA3-7AD7A80E4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03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BF62-B947-497D-8EEC-B05F2AD3D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2F8DAD1E-06F7-414C-B335-06FEFA217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74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13719BC5-9E0C-4AED-9AC6-3C43D6B6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4950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E07E1771-B319-439A-95D4-4B364E94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10376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2E5EE443-3E5F-4B46-86E0-7F7D45A2F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82913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54E931F6-3B68-4A50-BD40-2692EFC8D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5870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06DA82F3-302B-4A2D-A744-6A1562456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288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spcBef>
                <a:spcPct val="0"/>
              </a:spcBef>
              <a:defRPr i="0"/>
            </a:lvl1pPr>
          </a:lstStyle>
          <a:p>
            <a:pPr>
              <a:defRPr/>
            </a:pPr>
            <a:fld id="{5F696A1B-DE0C-41C7-9578-841AC329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0660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7E19-63B7-42AE-A10F-9735E1ED1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07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9FDA-0AB8-4F16-BC40-52B7376B1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63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CD1E-991F-4480-A8EC-7EACE1AE1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8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58F0-90C0-4405-B574-C21E1BF07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2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7A66-AC14-43B6-9B89-E292480D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18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ACCB-7EC4-4FF2-86DE-10DF9AFD4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78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1877-A615-45EA-8556-692AD5C08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33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56E0-FE19-4BFF-BF17-C6001C877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08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5C11-2F7B-46B2-85F2-9A5910955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60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7943-11CA-4D47-92C0-D18A8863C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18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5BFE-F4C3-4930-A402-B4423D558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53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2261-2BA4-4AEB-A115-BC3DF2CE2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08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784 h 2182"/>
                <a:gd name="T4" fmla="*/ 8314 w 4897"/>
                <a:gd name="T5" fmla="*/ 784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1054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8019-C3D0-468C-A811-E44B17607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1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328FC-B46F-4EC2-B0CD-06855A5D5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3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8699-023B-466E-878F-2734550C1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55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2CC0-5463-4FFF-9DE1-699C2881F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37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DF76-0ACD-4F69-AF14-24143591C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05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A8A7-0954-4A93-855F-30E8E04BF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8B45-8229-4C14-B694-199D4C383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97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1189-7040-4F3A-B118-BA4DB7B84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34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B6AE-1F50-4096-9A9C-61221F538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76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B656-6EE4-47CE-AC2A-8233CCFA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37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9ACE-6C59-4FF1-9EB3-454B1CD08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57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CD97-95A5-45F0-8731-E465F2B0C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98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7AB1-9147-44C5-BC1B-91979CB8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4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A4C3-A8F6-42E7-886B-9F9F2F83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47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78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78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67EA-7907-4AE1-9989-B0272C1063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23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F11B-4DCF-427A-B50D-2494F2A9F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26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9C37-6F80-4F94-9422-B2A82B5C3A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80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A8A0-9488-4EAB-B236-12BD435963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22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5A51-1445-4BE2-A32E-8E5DFA7A4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40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0B7F-DA1D-4927-A069-C35261EA6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16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1193-F983-4FC0-916F-49BF21F51A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3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17FC-FEF6-4F77-9D9F-EE54C970E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7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5590-8494-402F-9320-B12507D0B3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52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D7BB-E146-490F-AC7F-407B41F6F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2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656D-75A4-4D2B-9B93-8980F2B3E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34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3B24-3C1F-407F-83E2-C8015E1F58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1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5847-4813-4E7F-A788-EF536C7BB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8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7AED-8C21-49F9-B9EF-4B804A633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3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FEEF"/>
            </a:gs>
            <a:gs pos="91000">
              <a:srgbClr val="21D6E0"/>
            </a:gs>
            <a:gs pos="99001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7 h 2182"/>
                <a:gd name="T4" fmla="*/ 8314 w 4897"/>
                <a:gd name="T5" fmla="*/ 67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 h 2182"/>
                <a:gd name="T4" fmla="*/ 8314 w 4897"/>
                <a:gd name="T5" fmla="*/ 59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9C086-5160-445F-B8B6-B808578148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90743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FEEF"/>
            </a:gs>
            <a:gs pos="91000">
              <a:srgbClr val="21D6E0"/>
            </a:gs>
            <a:gs pos="99001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D837C-A21F-4CAE-92B6-4A0E20A0559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FEEF"/>
            </a:gs>
            <a:gs pos="91000">
              <a:srgbClr val="21D6E0"/>
            </a:gs>
            <a:gs pos="99001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spcBef>
                <a:spcPct val="20000"/>
              </a:spcBef>
              <a:defRPr kumimoji="0" sz="1200" i="1">
                <a:solidFill>
                  <a:srgbClr val="464653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spcBef>
                <a:spcPct val="20000"/>
              </a:spcBef>
              <a:defRPr kumimoji="0" sz="1200" i="1">
                <a:solidFill>
                  <a:srgbClr val="464653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8200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>
              <a:solidFill>
                <a:prstClr val="white"/>
              </a:solidFill>
            </a:endParaRPr>
          </a:p>
        </p:txBody>
      </p:sp>
      <p:sp>
        <p:nvSpPr>
          <p:cNvPr id="8202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i="1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spcBef>
                <a:spcPct val="20000"/>
              </a:spcBef>
              <a:defRPr kumimoji="0" sz="1400" b="1" i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CAD45A6-1ABA-40F8-B768-420AE3FB7536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6C8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BFC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FEEF"/>
            </a:gs>
            <a:gs pos="91000">
              <a:srgbClr val="21D6E0"/>
            </a:gs>
            <a:gs pos="99001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48205-ABCD-47CA-9493-435C610210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1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FEEF"/>
            </a:gs>
            <a:gs pos="91000">
              <a:srgbClr val="21D6E0"/>
            </a:gs>
            <a:gs pos="99001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7 h 2182"/>
                <a:gd name="T4" fmla="*/ 8314 w 4897"/>
                <a:gd name="T5" fmla="*/ 67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 h 2182"/>
                <a:gd name="T4" fmla="*/ 8314 w 4897"/>
                <a:gd name="T5" fmla="*/ 59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104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BD5FE-FDC8-49F7-96DD-9FA7A48652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044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5602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FEEF"/>
            </a:gs>
            <a:gs pos="91000">
              <a:srgbClr val="21D6E0"/>
            </a:gs>
            <a:gs pos="99001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D837C-A21F-4CAE-92B6-4A0E20A0559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estent.ru/biology/kletka.jpg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hyperlink" Target="&#1055;&#1088;&#1077;&#1079;&#1077;&#1085;&#1090;&#1072;&#1094;&#1080;&#1103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341438"/>
            <a:ext cx="7948612" cy="2697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9600" b="1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Органоиды клетки</a:t>
            </a:r>
          </a:p>
        </p:txBody>
      </p:sp>
      <p:pic>
        <p:nvPicPr>
          <p:cNvPr id="139267" name="Picture 5" descr="bio_1_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6350"/>
            <a:ext cx="54006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42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0"/>
            <a:ext cx="4510088" cy="4191000"/>
          </a:xfrm>
        </p:spPr>
        <p:txBody>
          <a:bodyPr/>
          <a:lstStyle/>
          <a:p>
            <a:pPr eaLnBrk="1" hangingPunct="1"/>
            <a:r>
              <a:rPr lang="ru-RU" sz="2400" smtClean="0"/>
              <a:t> </a:t>
            </a:r>
            <a:r>
              <a:rPr lang="ru-RU" b="1" smtClean="0">
                <a:solidFill>
                  <a:srgbClr val="002060"/>
                </a:solidFill>
                <a:latin typeface="Gabriola" pitchFamily="82" charset="0"/>
              </a:rPr>
              <a:t>Для растительных клеток характерно            наличие вакуоли с клеточным соком, в котором растворены соли, сахара, органические кислоты. Вакуоль регулирует тургор клетки</a:t>
            </a:r>
            <a:r>
              <a:rPr lang="ru-RU" smtClean="0">
                <a:latin typeface="Gabriola" pitchFamily="82" charset="0"/>
              </a:rPr>
              <a:t>.</a:t>
            </a:r>
          </a:p>
        </p:txBody>
      </p:sp>
      <p:sp>
        <p:nvSpPr>
          <p:cNvPr id="91146" name="Rectangle 10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Вакуоль</a:t>
            </a:r>
            <a:r>
              <a:rPr lang="ru-RU" dirty="0" smtClean="0"/>
              <a:t>     </a:t>
            </a:r>
          </a:p>
        </p:txBody>
      </p:sp>
      <p:pic>
        <p:nvPicPr>
          <p:cNvPr id="171012" name="Picture 9" descr="tmp55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6188"/>
            <a:ext cx="3476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8" descr="C:\Users\User\Desktop\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9225"/>
            <a:ext cx="3740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0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96913" y="0"/>
            <a:ext cx="8447087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Повторим:</a:t>
            </a:r>
          </a:p>
        </p:txBody>
      </p:sp>
      <p:pic>
        <p:nvPicPr>
          <p:cNvPr id="172035" name="Picture 4" descr="cl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25550"/>
            <a:ext cx="7777163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Вывод 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1600"/>
            <a:ext cx="8007350" cy="4724400"/>
          </a:xfrm>
        </p:spPr>
        <p:txBody>
          <a:bodyPr/>
          <a:lstStyle/>
          <a:p>
            <a:pPr>
              <a:defRPr/>
            </a:pPr>
            <a:r>
              <a:rPr lang="ru-RU" sz="6600" b="1" dirty="0" smtClean="0">
                <a:solidFill>
                  <a:schemeClr val="accent1">
                    <a:lumMod val="25000"/>
                  </a:schemeClr>
                </a:solidFill>
                <a:effectLst/>
                <a:latin typeface="Gabriola" pitchFamily="82" charset="0"/>
              </a:rPr>
              <a:t>Клетка – основная     структурная и функциональная единица живых   организмов </a:t>
            </a:r>
            <a:endParaRPr lang="ru-RU" sz="6600" b="1" dirty="0">
              <a:solidFill>
                <a:schemeClr val="accent1">
                  <a:lumMod val="25000"/>
                </a:schemeClr>
              </a:solidFill>
              <a:effectLst/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лизосома</a:t>
            </a:r>
          </a:p>
        </p:txBody>
      </p:sp>
      <p:sp>
        <p:nvSpPr>
          <p:cNvPr id="162819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68313" y="1125538"/>
            <a:ext cx="5399087" cy="498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Без энергии, конечно,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Наступила бы беда,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Но завод переработки —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Это разве ерунда?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Без следа уничтожает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Все утильсырье завод,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Что осталось, запускает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Снова в дело, в оборот.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Сия важная заслуга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effectLst/>
                <a:latin typeface="Gabriola" pitchFamily="82" charset="0"/>
              </a:rPr>
              <a:t>В целом мне принадлежит,</a:t>
            </a:r>
          </a:p>
        </p:txBody>
      </p:sp>
      <p:pic>
        <p:nvPicPr>
          <p:cNvPr id="162820" name="Picture 8" descr="P1_0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47529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5" descr="C:\Users\User\Desktop\2706217_640p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-11113"/>
            <a:ext cx="4538662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8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2890838" cy="5953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2"/>
                </a:solidFill>
                <a:latin typeface="Times New Roman" pitchFamily="18" charset="0"/>
              </a:rPr>
              <a:t>Лизосомы</a:t>
            </a:r>
            <a:r>
              <a:rPr lang="ru-RU" sz="4000" smtClean="0"/>
              <a:t>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2997200"/>
            <a:ext cx="3322637" cy="5616575"/>
          </a:xfrm>
        </p:spPr>
        <p:txBody>
          <a:bodyPr/>
          <a:lstStyle/>
          <a:p>
            <a:pPr eaLnBrk="1" hangingPunct="1">
              <a:defRPr/>
            </a:pPr>
            <a:endParaRPr lang="ru-RU" altLang="ja-JP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ja-JP" b="1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Участвуют в формировании пищеварительных вакуолей, разрушении крупных молекул клетки</a:t>
            </a:r>
            <a:r>
              <a:rPr lang="ru-RU" altLang="ja-JP" sz="3600" b="1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3844" name="Picture 4" descr="Аппарат Гольджи и другие мембранные органеллы эукариотической клетки"/>
          <p:cNvPicPr>
            <a:picLocks noChangeAspect="1" noChangeArrowheads="1"/>
          </p:cNvPicPr>
          <p:nvPr/>
        </p:nvPicPr>
        <p:blipFill>
          <a:blip r:embed="rId3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4738"/>
            <a:ext cx="5329238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AutoShape 5"/>
          <p:cNvSpPr>
            <a:spLocks noChangeArrowheads="1"/>
          </p:cNvSpPr>
          <p:nvPr/>
        </p:nvSpPr>
        <p:spPr bwMode="auto">
          <a:xfrm rot="1068112">
            <a:off x="3059113" y="5734050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63846" name="Содержимое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b="11026"/>
          <a:stretch>
            <a:fillRect/>
          </a:stretch>
        </p:blipFill>
        <p:spPr bwMode="auto">
          <a:xfrm>
            <a:off x="5580063" y="549275"/>
            <a:ext cx="3240087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250825" y="1052513"/>
            <a:ext cx="367347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b="1" smtClean="0">
                <a:solidFill>
                  <a:srgbClr val="000000"/>
                </a:solidFill>
              </a:rPr>
              <a:t>Мембранные пузырьки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b="1" smtClean="0">
                <a:solidFill>
                  <a:srgbClr val="000000"/>
                </a:solidFill>
              </a:rPr>
              <a:t>величиной до 2 мкм</a:t>
            </a:r>
            <a:endParaRPr lang="ru-RU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9445 -0.04213 " pathEditMode="relative" ptsTypes="AA">
                                      <p:cBhvr>
                                        <p:cTn id="6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smtClean="0">
                <a:solidFill>
                  <a:schemeClr val="bg2"/>
                </a:solidFill>
                <a:latin typeface="Times New Roman" pitchFamily="18" charset="0"/>
              </a:rPr>
              <a:t>Пластиды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1981200"/>
            <a:ext cx="296227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По окраске и выполняемой функции выделяют три основных типа пластид: лейкопласты, хромопласты, хлоропласты.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Содержат ДНК и РНК.</a:t>
            </a:r>
          </a:p>
        </p:txBody>
      </p:sp>
      <p:pic>
        <p:nvPicPr>
          <p:cNvPr id="164868" name="Picture 4" descr="Изображение:Plastids types ru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/>
          <a:stretch>
            <a:fillRect/>
          </a:stretch>
        </p:blipFill>
        <p:spPr bwMode="auto">
          <a:xfrm>
            <a:off x="0" y="836613"/>
            <a:ext cx="597693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хлоропласты</a:t>
            </a:r>
          </a:p>
        </p:txBody>
      </p:sp>
      <p:pic>
        <p:nvPicPr>
          <p:cNvPr id="165891" name="Picture 3" descr="клетка12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928813"/>
            <a:ext cx="3927475" cy="4243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2" name="Picture 8" descr="[BIO11_03-30]_[PK_0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87688"/>
            <a:ext cx="395128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9" descr="chlorop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36613"/>
            <a:ext cx="3429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8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3" descr="C:\Users\User\Desktop\bacteria-inva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Users\User\Desktop\htmlconvd-8qlPYC_html_745fa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53975"/>
            <a:ext cx="925195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1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</a:rPr>
              <a:t>Клеточные включения</a:t>
            </a:r>
          </a:p>
        </p:txBody>
      </p:sp>
      <p:pic>
        <p:nvPicPr>
          <p:cNvPr id="168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r="-172" b="3673"/>
          <a:stretch>
            <a:fillRect/>
          </a:stretch>
        </p:blipFill>
        <p:spPr>
          <a:xfrm>
            <a:off x="928688" y="1357313"/>
            <a:ext cx="7429500" cy="4429125"/>
          </a:xfrm>
        </p:spPr>
      </p:pic>
    </p:spTree>
    <p:extLst>
      <p:ext uri="{BB962C8B-B14F-4D97-AF65-F5344CB8AC3E}">
        <p14:creationId xmlns:p14="http://schemas.microsoft.com/office/powerpoint/2010/main" val="410703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Gabriola" pitchFamily="82" charset="0"/>
              </a:rPr>
              <a:t>Вакуоли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133123" name="Содержимое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9144000" cy="1727200"/>
          </a:xfrm>
        </p:spPr>
        <p:txBody>
          <a:bodyPr/>
          <a:lstStyle/>
          <a:p>
            <a:pPr indent="22225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(франц.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vacuole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от лат.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vacuus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- пустой), полости в цитоплазме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эукариотических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клеток, ограниченные мембраной и заполненные жидкостью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33124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343400" cy="38322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хранение запасных веществ и воды,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накопление ионов и поддержание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тургорного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давления. </a:t>
            </a:r>
          </a:p>
        </p:txBody>
      </p:sp>
      <p:pic>
        <p:nvPicPr>
          <p:cNvPr id="5" name="Picture 2" descr="Картинка 5 из 8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36838"/>
            <a:ext cx="2562225" cy="381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9990" name="Рисунок 7" descr="http://i044.radikal.ru/0912/ec/6369b88b50a7.png">
            <a:hlinkClick r:id="rId4" action="ppaction://hlinkpres?slideindex=5&amp;slidetitle=Органоиды клетки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6002338"/>
            <a:ext cx="7254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8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l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Экран (4:3)</PresentationFormat>
  <Paragraphs>35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Трава</vt:lpstr>
      <vt:lpstr>Пиксел</vt:lpstr>
      <vt:lpstr>Эркер</vt:lpstr>
      <vt:lpstr>pril</vt:lpstr>
      <vt:lpstr>1_Трава</vt:lpstr>
      <vt:lpstr>1_Пиксел</vt:lpstr>
      <vt:lpstr>Органоиды клетки</vt:lpstr>
      <vt:lpstr>лизосома</vt:lpstr>
      <vt:lpstr>Лизосомы </vt:lpstr>
      <vt:lpstr>Пластиды</vt:lpstr>
      <vt:lpstr>хлоропласты</vt:lpstr>
      <vt:lpstr>Презентация PowerPoint</vt:lpstr>
      <vt:lpstr>Презентация PowerPoint</vt:lpstr>
      <vt:lpstr>Клеточные включения</vt:lpstr>
      <vt:lpstr>Вакуоли</vt:lpstr>
      <vt:lpstr>                          Вакуоль     </vt:lpstr>
      <vt:lpstr>Повторим:</vt:lpstr>
      <vt:lpstr>              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Органоиды клетки</dc:title>
  <dc:creator>User</dc:creator>
  <cp:lastModifiedBy>User</cp:lastModifiedBy>
  <cp:revision>1</cp:revision>
  <dcterms:created xsi:type="dcterms:W3CDTF">2015-10-16T13:35:27Z</dcterms:created>
  <dcterms:modified xsi:type="dcterms:W3CDTF">2015-10-16T13:40:33Z</dcterms:modified>
</cp:coreProperties>
</file>