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77050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83400"/>
    <a:srgbClr val="462300"/>
    <a:srgbClr val="003E00"/>
    <a:srgbClr val="003300"/>
    <a:srgbClr val="008000"/>
    <a:srgbClr val="099129"/>
    <a:srgbClr val="0DC9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2865-69D7-41E8-8E90-629DFCE54085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BD85-4E8B-43BB-A3BF-4903520D0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FA20-185E-48DB-98C5-91153BC1EED4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E3E1-8544-4C48-8191-BF6D890BB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4D20-3246-41FD-8364-87341473B56F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C4E9-5C8D-4000-9C96-E4A188E38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B58F-F0C8-4763-B3A7-AA345544F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E85F-9E85-407B-83A9-F8A1C079239C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07CF-F013-466B-8AE7-43EEBAF1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A456-36E9-43C7-97FF-C62AA248E870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1A86-6D57-49D1-B30C-DBA0CCB73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0298-ABED-4052-BB3B-7FD6CD5ACF5A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EE91-C24D-4C0F-ADC6-67C9AC169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8EE9-6BB2-4FD5-AC8C-592D63A85A1B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D0F6-33A1-4F66-A267-15EADC23B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774B-D3DA-4170-940F-A032B459448C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9F8D-CC97-4277-878B-9B232712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DA6B-E066-4A7B-BDCB-06F262CC7F70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3CA7-D8E3-4694-A92E-514428F3C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CD093-12F2-4702-A0EA-CD08D02203AA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CCA7-8936-41C3-9101-AD4382EF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8EE2-A481-4760-B8DF-0BC2F877067E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9EDB-D6E4-4848-8BFD-5A6CB05B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5CCFC-B6D2-444E-BBC5-AABF17D7DC61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E829E3-3B39-4F66-AE91-8CB3E7EFF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F:\20483810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914400"/>
            <a:ext cx="5715071" cy="52322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Педагогический 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524000"/>
            <a:ext cx="492474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ТВОРЧЕСТВО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+mn-cs"/>
              </a:rPr>
              <a:t>П.П. БАЖОВА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071938" y="6215063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2013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4400" y="5410200"/>
            <a:ext cx="4143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3175" cmpd="sng">
                  <a:noFill/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Выполнила</a:t>
            </a:r>
            <a:r>
              <a:rPr lang="en-US" sz="1600" b="1" dirty="0">
                <a:ln w="3175" cmpd="sng">
                  <a:noFill/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:</a:t>
            </a:r>
            <a:r>
              <a:rPr lang="ru-RU" sz="1600" b="1" dirty="0">
                <a:ln w="3175" cmpd="sng">
                  <a:noFill/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Панкрушина Т.С.,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3175" cmpd="sng">
                  <a:noFill/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Воспитатель </a:t>
            </a:r>
            <a:r>
              <a:rPr lang="en-US" sz="1600" b="1" dirty="0">
                <a:ln w="3175" cmpd="sng">
                  <a:noFill/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I</a:t>
            </a:r>
            <a:r>
              <a:rPr lang="ru-RU" sz="1600" b="1" dirty="0">
                <a:ln w="3175" cmpd="sng">
                  <a:noFill/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квалификационной категории</a:t>
            </a:r>
            <a:endParaRPr lang="ru-RU" sz="5400" b="1" dirty="0">
              <a:ln w="3175" cmpd="sng">
                <a:noFill/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http://s018.radikal.ru/i514/1201/a3/c1bf55175c47.jpg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323850" y="1196975"/>
            <a:ext cx="46085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s52.radikal.ru/i135/0912/c5/298e4838493e.jpg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5148263" y="188913"/>
            <a:ext cx="37147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bazhov09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5148263" y="3141663"/>
            <a:ext cx="3455987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cs10470.vkontakte.ru/u65681338/-6/x_28ac36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727233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395288" y="5084763"/>
            <a:ext cx="82804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Calibri" pitchFamily="34" charset="0"/>
              </a:rPr>
              <a:t>Тяжкая жизнь рождала у людей  желание изменить её. Вот и придумывали люди себе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Calibri" pitchFamily="34" charset="0"/>
              </a:rPr>
              <a:t>волшебных  таинственных помощников и защитников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Calibri" pitchFamily="34" charset="0"/>
              </a:rPr>
              <a:t>и рассказывали о них своим детям.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14400" y="277813"/>
            <a:ext cx="79787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>
                <a:solidFill>
                  <a:srgbClr val="003300"/>
                </a:solidFill>
                <a:latin typeface="Arial Black" pitchFamily="34" charset="0"/>
              </a:rPr>
              <a:t>Сказы П.П. Бажова</a:t>
            </a:r>
          </a:p>
        </p:txBody>
      </p:sp>
      <p:pic>
        <p:nvPicPr>
          <p:cNvPr id="26639" name="Picture 15" descr="97856990157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20558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2987675" y="1557338"/>
            <a:ext cx="55451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Сказ</a:t>
            </a:r>
            <a:r>
              <a:rPr lang="ru-RU" sz="2400">
                <a:latin typeface="Calibri" pitchFamily="34" charset="0"/>
              </a:rPr>
              <a:t> - повествование,</a:t>
            </a:r>
          </a:p>
          <a:p>
            <a:r>
              <a:rPr lang="ru-RU" sz="2400">
                <a:latin typeface="Calibri" pitchFamily="34" charset="0"/>
              </a:rPr>
              <a:t>ведущееся от лица рассказчика. </a:t>
            </a:r>
          </a:p>
          <a:p>
            <a:r>
              <a:rPr lang="ru-RU" sz="2400">
                <a:latin typeface="Calibri" pitchFamily="34" charset="0"/>
              </a:rPr>
              <a:t>Это произведение устного народного творчества о действительных событиях современности или недавнего прошлого, </a:t>
            </a:r>
          </a:p>
          <a:p>
            <a:r>
              <a:rPr lang="ru-RU" sz="2400">
                <a:latin typeface="Calibri" pitchFamily="34" charset="0"/>
              </a:rPr>
              <a:t>в котором повествование ведется от лица рассказчика. </a:t>
            </a:r>
          </a:p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 descr="23869_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97200"/>
            <a:ext cx="36734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bazov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04813"/>
            <a:ext cx="46640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3376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Малахитовая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шкатулка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 descr="Paleh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76700"/>
            <a:ext cx="5761037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37629123_Bazhov__Hozyayka_mednoy_goru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8913"/>
            <a:ext cx="2665412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39261168_filelTwNk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981075"/>
            <a:ext cx="25923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92500" y="836613"/>
            <a:ext cx="2533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Каменный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цветок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3708400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Махонькая  девчонка, как  куколка,              а  живая.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 пойдёт    плясать  кругами,  так  и  подрастёт  маленько.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Топнет  ножкой,  платочком махнёт,  свиснет…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 никакой  девчонки  не  видать!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55875" y="188913"/>
            <a:ext cx="6332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Огневушка  Поскакушка</a:t>
            </a:r>
          </a:p>
        </p:txBody>
      </p:sp>
      <p:pic>
        <p:nvPicPr>
          <p:cNvPr id="28675" name="Picture 2" descr="http://forum.na-svyazi.ru/uploads/post-226289-13384023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68413"/>
            <a:ext cx="5057775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6613"/>
            <a:ext cx="3527425" cy="5329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smtClean="0"/>
              <a:t>          </a:t>
            </a:r>
            <a:r>
              <a:rPr lang="ru-RU" sz="20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 большого  камня  женщина  какая – то  сидит:  коса  сизо – чёрная,  на  конце  ленты,  не  то  красные,  не  то  зелёные,  сквозь  косу  просвечиваются  и  позванивают,  будто  листовая  медь.  А  одежда  у  неё  такая,  что  другой  на  свете  не  найдёшь.  Камень,  а  на  глаз  как  шёлк,  хоть  рукой  погладить.  </a:t>
            </a:r>
          </a:p>
        </p:txBody>
      </p:sp>
      <p:pic>
        <p:nvPicPr>
          <p:cNvPr id="5124" name="Picture 4" descr="img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549275"/>
            <a:ext cx="489743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5288" y="0"/>
            <a:ext cx="5094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r>
              <a:rPr lang="ru-RU" sz="3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Медной  горы  Хозяйка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3529012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  водяного  окошка  старушонка  вышла.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Платьишко  на  ней  синее,  платок  на  голове  синий  и  сама  вся  синёхонька.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 глаза  девичьи  и  голос  как  у  молоденькой.</a:t>
            </a:r>
          </a:p>
        </p:txBody>
      </p:sp>
      <p:pic>
        <p:nvPicPr>
          <p:cNvPr id="7172" name="Picture 4" descr="img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850" y="476250"/>
            <a:ext cx="444023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3538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Бабка  Синюшка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4105275" cy="54737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 эта  не  ползает,  как  другие,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 свернётся  колечком,  головку  выставит,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 хвостиком упирается  и  подскакивает,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вправо  от  неё  золотая  струя  сыплется,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 влево  чёрная – пречёрная.</a:t>
            </a:r>
          </a:p>
        </p:txBody>
      </p:sp>
      <p:pic>
        <p:nvPicPr>
          <p:cNvPr id="14340" name="Picture 4" descr="img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692150"/>
            <a:ext cx="4567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404813"/>
            <a:ext cx="3363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Голубая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     змейка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80063" y="333375"/>
            <a:ext cx="2943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Серебряное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копытце</a:t>
            </a:r>
          </a:p>
        </p:txBody>
      </p:sp>
      <p:pic>
        <p:nvPicPr>
          <p:cNvPr id="27659" name="Picture 11" descr="19702321_Kokovkin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4392612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37629118_Bazhov__Serebryannoe_kopuyt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475" y="1628775"/>
            <a:ext cx="33734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2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62000" y="228600"/>
            <a:ext cx="8610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u="sng">
                <a:solidFill>
                  <a:srgbClr val="462300"/>
                </a:solidFill>
                <a:cs typeface="Times New Roman" pitchFamily="18" charset="0"/>
              </a:rPr>
              <a:t>Цель</a:t>
            </a:r>
            <a:r>
              <a:rPr lang="ru-RU" sz="2400" b="1">
                <a:solidFill>
                  <a:srgbClr val="462300"/>
                </a:solidFill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2000" b="1">
                <a:cs typeface="Times New Roman" pitchFamily="18" charset="0"/>
              </a:rPr>
              <a:t>формировать понятия общечеловеческих ценностей на основе творчества П.П. Бажова: </a:t>
            </a:r>
          </a:p>
          <a:p>
            <a:pPr eaLnBrk="0" hangingPunct="0">
              <a:spcBef>
                <a:spcPts val="600"/>
              </a:spcBef>
            </a:pPr>
            <a:r>
              <a:rPr lang="en-US" b="1">
                <a:cs typeface="Times New Roman" pitchFamily="18" charset="0"/>
              </a:rPr>
              <a:t>         </a:t>
            </a:r>
            <a:r>
              <a:rPr lang="ru-RU" b="1">
                <a:cs typeface="Times New Roman" pitchFamily="18" charset="0"/>
              </a:rPr>
              <a:t>– приобщать детей к культуре и истории родного края</a:t>
            </a:r>
            <a:r>
              <a:rPr lang="en-US" b="1">
                <a:cs typeface="Times New Roman" pitchFamily="18" charset="0"/>
              </a:rPr>
              <a:t>;</a:t>
            </a:r>
            <a:r>
              <a:rPr lang="ru-RU" b="1">
                <a:cs typeface="Times New Roman" pitchFamily="18" charset="0"/>
              </a:rPr>
              <a:t/>
            </a:r>
            <a:br>
              <a:rPr lang="ru-RU" b="1">
                <a:cs typeface="Times New Roman" pitchFamily="18" charset="0"/>
              </a:rPr>
            </a:br>
            <a:r>
              <a:rPr lang="en-US" b="1">
                <a:cs typeface="Times New Roman" pitchFamily="18" charset="0"/>
              </a:rPr>
              <a:t>         </a:t>
            </a:r>
            <a:r>
              <a:rPr lang="ru-RU" b="1">
                <a:cs typeface="Times New Roman" pitchFamily="18" charset="0"/>
              </a:rPr>
              <a:t>– прививать любовь и интерес к богатой природе Урала</a:t>
            </a:r>
            <a:r>
              <a:rPr lang="en-US" b="1">
                <a:cs typeface="Times New Roman" pitchFamily="18" charset="0"/>
              </a:rPr>
              <a:t>;</a:t>
            </a:r>
            <a:r>
              <a:rPr lang="ru-RU" b="1">
                <a:cs typeface="Times New Roman" pitchFamily="18" charset="0"/>
              </a:rPr>
              <a:t/>
            </a:r>
            <a:br>
              <a:rPr lang="ru-RU" b="1">
                <a:cs typeface="Times New Roman" pitchFamily="18" charset="0"/>
              </a:rPr>
            </a:br>
            <a:r>
              <a:rPr lang="en-US" b="1">
                <a:cs typeface="Times New Roman" pitchFamily="18" charset="0"/>
              </a:rPr>
              <a:t>         </a:t>
            </a:r>
            <a:r>
              <a:rPr lang="ru-RU" b="1">
                <a:cs typeface="Times New Roman" pitchFamily="18" charset="0"/>
              </a:rPr>
              <a:t>– воспитывать уважение к людям труда. </a:t>
            </a:r>
            <a:endParaRPr lang="ru-RU" b="1"/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04800" y="2362200"/>
            <a:ext cx="85344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462300"/>
                </a:solidFill>
              </a:rPr>
              <a:t>Задачи</a:t>
            </a:r>
            <a:r>
              <a:rPr lang="ru-RU" sz="2400" b="1">
                <a:solidFill>
                  <a:srgbClr val="462300"/>
                </a:solidFill>
              </a:rPr>
              <a:t>: 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b="1"/>
              <a:t>   Познакомить детей с великим сказочником Урала П.П. Бажовым, 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ru-RU" b="1"/>
              <a:t>      вызвать интерес к писателю как личности.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b="1"/>
              <a:t>   Раскрыть творчество П.П. Бажова, дать детям исторические знания.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b="1"/>
              <a:t>   Способствовать передаче духовного опыта предков, который учит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ru-RU" b="1"/>
              <a:t>      добру, щедрости, трудолюбию.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b="1"/>
              <a:t>   Развивать умение воспринимать и понимать сложный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ru-RU" b="1"/>
              <a:t>      художественный текст.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b="1"/>
              <a:t>   Систематизировать знания о волшебных героях сказов.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b="1"/>
              <a:t>   Познакомить детей с уральским говором, пословицами.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b="1"/>
              <a:t>   Дать знания об уральских самоцветах, их многообразии и 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r>
              <a:rPr lang="ru-RU" b="1"/>
              <a:t>      прикладном использовании.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627313" y="260350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Тест по сказу П.П. Бажова </a:t>
            </a:r>
          </a:p>
          <a:p>
            <a:pPr algn="ctr"/>
            <a:r>
              <a:rPr lang="ru-RU" b="1" i="1">
                <a:latin typeface="Calibri" pitchFamily="34" charset="0"/>
              </a:rPr>
              <a:t>«Серебряное копытце»</a:t>
            </a:r>
          </a:p>
        </p:txBody>
      </p:sp>
      <p:pic>
        <p:nvPicPr>
          <p:cNvPr id="29713" name="Picture 17" descr="s_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8913"/>
            <a:ext cx="1914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8313" y="981075"/>
            <a:ext cx="62658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b="1">
                <a:latin typeface="Calibri" pitchFamily="34" charset="0"/>
              </a:rPr>
              <a:t>Сколько лет было Даренке?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8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6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7</a:t>
            </a:r>
          </a:p>
          <a:p>
            <a:pPr marL="342900" indent="-342900">
              <a:buFontTx/>
              <a:buAutoNum type="arabicPeriod" startAt="2"/>
            </a:pPr>
            <a:r>
              <a:rPr lang="ru-RU" sz="1400" b="1">
                <a:latin typeface="Calibri" pitchFamily="34" charset="0"/>
              </a:rPr>
              <a:t>Какого цвета была кошка девочки Муренка?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Серая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Белая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Бурая</a:t>
            </a:r>
          </a:p>
          <a:p>
            <a:pPr marL="342900" indent="-342900">
              <a:buFontTx/>
              <a:buAutoNum type="arabicPeriod" startAt="3"/>
            </a:pPr>
            <a:r>
              <a:rPr lang="ru-RU" sz="1400" b="1">
                <a:latin typeface="Calibri" pitchFamily="34" charset="0"/>
              </a:rPr>
              <a:t>Из скольких веточек были рога козлика?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5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2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6</a:t>
            </a:r>
          </a:p>
          <a:p>
            <a:pPr marL="342900" indent="-342900">
              <a:buFontTx/>
              <a:buAutoNum type="arabicPeriod" startAt="4"/>
            </a:pPr>
            <a:r>
              <a:rPr lang="ru-RU" sz="1400" b="1">
                <a:latin typeface="Calibri" pitchFamily="34" charset="0"/>
              </a:rPr>
              <a:t>На какой ноге у козлика серебряное копытце?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Левая передняя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Правая передняя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Обе передние ноги</a:t>
            </a:r>
          </a:p>
          <a:p>
            <a:pPr marL="342900" indent="-342900">
              <a:buFontTx/>
              <a:buAutoNum type="arabicPeriod" startAt="5"/>
            </a:pPr>
            <a:r>
              <a:rPr lang="ru-RU" sz="1400" b="1">
                <a:latin typeface="Calibri" pitchFamily="34" charset="0"/>
              </a:rPr>
              <a:t>Сколько мешков сухарей взял с собой в балаган Кокованя?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5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3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2</a:t>
            </a:r>
          </a:p>
          <a:p>
            <a:pPr marL="342900" indent="-342900">
              <a:buFontTx/>
              <a:buAutoNum type="arabicPeriod" startAt="6"/>
            </a:pPr>
            <a:r>
              <a:rPr lang="ru-RU" sz="1400" b="1">
                <a:latin typeface="Calibri" pitchFamily="34" charset="0"/>
              </a:rPr>
              <a:t>Какого цвета были камни, которые находили люди на покосном лужке?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Зеленые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Фиолетовые</a:t>
            </a:r>
          </a:p>
          <a:p>
            <a:pPr marL="342900" indent="-342900">
              <a:buFontTx/>
              <a:buChar char="•"/>
            </a:pPr>
            <a:r>
              <a:rPr lang="ru-RU" sz="1400">
                <a:latin typeface="Calibri" pitchFamily="34" charset="0"/>
              </a:rPr>
              <a:t>Голубые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/>
      <p:bldP spid="297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WordArt 4" descr="радуга"/>
          <p:cNvSpPr>
            <a:spLocks noChangeArrowheads="1" noChangeShapeType="1" noTextEdit="1"/>
          </p:cNvSpPr>
          <p:nvPr/>
        </p:nvSpPr>
        <p:spPr bwMode="auto">
          <a:xfrm>
            <a:off x="1403350" y="1916113"/>
            <a:ext cx="6624638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загадки </a:t>
            </a:r>
          </a:p>
        </p:txBody>
      </p:sp>
      <p:sp>
        <p:nvSpPr>
          <p:cNvPr id="37890" name="WordArt 5" descr="радуга"/>
          <p:cNvSpPr>
            <a:spLocks noChangeArrowheads="1" noChangeShapeType="1" noTextEdit="1"/>
          </p:cNvSpPr>
          <p:nvPr/>
        </p:nvSpPr>
        <p:spPr bwMode="auto">
          <a:xfrm>
            <a:off x="827088" y="3644900"/>
            <a:ext cx="7416800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художника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2008091022583642547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451225" cy="5472113"/>
          </a:xfrm>
          <a:prstGeom prst="rect">
            <a:avLst/>
          </a:prstGeom>
          <a:noFill/>
          <a:ln w="76200">
            <a:pattFill prst="trellis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16013" y="6021388"/>
            <a:ext cx="201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33CC"/>
                </a:solidFill>
                <a:latin typeface="Calibri" pitchFamily="34" charset="0"/>
              </a:rPr>
              <a:t>Синюшкин колодец</a:t>
            </a:r>
          </a:p>
        </p:txBody>
      </p:sp>
      <p:pic>
        <p:nvPicPr>
          <p:cNvPr id="38915" name="Picture 4" descr="DSC_01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4813"/>
            <a:ext cx="3857625" cy="5373687"/>
          </a:xfrm>
          <a:prstGeom prst="rect">
            <a:avLst/>
          </a:prstGeom>
          <a:noFill/>
          <a:ln w="76200">
            <a:pattFill prst="trellis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372225" y="6092825"/>
            <a:ext cx="160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33CC"/>
                </a:solidFill>
                <a:latin typeface="Calibri" pitchFamily="34" charset="0"/>
              </a:rPr>
              <a:t>Каменный цветок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27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img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410075" cy="5976938"/>
          </a:xfrm>
          <a:prstGeom prst="rect">
            <a:avLst/>
          </a:prstGeom>
          <a:noFill/>
          <a:ln w="76200">
            <a:pattFill prst="trellis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940425" y="765175"/>
            <a:ext cx="2736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33CC"/>
                </a:solidFill>
                <a:latin typeface="Calibri" pitchFamily="34" charset="0"/>
              </a:rPr>
              <a:t>Серебряное копытце</a:t>
            </a:r>
          </a:p>
        </p:txBody>
      </p:sp>
      <p:pic>
        <p:nvPicPr>
          <p:cNvPr id="33798" name="Picture 6" descr="olen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349500"/>
            <a:ext cx="31781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img1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648200" cy="6264275"/>
          </a:xfrm>
          <a:prstGeom prst="rect">
            <a:avLst/>
          </a:prstGeom>
          <a:noFill/>
          <a:ln w="76200">
            <a:pattFill prst="trellis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64163" y="1196975"/>
            <a:ext cx="3097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33CC"/>
                </a:solidFill>
                <a:latin typeface="Calibri" pitchFamily="34" charset="0"/>
              </a:rPr>
              <a:t>Огневушка  Поскакушка                  </a:t>
            </a:r>
          </a:p>
        </p:txBody>
      </p:sp>
      <p:pic>
        <p:nvPicPr>
          <p:cNvPr id="34822" name="Picture 6" descr="8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0847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cl3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141663"/>
            <a:ext cx="1231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cl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3300" y="2852738"/>
            <a:ext cx="1790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c23687b67b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833563"/>
            <a:ext cx="28813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Filin_!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276475"/>
            <a:ext cx="7048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img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017963" cy="5329238"/>
          </a:xfrm>
          <a:prstGeom prst="rect">
            <a:avLst/>
          </a:prstGeom>
          <a:noFill/>
          <a:ln w="76200">
            <a:pattFill prst="trellis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58888" y="5876925"/>
            <a:ext cx="1728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33CC"/>
                </a:solidFill>
                <a:latin typeface="Calibri" pitchFamily="34" charset="0"/>
              </a:rPr>
              <a:t>Голубая змейка</a:t>
            </a:r>
          </a:p>
        </p:txBody>
      </p:sp>
      <p:pic>
        <p:nvPicPr>
          <p:cNvPr id="41987" name="Picture 4" descr="img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088" y="260350"/>
            <a:ext cx="3629025" cy="4824413"/>
          </a:xfrm>
          <a:prstGeom prst="rect">
            <a:avLst/>
          </a:prstGeom>
          <a:noFill/>
          <a:ln w="76200">
            <a:pattFill prst="trellis">
              <a:fgClr>
                <a:srgbClr val="0033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003800" y="5445125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i="1">
                <a:solidFill>
                  <a:srgbClr val="0033CC"/>
                </a:solidFill>
                <a:latin typeface="Calibri" pitchFamily="34" charset="0"/>
              </a:rPr>
              <a:t>Медной  горы Хозяйка</a:t>
            </a:r>
          </a:p>
        </p:txBody>
      </p:sp>
      <p:pic>
        <p:nvPicPr>
          <p:cNvPr id="36870" name="Picture 6" descr="1391791_wmalachit2_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E6E3"/>
              </a:clrFrom>
              <a:clrTo>
                <a:srgbClr val="EBE6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5445125"/>
            <a:ext cx="16557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2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5070475"/>
            <a:ext cx="22336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68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WordArt 4" descr="3c268594bb78"/>
          <p:cNvSpPr>
            <a:spLocks noChangeArrowheads="1" noChangeShapeType="1" noTextEdit="1"/>
          </p:cNvSpPr>
          <p:nvPr/>
        </p:nvSpPr>
        <p:spPr bwMode="auto">
          <a:xfrm>
            <a:off x="1692275" y="333375"/>
            <a:ext cx="5759450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самый</a:t>
            </a:r>
          </a:p>
        </p:txBody>
      </p:sp>
      <p:sp>
        <p:nvSpPr>
          <p:cNvPr id="43010" name="WordArt 5" descr="3c268594bb78"/>
          <p:cNvSpPr>
            <a:spLocks noChangeArrowheads="1" noChangeShapeType="1" noTextEdit="1"/>
          </p:cNvSpPr>
          <p:nvPr/>
        </p:nvSpPr>
        <p:spPr bwMode="auto">
          <a:xfrm>
            <a:off x="539750" y="1773238"/>
            <a:ext cx="8135938" cy="1716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внимательный</a:t>
            </a:r>
          </a:p>
        </p:txBody>
      </p:sp>
      <p:sp>
        <p:nvSpPr>
          <p:cNvPr id="43011" name="WordArt 6" descr="3c268594bb78"/>
          <p:cNvSpPr>
            <a:spLocks noChangeArrowheads="1" noChangeShapeType="1" noTextEdit="1"/>
          </p:cNvSpPr>
          <p:nvPr/>
        </p:nvSpPr>
        <p:spPr bwMode="auto">
          <a:xfrm>
            <a:off x="1476375" y="4292600"/>
            <a:ext cx="6264275" cy="141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читатель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8064500" cy="5761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Назови  прозвище  старика  в  сказе  «Серебряное  копытце.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 звали  сиротку?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Сколько  лет  было  девчоночке?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 звали  кошку?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 занимался  дед  Кокованя?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Промурлычьте  кошкины  слова.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 звали  мастера,  вызнавшего  тайну  каменного  цветка? 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07375" cy="572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 какое  время  года  встретился  Данила  с  Хозяйкой  Медной  горы?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Какая  птица  захохотала  и  «девчоночки  не  стало»?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 можно  найти  в  том  месте,  где  плясала  Огневушка?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 называют  в  народе  Хозяйку  Медной  горы?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  голубая  змейка  обделила  Ланко?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57175" y="260350"/>
            <a:ext cx="8886825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628775" algn="l"/>
              </a:tabLst>
              <a:defRPr/>
            </a:pPr>
            <a:r>
              <a:rPr lang="ru-RU">
                <a:latin typeface="+mn-lt"/>
                <a:cs typeface="+mn-cs"/>
              </a:rPr>
              <a:t>: </a:t>
            </a:r>
            <a:r>
              <a:rPr lang="ru-RU" sz="4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  будут были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628775" algn="l"/>
              </a:tabLst>
              <a:defRPr/>
            </a:pPr>
            <a:r>
              <a:rPr lang="ru-RU" sz="4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жить веками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628775" algn="l"/>
              </a:tabLst>
              <a:defRPr/>
            </a:pPr>
            <a:r>
              <a:rPr lang="ru-RU" sz="4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 чудесном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628775" algn="l"/>
              </a:tabLst>
              <a:defRPr/>
            </a:pPr>
            <a:r>
              <a:rPr lang="ru-RU" sz="4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малахите строк,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628775" algn="l"/>
              </a:tabLst>
              <a:defRPr/>
            </a:pPr>
            <a:r>
              <a:rPr lang="ru-RU" sz="4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И не поблекнет,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628775" algn="l"/>
              </a:tabLst>
              <a:defRPr/>
            </a:pPr>
            <a:r>
              <a:rPr lang="ru-RU" sz="4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не завянет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628775" algn="l"/>
              </a:tabLst>
              <a:defRPr/>
            </a:pPr>
            <a:r>
              <a:rPr lang="ru-RU" sz="4800" b="1" i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Чудесный сказочный цветок.</a:t>
            </a:r>
          </a:p>
        </p:txBody>
      </p:sp>
      <p:pic>
        <p:nvPicPr>
          <p:cNvPr id="46082" name="Picture 6" descr="0b80b7b1aa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668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авел Петрович Бажов - Cобрание сочине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2418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Содержимое 5"/>
          <p:cNvSpPr>
            <a:spLocks/>
          </p:cNvSpPr>
          <p:nvPr/>
        </p:nvSpPr>
        <p:spPr bwMode="auto">
          <a:xfrm>
            <a:off x="4716463" y="1125538"/>
            <a:ext cx="42132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500" b="1">
                <a:latin typeface="Times New Roman" pitchFamily="18" charset="0"/>
              </a:rPr>
              <a:t>Родился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500" b="1">
                <a:latin typeface="Times New Roman" pitchFamily="18" charset="0"/>
              </a:rPr>
              <a:t>15 января 1879 года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500" b="1">
                <a:latin typeface="Times New Roman" pitchFamily="18" charset="0"/>
              </a:rPr>
              <a:t>   на Урале.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500" b="1">
                <a:latin typeface="Times New Roman" pitchFamily="18" charset="0"/>
              </a:rPr>
              <a:t>Очень он любил  этот край, хорошо знал, как живут мастеровые, любил слушать уральские сказы.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500" b="1">
                <a:latin typeface="Times New Roman" pitchFamily="18" charset="0"/>
              </a:rPr>
              <a:t>Павел Петрович Бажов собрал множество преданий и легенд, существующих на Урале, и поведал нам о них в своих сказах. 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4773613" y="333375"/>
            <a:ext cx="4227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Arial Black" pitchFamily="34" charset="0"/>
              </a:rPr>
              <a:t>Павел Петрович Бажов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33400" y="304800"/>
            <a:ext cx="80772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683400"/>
                </a:solidFill>
                <a:cs typeface="Times New Roman" pitchFamily="18" charset="0"/>
              </a:rPr>
              <a:t>ИТОГ ПРОЕКТА</a:t>
            </a:r>
            <a:endParaRPr lang="ru-RU" b="1">
              <a:solidFill>
                <a:srgbClr val="683400"/>
              </a:solidFill>
              <a:cs typeface="Times New Roman" pitchFamily="18" charset="0"/>
            </a:endParaRPr>
          </a:p>
          <a:p>
            <a:pPr eaLnBrk="0" hangingPunct="0">
              <a:spcBef>
                <a:spcPts val="1200"/>
              </a:spcBef>
            </a:pPr>
            <a:r>
              <a:rPr lang="ru-RU" b="1">
                <a:cs typeface="Times New Roman" pitchFamily="18" charset="0"/>
              </a:rPr>
              <a:t>Сказы П.П. Бажова универсальны, они хорошо воспринимаются и взрослыми, и дошкольниками. Результаты своей работы вижу в следующем: </a:t>
            </a:r>
            <a:endParaRPr lang="ru-RU" b="1"/>
          </a:p>
          <a:p>
            <a:pPr eaLnBrk="0" hangingPunct="0">
              <a:spcBef>
                <a:spcPts val="1200"/>
              </a:spcBef>
              <a:buFontTx/>
              <a:buAutoNum type="arabicPeriod"/>
            </a:pPr>
            <a:r>
              <a:rPr lang="ru-RU" b="1">
                <a:cs typeface="Times New Roman" pitchFamily="18" charset="0"/>
              </a:rPr>
              <a:t>   Через символические образы сказов дети узнают свой родной край: малахитовая шкатулка, Серебряное копытце, каменный цветок – это символы могучего Урала.</a:t>
            </a:r>
          </a:p>
          <a:p>
            <a:pPr eaLnBrk="0" hangingPunct="0">
              <a:spcBef>
                <a:spcPts val="1200"/>
              </a:spcBef>
              <a:buFontTx/>
              <a:buAutoNum type="arabicPeriod"/>
            </a:pPr>
            <a:r>
              <a:rPr lang="ru-RU" b="1">
                <a:cs typeface="Times New Roman" pitchFamily="18" charset="0"/>
              </a:rPr>
              <a:t>   Через сказы великого земляка увидели убедительный образ уральского мастера, изделия которого - гордость России.</a:t>
            </a:r>
          </a:p>
          <a:p>
            <a:pPr eaLnBrk="0" hangingPunct="0">
              <a:spcBef>
                <a:spcPts val="1200"/>
              </a:spcBef>
              <a:buFontTx/>
              <a:buAutoNum type="arabicPeriod"/>
            </a:pPr>
            <a:r>
              <a:rPr lang="ru-RU" b="1">
                <a:cs typeface="Times New Roman" pitchFamily="18" charset="0"/>
              </a:rPr>
              <a:t>   Полюбили необычных героев сказов, «тайную силу», хранителей земельных богатств Урала.</a:t>
            </a:r>
          </a:p>
          <a:p>
            <a:pPr eaLnBrk="0" hangingPunct="0">
              <a:spcBef>
                <a:spcPts val="1200"/>
              </a:spcBef>
              <a:buFontTx/>
              <a:buAutoNum type="arabicPeriod"/>
            </a:pPr>
            <a:r>
              <a:rPr lang="ru-RU" b="1">
                <a:cs typeface="Times New Roman" pitchFamily="18" charset="0"/>
              </a:rPr>
              <a:t>   Узнали истинные общечеловеческие ценности: трудолюбие, щедрость, любовь, любознательность, творчество.</a:t>
            </a:r>
          </a:p>
          <a:p>
            <a:pPr eaLnBrk="0" hangingPunct="0">
              <a:spcBef>
                <a:spcPts val="1200"/>
              </a:spcBef>
              <a:buFontTx/>
              <a:buAutoNum type="arabicPeriod"/>
            </a:pPr>
            <a:r>
              <a:rPr lang="ru-RU" b="1">
                <a:cs typeface="Times New Roman" pitchFamily="18" charset="0"/>
              </a:rPr>
              <a:t>   Дети бесконечно могут рассматривать, играть самоцветами, видеть красоту и разнообразие богатств Урала.</a:t>
            </a:r>
          </a:p>
          <a:p>
            <a:pPr eaLnBrk="0" hangingPunct="0">
              <a:spcBef>
                <a:spcPts val="1200"/>
              </a:spcBef>
              <a:buFontTx/>
              <a:buAutoNum type="arabicPeriod"/>
            </a:pPr>
            <a:r>
              <a:rPr lang="ru-RU" b="1">
                <a:cs typeface="Times New Roman" pitchFamily="18" charset="0"/>
              </a:rPr>
              <a:t>   Услышали красоту, выразительность, мелодичность, точность уральского говора, пословиц.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каньон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071563" y="714375"/>
            <a:ext cx="72739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Уральские горы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По каменным плитам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Ведут за собой нас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 страну малахита.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 страну, где не счесть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Драгоценных камней,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 страну работящих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И добрых людей.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               В.Степанов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bms.24open.ru/images/99e93e220af08ad47dd63dd7751e20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56165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929313" y="142875"/>
            <a:ext cx="30591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    Если посмотреть на карту нашей страны, то можно увидеть полосу, разделяющую её на две части. Это </a:t>
            </a:r>
            <a:r>
              <a:rPr lang="ru-RU" sz="2000" b="1">
                <a:latin typeface="Calibri" pitchFamily="34" charset="0"/>
              </a:rPr>
              <a:t>Уральские горы</a:t>
            </a:r>
            <a:r>
              <a:rPr lang="ru-RU" sz="2000">
                <a:latin typeface="Calibri" pitchFamily="34" charset="0"/>
              </a:rPr>
              <a:t>, или Каменный пояс, как еще называют Урал. </a:t>
            </a:r>
          </a:p>
          <a:p>
            <a:r>
              <a:rPr lang="ru-RU" sz="2000">
                <a:latin typeface="Calibri" pitchFamily="34" charset="0"/>
              </a:rPr>
              <a:t>В переводе с башкирского языка Урал - это "пояс". Об Урале сложено много сказок и легенд. </a:t>
            </a:r>
          </a:p>
        </p:txBody>
      </p:sp>
      <p:sp>
        <p:nvSpPr>
          <p:cNvPr id="18435" name="Содержимое 2"/>
          <p:cNvSpPr>
            <a:spLocks/>
          </p:cNvSpPr>
          <p:nvPr/>
        </p:nvSpPr>
        <p:spPr bwMode="auto">
          <a:xfrm>
            <a:off x="0" y="4437063"/>
            <a:ext cx="9144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        </a:t>
            </a:r>
            <a:r>
              <a:rPr lang="ru-RU">
                <a:latin typeface="Calibri" pitchFamily="34" charset="0"/>
              </a:rPr>
              <a:t> Есть старая башкирская сказка о великане, который носил пояс с глубокими карманами. Он прятал в них все свои богатства. Пояс был огромный. Однажды великан растянул его, и пояс лёг через всю землю, от холодного Карского моря на севере до песчаных берегов южного Каспийского моря. Так образовался Уральский хребет.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    Есть ещё одна легенда об Урале: говорят, будто бы Бог, когда землю создавал, решил людям добро сделать. Взял золота, меди, камней самоцветных,   да и по всей земле и рассыпал. Глядит, ещё целая горсть осталась. Подумал Господь, да и высыпал их между Европой и Азией. Так будто бы и получились Уральские горы.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ist-tour.ru/images/d7fc50bc18e4f4dc17f095a1dcb07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60864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395288" y="4365625"/>
            <a:ext cx="842486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Calibri" pitchFamily="34" charset="0"/>
              </a:rPr>
              <a:t>   Давным-давно  на месте Уральских гор разливались моря, прямо из воды вставали леса гигантских деревьев.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latin typeface="Calibri" pitchFamily="34" charset="0"/>
              </a:rPr>
              <a:t>   Со временем на их месте появились Уральские горы, а в горах несметные сокровища. Это и каменный уголь, медные и железные руды, минералы и драгоценные камни. Даже название красивых переливающихся камней «самоцветы» родилось на Урале.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http://img-fotki.yandex.ru/get/2712/kani-sergej.6/0_2015e_8c82863f_-2-XL.jpg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619250" y="260350"/>
            <a:ext cx="584835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3"/>
          <p:cNvSpPr>
            <a:spLocks/>
          </p:cNvSpPr>
          <p:nvPr/>
        </p:nvSpPr>
        <p:spPr bwMode="auto">
          <a:xfrm>
            <a:off x="323850" y="4724400"/>
            <a:ext cx="86058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        Со временем земли Урала стали заселять люди и обнаружили эти богатства. Начали рыть шахты, строить металлургические заводы и фабрики по обработке драгоценных камней. Рудокопы, шахтёры, камнерезы жили в небольших посёлках около завода . Жизнь у них была трудная, работа очень тяжелая.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549275"/>
            <a:ext cx="4321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>
                <a:solidFill>
                  <a:srgbClr val="003300"/>
                </a:solidFill>
                <a:latin typeface="Calibri" pitchFamily="34" charset="0"/>
              </a:rPr>
              <a:t>Уральские</a:t>
            </a:r>
            <a:br>
              <a:rPr lang="ru-RU" sz="4000" b="1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4000" b="1">
                <a:solidFill>
                  <a:srgbClr val="003300"/>
                </a:solidFill>
                <a:latin typeface="Calibri" pitchFamily="34" charset="0"/>
              </a:rPr>
              <a:t>самоцветы</a:t>
            </a:r>
          </a:p>
        </p:txBody>
      </p:sp>
      <p:pic>
        <p:nvPicPr>
          <p:cNvPr id="36879" name="Picture 15" descr="imgs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492375"/>
            <a:ext cx="29003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m-moz-yag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79388" y="2708275"/>
            <a:ext cx="50768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img.ekabu.ru/uploads/tradeunion/photo/0/1/94/19408_680.jpg"/>
          <p:cNvPicPr>
            <a:picLocks noChangeAspect="1" noChangeArrowheads="1"/>
          </p:cNvPicPr>
          <p:nvPr/>
        </p:nvPicPr>
        <p:blipFill>
          <a:blip r:embed="rId4"/>
          <a:srcRect b="6686"/>
          <a:stretch>
            <a:fillRect/>
          </a:stretch>
        </p:blipFill>
        <p:spPr bwMode="auto">
          <a:xfrm>
            <a:off x="4643438" y="188913"/>
            <a:ext cx="4105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old.uralpress.ru/thumb350/img/8907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4000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http://s018.radikal.ru/i523/1201/a2/2e5ef0eccf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68638"/>
            <a:ext cx="5000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http://www.tourblogger.ru/files/users/u27017/Samotsve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620713"/>
            <a:ext cx="36068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849</Words>
  <PresentationFormat>Экран (4:3)</PresentationFormat>
  <Paragraphs>132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Arial Black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</cp:lastModifiedBy>
  <cp:revision>14</cp:revision>
  <dcterms:modified xsi:type="dcterms:W3CDTF">2015-10-22T17:33:34Z</dcterms:modified>
</cp:coreProperties>
</file>