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C55"/>
    <a:srgbClr val="FF0000"/>
    <a:srgbClr val="00E266"/>
    <a:srgbClr val="0DFF7A"/>
    <a:srgbClr val="00A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1187624" y="1340768"/>
            <a:ext cx="6768752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94000"/>
                </a:srgbClr>
              </a:gs>
              <a:gs pos="50000">
                <a:srgbClr val="00E266">
                  <a:lumMod val="100000"/>
                  <a:alpha val="92000"/>
                </a:srgbClr>
              </a:gs>
              <a:gs pos="100000">
                <a:srgbClr val="92D050">
                  <a:alpha val="94000"/>
                </a:srgbClr>
              </a:gs>
            </a:gsLst>
            <a:lin ang="16200000" scaled="1"/>
            <a:tileRect/>
          </a:gradFill>
          <a:ln w="28575">
            <a:solidFill>
              <a:srgbClr val="00A824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453C-9177-4E5B-B687-9BA575E50AE4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0F2E-1FC9-4321-A1B7-E11AD8C29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1D19-E6CC-4EF9-AE2B-8A1D1E4D1CEE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0852-AC29-4546-931C-65C77CF54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61EB-6E55-45F3-BA81-DBAE8842670F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D201-468B-48EF-83D2-8F31F765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B5EB-B6A5-4CB9-86EB-84655BF3D83F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849F-628B-4A78-B1A2-CA539E6EA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EF44C-7509-47D5-BAEE-BEE2285E76E5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B9A4B-49D1-486E-8DD3-6A8CE8838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72;&#1083;&#1100;&#1094;&#1099;\&#1090;&#1072;&#1090;&#1072;&#1088;%20&#1073;&#1072;&#1088;&#1084;&#1072;&#108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72;&#1083;&#1100;&#1094;&#1099;\&#1072;&#1085;&#1075;&#1083;%20&#1092;&#1080;&#1085;&#1075;&#1077;&#1088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989887" cy="21875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«Создание в ДОУ полилингвального пространства»</a:t>
            </a:r>
          </a:p>
        </p:txBody>
      </p:sp>
      <p:sp>
        <p:nvSpPr>
          <p:cNvPr id="4101" name="Rectangle 5"/>
          <p:cNvSpPr>
            <a:spLocks noGrp="1"/>
          </p:cNvSpPr>
          <p:nvPr>
            <p:ph type="subTitle" idx="4294967295"/>
          </p:nvPr>
        </p:nvSpPr>
        <p:spPr>
          <a:xfrm>
            <a:off x="1619250" y="4652963"/>
            <a:ext cx="6400800" cy="10080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                        </a:t>
            </a:r>
            <a:r>
              <a:rPr lang="ru-RU" sz="2400" b="1" smtClean="0">
                <a:solidFill>
                  <a:schemeClr val="hlink"/>
                </a:solidFill>
              </a:rPr>
              <a:t>Подготовили:  </a:t>
            </a:r>
            <a:endParaRPr lang="ru-RU" sz="240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</a:rPr>
              <a:t>                      Мухамедзянова Г. И,Семенова Ф.Н.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</a:rPr>
              <a:t>                         Яруллина А.Р</a:t>
            </a:r>
            <a:r>
              <a:rPr lang="ru-RU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1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i="1" smtClean="0">
                <a:solidFill>
                  <a:srgbClr val="FF0000"/>
                </a:solidFill>
              </a:rPr>
              <a:t>Татарча</a:t>
            </a:r>
            <a:r>
              <a:rPr lang="ru-RU" sz="4800" i="1" smtClean="0">
                <a:solidFill>
                  <a:schemeClr val="hlink"/>
                </a:solidFill>
              </a:rPr>
              <a:t> да яхшы бел.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i="1" smtClean="0">
                <a:solidFill>
                  <a:srgbClr val="FF0000"/>
                </a:solidFill>
              </a:rPr>
              <a:t>Русча</a:t>
            </a:r>
            <a:r>
              <a:rPr lang="ru-RU" sz="4800" i="1" smtClean="0">
                <a:solidFill>
                  <a:schemeClr val="hlink"/>
                </a:solidFill>
              </a:rPr>
              <a:t> да яхшы бел.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i="1" smtClean="0">
                <a:solidFill>
                  <a:schemeClr val="hlink"/>
                </a:solidFill>
              </a:rPr>
              <a:t>Төркиягә бара калсаң,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i="1" smtClean="0">
                <a:solidFill>
                  <a:srgbClr val="FF0000"/>
                </a:solidFill>
              </a:rPr>
              <a:t>Инглизе</a:t>
            </a:r>
            <a:r>
              <a:rPr lang="ru-RU" sz="4800" i="1" smtClean="0">
                <a:solidFill>
                  <a:schemeClr val="hlink"/>
                </a:solidFill>
              </a:rPr>
              <a:t> дә кирәк булыр</a:t>
            </a:r>
            <a:r>
              <a:rPr lang="ru-RU" i="1" smtClean="0"/>
              <a:t>.</a:t>
            </a:r>
          </a:p>
          <a:p>
            <a:pPr eaLnBrk="1" hangingPunct="1"/>
            <a:endParaRPr lang="tt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   </a:t>
            </a:r>
            <a:r>
              <a:rPr lang="ru-RU" sz="4000" smtClean="0">
                <a:solidFill>
                  <a:schemeClr val="hlink"/>
                </a:solidFill>
              </a:rPr>
              <a:t>Людей, свободно владеющих двумя языками, называют</a:t>
            </a:r>
            <a:r>
              <a:rPr lang="ru-RU" sz="4000" smtClean="0"/>
              <a:t> </a:t>
            </a:r>
            <a:r>
              <a:rPr lang="ru-RU" sz="4000" b="1" i="1" smtClean="0">
                <a:solidFill>
                  <a:srgbClr val="FF0000"/>
                </a:solidFill>
              </a:rPr>
              <a:t>билингвами</a:t>
            </a:r>
          </a:p>
        </p:txBody>
      </p:sp>
      <p:sp>
        <p:nvSpPr>
          <p:cNvPr id="51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   </a:t>
            </a:r>
            <a:r>
              <a:rPr lang="ru-RU" sz="4000" smtClean="0">
                <a:solidFill>
                  <a:schemeClr val="hlink"/>
                </a:solidFill>
              </a:rPr>
              <a:t>более двух —</a:t>
            </a:r>
            <a:r>
              <a:rPr lang="ru-RU" sz="4000" smtClean="0"/>
              <a:t> </a:t>
            </a:r>
            <a:r>
              <a:rPr lang="ru-RU" sz="4000" b="1" i="1" smtClean="0">
                <a:solidFill>
                  <a:srgbClr val="FF0000"/>
                </a:solidFill>
              </a:rPr>
              <a:t>полилингвами</a:t>
            </a:r>
          </a:p>
          <a:p>
            <a:pPr eaLnBrk="1" hangingPunct="1">
              <a:lnSpc>
                <a:spcPct val="90000"/>
              </a:lnSpc>
            </a:pPr>
            <a:endParaRPr lang="ru-RU" sz="4000" b="1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smtClean="0"/>
              <a:t>  </a:t>
            </a:r>
            <a:r>
              <a:rPr lang="ru-RU" sz="4400" smtClean="0">
                <a:solidFill>
                  <a:schemeClr val="hlink"/>
                </a:solidFill>
              </a:rPr>
              <a:t>более шести языков —</a:t>
            </a:r>
            <a:r>
              <a:rPr lang="ru-RU" sz="4400" smtClean="0"/>
              <a:t> </a:t>
            </a:r>
            <a:r>
              <a:rPr lang="ru-RU" sz="4400" b="1" i="1" smtClean="0">
                <a:solidFill>
                  <a:srgbClr val="FF0000"/>
                </a:solidFill>
              </a:rPr>
              <a:t>полиглотами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3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Важную роль в обучении второму и третьему  языку детей дошкольного возраста играет организация языковой работы не только в условиях дошкольных образовательных учреждений, но и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smtClean="0">
                <a:solidFill>
                  <a:srgbClr val="FF0000"/>
                </a:solidFill>
              </a:rPr>
              <a:t>в семье</a:t>
            </a:r>
            <a:r>
              <a:rPr lang="ru-RU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8195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5606" name="Picture 6" descr="7302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73238"/>
            <a:ext cx="424815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8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endParaRPr lang="ru-RU" sz="3600" smtClean="0"/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</a:pPr>
            <a:endParaRPr lang="ru-RU" sz="2000" smtClean="0">
              <a:solidFill>
                <a:schemeClr val="hlink"/>
              </a:solidFill>
            </a:endParaRPr>
          </a:p>
        </p:txBody>
      </p:sp>
      <p:sp>
        <p:nvSpPr>
          <p:cNvPr id="26629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smtClean="0">
                <a:solidFill>
                  <a:schemeClr val="hlink"/>
                </a:solidFill>
              </a:rPr>
              <a:t>Оптимальным для усвоения второго языка является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smtClean="0">
                <a:solidFill>
                  <a:schemeClr val="hlink"/>
                </a:solidFill>
              </a:rPr>
              <a:t>4-7-летний возраст ребенка</a:t>
            </a:r>
          </a:p>
        </p:txBody>
      </p:sp>
      <p:pic>
        <p:nvPicPr>
          <p:cNvPr id="26630" name="Picture 6" descr="45949286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8649">
            <a:off x="395288" y="1628775"/>
            <a:ext cx="43926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Уважаемые педагоги!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Давайте учить языки!</a:t>
            </a:r>
          </a:p>
        </p:txBody>
      </p:sp>
      <p:sp>
        <p:nvSpPr>
          <p:cNvPr id="10242" name="Rectangle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0243" name="Rectangle 8"/>
          <p:cNvSpPr>
            <a:spLocks noGrp="1"/>
          </p:cNvSpPr>
          <p:nvPr>
            <p:ph sz="quarter" idx="2"/>
          </p:nvPr>
        </p:nvSpPr>
        <p:spPr>
          <a:xfrm>
            <a:off x="4643438" y="1628775"/>
            <a:ext cx="4038600" cy="218598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024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36876" name="Picture 12" descr="Gestional-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57338"/>
            <a:ext cx="370046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 descr="2f3a4190bde682195333e78b62c79c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860800"/>
            <a:ext cx="3529013" cy="2447925"/>
          </a:xfrm>
        </p:spPr>
      </p:pic>
      <p:pic>
        <p:nvPicPr>
          <p:cNvPr id="36880" name="Picture 16" descr="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73294">
            <a:off x="395288" y="2349500"/>
            <a:ext cx="4422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4" descr="1414395K_watermark_5143b9cd7efa6e6b37307b2c_108_24_10_10_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74882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1376410661_9f2c91ce4501df1efc53647557afeb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4813"/>
            <a:ext cx="1787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1376410661_9f2c91ce4501df1efc53647557afeb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76238"/>
            <a:ext cx="17287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1376410661_9f2c91ce4501df1efc53647557afeb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04813"/>
            <a:ext cx="17287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 HOTEL (</a:t>
            </a:r>
            <a:r>
              <a:rPr lang="ru-RU" smtClean="0">
                <a:solidFill>
                  <a:srgbClr val="FF0000"/>
                </a:solidFill>
              </a:rPr>
              <a:t>В ОТЕЛЕ)</a:t>
            </a:r>
          </a:p>
        </p:txBody>
      </p:sp>
      <p:sp>
        <p:nvSpPr>
          <p:cNvPr id="12290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6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smtClean="0"/>
              <a:t>      </a:t>
            </a:r>
            <a:r>
              <a:rPr lang="tt-RU" smtClean="0">
                <a:solidFill>
                  <a:schemeClr val="hlink"/>
                </a:solidFill>
              </a:rPr>
              <a:t>Hello! How are you? </a:t>
            </a:r>
            <a:r>
              <a:rPr lang="en-US" smtClean="0">
                <a:solidFill>
                  <a:schemeClr val="hlink"/>
                </a:solidFill>
              </a:rPr>
              <a:t>      </a:t>
            </a:r>
            <a:r>
              <a:rPr lang="tt-RU" smtClean="0">
                <a:solidFill>
                  <a:schemeClr val="hlink"/>
                </a:solidFill>
              </a:rPr>
              <a:t>We are from Russia. </a:t>
            </a:r>
            <a:r>
              <a:rPr lang="en-US" smtClean="0">
                <a:solidFill>
                  <a:schemeClr val="hlink"/>
                </a:solidFill>
              </a:rPr>
              <a:t>  </a:t>
            </a:r>
            <a:r>
              <a:rPr lang="tt-RU" smtClean="0">
                <a:solidFill>
                  <a:schemeClr val="hlink"/>
                </a:solidFill>
              </a:rPr>
              <a:t>Show me my room. </a:t>
            </a:r>
            <a:endParaRPr lang="en-US" smtClean="0">
              <a:solidFill>
                <a:schemeClr val="hlink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tt-RU" smtClean="0">
                <a:solidFill>
                  <a:schemeClr val="hlink"/>
                </a:solidFill>
              </a:rPr>
              <a:t>And give me my key please. </a:t>
            </a:r>
            <a:endParaRPr lang="en-US" smtClean="0">
              <a:solidFill>
                <a:schemeClr val="hlink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tt-RU" smtClean="0">
                <a:solidFill>
                  <a:schemeClr val="hlink"/>
                </a:solidFill>
              </a:rPr>
              <a:t>Thank you. </a:t>
            </a:r>
            <a:endParaRPr lang="en-US" smtClean="0">
              <a:solidFill>
                <a:schemeClr val="hlink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tt-RU" smtClean="0">
                <a:solidFill>
                  <a:schemeClr val="hlink"/>
                </a:solidFill>
              </a:rPr>
              <a:t>See you later. </a:t>
            </a:r>
            <a:endParaRPr lang="en-US" smtClean="0">
              <a:solidFill>
                <a:schemeClr val="hlink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tt-RU" smtClean="0">
                <a:solidFill>
                  <a:schemeClr val="hlink"/>
                </a:solidFill>
              </a:rPr>
              <a:t>Good bay</a:t>
            </a:r>
            <a:r>
              <a:rPr lang="tt-RU" smtClean="0"/>
              <a:t>.</a:t>
            </a:r>
          </a:p>
          <a:p>
            <a:pPr eaLnBrk="1" hangingPunct="1"/>
            <a:endParaRPr lang="ru-RU" smtClean="0"/>
          </a:p>
        </p:txBody>
      </p:sp>
      <p:pic>
        <p:nvPicPr>
          <p:cNvPr id="40968" name="Picture 8" descr="8a6749f68c2690a8a7ef03a191e153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50403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татар барма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142984"/>
            <a:ext cx="6143668" cy="460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англ финге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285860"/>
            <a:ext cx="6286544" cy="471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140</Words>
  <Application>Microsoft Office PowerPoint</Application>
  <PresentationFormat>Экран (4:3)</PresentationFormat>
  <Paragraphs>23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«Создание в ДОУ полилингвального пространства»</vt:lpstr>
      <vt:lpstr>Слайд 2</vt:lpstr>
      <vt:lpstr>Слайд 3</vt:lpstr>
      <vt:lpstr>Слайд 4</vt:lpstr>
      <vt:lpstr>Уважаемые педагоги!  Давайте учить языки!</vt:lpstr>
      <vt:lpstr>Слайд 6</vt:lpstr>
      <vt:lpstr>IN HOTEL (В ОТЕЛЕ)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ЗариповаРИ</cp:lastModifiedBy>
  <cp:revision>9</cp:revision>
  <dcterms:created xsi:type="dcterms:W3CDTF">2012-07-09T15:51:45Z</dcterms:created>
  <dcterms:modified xsi:type="dcterms:W3CDTF">2015-09-10T09:08:41Z</dcterms:modified>
</cp:coreProperties>
</file>