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70" r:id="rId9"/>
    <p:sldId id="262" r:id="rId10"/>
    <p:sldId id="277" r:id="rId11"/>
    <p:sldId id="264" r:id="rId12"/>
    <p:sldId id="265" r:id="rId13"/>
    <p:sldId id="266" r:id="rId14"/>
    <p:sldId id="276" r:id="rId15"/>
    <p:sldId id="271" r:id="rId16"/>
    <p:sldId id="275" r:id="rId17"/>
    <p:sldId id="267" r:id="rId18"/>
    <p:sldId id="273" r:id="rId19"/>
    <p:sldId id="272" r:id="rId20"/>
    <p:sldId id="269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704" y="-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95D5B-5046-4B5B-85CA-9BA0AA5E71B7}" type="datetimeFigureOut">
              <a:rPr lang="ru-RU"/>
              <a:pPr>
                <a:defRPr/>
              </a:pPr>
              <a:t>14.10.2015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55C0A-5AC9-441B-B9AD-7F61339722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7753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ver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2A089-301A-4870-86C2-6A21B5C25504}" type="datetimeFigureOut">
              <a:rPr lang="ru-RU"/>
              <a:pPr>
                <a:defRPr/>
              </a:pPr>
              <a:t>14.10.2015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55125-9EC5-4F59-B39C-42EF5A8500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965857"/>
      </p:ext>
    </p:extLst>
  </p:cSld>
  <p:clrMapOvr>
    <a:masterClrMapping/>
  </p:clrMapOvr>
  <p:transition>
    <p:cover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BDACD-BEB2-48E0-8480-AD228B19599E}" type="datetimeFigureOut">
              <a:rPr lang="ru-RU"/>
              <a:pPr>
                <a:defRPr/>
              </a:pPr>
              <a:t>14.10.2015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D5290-7E09-4650-B9EB-6D5F5A0717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4383525"/>
      </p:ext>
    </p:extLst>
  </p:cSld>
  <p:clrMapOvr>
    <a:masterClrMapping/>
  </p:clrMapOvr>
  <p:transition>
    <p:cover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059FB-903F-40ED-8A2E-D8C7C055FCFE}" type="datetimeFigureOut">
              <a:rPr lang="ru-RU"/>
              <a:pPr>
                <a:defRPr/>
              </a:pPr>
              <a:t>14.10.2015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222CB-9196-4711-9D2E-B5EB4EB878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676197"/>
      </p:ext>
    </p:extLst>
  </p:cSld>
  <p:clrMapOvr>
    <a:masterClrMapping/>
  </p:clrMapOvr>
  <p:transition>
    <p:cover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2FE60-97F5-4646-9904-652932E7FF40}" type="datetimeFigureOut">
              <a:rPr lang="ru-RU"/>
              <a:pPr>
                <a:defRPr/>
              </a:pPr>
              <a:t>14.10.2015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69D6F-CD44-4DDD-8AA8-D4AC3B9E3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9765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ver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D3BE1-1CE3-4DA0-A727-B8342BDACDC3}" type="datetimeFigureOut">
              <a:rPr lang="ru-RU"/>
              <a:pPr>
                <a:defRPr/>
              </a:pPr>
              <a:t>14.10.2015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5A1EC-C2FF-4B5D-8321-5C630D3401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063903"/>
      </p:ext>
    </p:extLst>
  </p:cSld>
  <p:clrMapOvr>
    <a:masterClrMapping/>
  </p:clrMapOvr>
  <p:transition>
    <p:cover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15911-77F0-4DEA-A870-7D23618FE3D1}" type="datetimeFigureOut">
              <a:rPr lang="ru-RU"/>
              <a:pPr>
                <a:defRPr/>
              </a:pPr>
              <a:t>14.10.2015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C560B-E6F6-48C6-9687-CA52DBCD9E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618181"/>
      </p:ext>
    </p:extLst>
  </p:cSld>
  <p:clrMapOvr>
    <a:masterClrMapping/>
  </p:clrMapOvr>
  <p:transition>
    <p:cover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0C604-A32D-4AD9-AD97-F2718EA7D2A8}" type="datetimeFigureOut">
              <a:rPr lang="ru-RU"/>
              <a:pPr>
                <a:defRPr/>
              </a:pPr>
              <a:t>14.10.2015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1058E-1B94-4A07-A715-9CECA38E17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6268"/>
      </p:ext>
    </p:extLst>
  </p:cSld>
  <p:clrMapOvr>
    <a:masterClrMapping/>
  </p:clrMapOvr>
  <p:transition>
    <p:cover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43C6B-1EA0-46FA-A4F3-12D842B921BC}" type="datetimeFigureOut">
              <a:rPr lang="ru-RU"/>
              <a:pPr>
                <a:defRPr/>
              </a:pPr>
              <a:t>14.10.2015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A4787-7ECD-42A3-B576-E611CC9C00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3912603"/>
      </p:ext>
    </p:extLst>
  </p:cSld>
  <p:clrMapOvr>
    <a:masterClrMapping/>
  </p:clrMapOvr>
  <p:transition>
    <p:cover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44F00-04E9-482E-B72F-CD5D4B8D49BC}" type="datetimeFigureOut">
              <a:rPr lang="ru-RU"/>
              <a:pPr>
                <a:defRPr/>
              </a:pPr>
              <a:t>14.10.2015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2267A-C628-4E40-8165-69C6DB97F4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802062"/>
      </p:ext>
    </p:extLst>
  </p:cSld>
  <p:clrMapOvr>
    <a:masterClrMapping/>
  </p:clrMapOvr>
  <p:transition>
    <p:cover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45CD7-A370-43A7-88B4-4D1B3FD48BF9}" type="datetimeFigureOut">
              <a:rPr lang="ru-RU"/>
              <a:pPr>
                <a:defRPr/>
              </a:pPr>
              <a:t>14.10.2015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12EA1-0DE7-4EB0-9295-980E38A846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233105"/>
      </p:ext>
    </p:extLst>
  </p:cSld>
  <p:clrMapOvr>
    <a:masterClrMapping/>
  </p:clrMapOvr>
  <p:transition>
    <p:cover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009D1379-E20F-4E14-91FA-C97F57FA8A84}" type="datetimeFigureOut">
              <a:rPr lang="ru-RU"/>
              <a:pPr>
                <a:defRPr/>
              </a:pPr>
              <a:t>14.10.2015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48C24DB4-37D6-4D99-89FF-B20375F91C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81" r:id="rId2"/>
    <p:sldLayoutId id="2147483790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91" r:id="rId9"/>
    <p:sldLayoutId id="2147483787" r:id="rId10"/>
    <p:sldLayoutId id="2147483788" r:id="rId11"/>
  </p:sldLayoutIdLst>
  <p:transition>
    <p:cover dir="ru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Проект «Космос»</a:t>
            </a:r>
          </a:p>
        </p:txBody>
      </p:sp>
      <p:sp>
        <p:nvSpPr>
          <p:cNvPr id="512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50" y="3929063"/>
            <a:ext cx="6400800" cy="1752600"/>
          </a:xfrm>
        </p:spPr>
        <p:txBody>
          <a:bodyPr/>
          <a:lstStyle/>
          <a:p>
            <a:pPr marR="0" eaLnBrk="1" hangingPunct="1">
              <a:buFont typeface="Arial" charset="0"/>
              <a:buNone/>
            </a:pP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Подготовили:</a:t>
            </a:r>
          </a:p>
          <a:p>
            <a:pPr marR="0" eaLnBrk="1" hangingPunct="1">
              <a:buFont typeface="Arial" charset="0"/>
              <a:buNone/>
            </a:pP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		Маврина Н.М.,</a:t>
            </a:r>
          </a:p>
          <a:p>
            <a:pPr marR="0" eaLnBrk="1" hangingPunct="1">
              <a:buFont typeface="Arial" charset="0"/>
              <a:buNone/>
            </a:pP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Петрова Н.Ф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357188" y="704850"/>
            <a:ext cx="8329612" cy="295275"/>
          </a:xfrm>
        </p:spPr>
        <p:txBody>
          <a:bodyPr/>
          <a:lstStyle/>
          <a:p>
            <a:endParaRPr lang="ru-RU" altLang="ru-RU" smtClean="0"/>
          </a:p>
        </p:txBody>
      </p:sp>
      <p:sp>
        <p:nvSpPr>
          <p:cNvPr id="14339" name="Текст 2"/>
          <p:cNvSpPr>
            <a:spLocks noGrp="1"/>
          </p:cNvSpPr>
          <p:nvPr>
            <p:ph type="body" idx="1"/>
          </p:nvPr>
        </p:nvSpPr>
        <p:spPr>
          <a:xfrm>
            <a:off x="357188" y="1285875"/>
            <a:ext cx="4140200" cy="1228725"/>
          </a:xfrm>
        </p:spPr>
        <p:txBody>
          <a:bodyPr/>
          <a:lstStyle/>
          <a:p>
            <a:r>
              <a:rPr lang="ru-RU" altLang="ru-RU" i="1" smtClean="0"/>
              <a:t>«Путешествие по планетам Солнечной системы»</a:t>
            </a:r>
          </a:p>
        </p:txBody>
      </p:sp>
      <p:sp>
        <p:nvSpPr>
          <p:cNvPr id="14340" name="Текст 3"/>
          <p:cNvSpPr>
            <a:spLocks noGrp="1"/>
          </p:cNvSpPr>
          <p:nvPr>
            <p:ph type="body" sz="half" idx="3"/>
          </p:nvPr>
        </p:nvSpPr>
        <p:spPr>
          <a:xfrm>
            <a:off x="4572000" y="1428750"/>
            <a:ext cx="4114800" cy="1085850"/>
          </a:xfrm>
        </p:spPr>
        <p:txBody>
          <a:bodyPr/>
          <a:lstStyle/>
          <a:p>
            <a:endParaRPr lang="ru-RU" altLang="ru-RU" smtClean="0"/>
          </a:p>
        </p:txBody>
      </p:sp>
      <p:pic>
        <p:nvPicPr>
          <p:cNvPr id="14341" name="Содержимое 6" descr="003.JPG"/>
          <p:cNvPicPr>
            <a:picLocks noGrp="1" noChangeAspect="1"/>
          </p:cNvPicPr>
          <p:nvPr>
            <p:ph sz="quarter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7200" y="2922588"/>
            <a:ext cx="4040188" cy="3030537"/>
          </a:xfrm>
        </p:spPr>
      </p:pic>
      <p:sp>
        <p:nvSpPr>
          <p:cNvPr id="14342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6513"/>
          </a:xfrm>
        </p:spPr>
        <p:txBody>
          <a:bodyPr/>
          <a:lstStyle/>
          <a:p>
            <a:endParaRPr lang="ru-RU" altLang="ru-RU" smtClean="0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428625" y="704850"/>
            <a:ext cx="8258175" cy="581025"/>
          </a:xfrm>
        </p:spPr>
        <p:txBody>
          <a:bodyPr/>
          <a:lstStyle/>
          <a:p>
            <a:pPr eaLnBrk="1" hangingPunct="1"/>
            <a:endParaRPr lang="ru-RU" altLang="ru-RU" sz="24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714500"/>
            <a:ext cx="8158162" cy="4597400"/>
          </a:xfrm>
        </p:spPr>
        <p:txBody>
          <a:bodyPr>
            <a:normAutofit fontScale="55000" lnSpcReduction="20000"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Речевое развитие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Составление рассказа «Наша планета – Земля».</a:t>
            </a:r>
            <a:endParaRPr lang="ru-RU" sz="36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Рассказы: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Л.Обухова «Вижу Землю»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	Ю.Нагибин «Рассказы о Гагарине»</a:t>
            </a:r>
          </a:p>
          <a:p>
            <a:pPr eaLnBrk="1" hangingPunct="1"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Научно-познавательная сказка: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«Звезда по имени -  Солнце»</a:t>
            </a:r>
            <a:endParaRPr lang="ru-RU" sz="3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Заучивание стихотворений: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А.Матитус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«Ракета и я»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В,Степанов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«Астроном», «Космонавт»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Р.Алдонина «Сатурн»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Е.Стюарт «Наш спутник»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О.Высотская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«Космонавт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» 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z="24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Рассматривание и обсуждение фотоальбома с изображением космонавтов, космического оборудования, планет Солнечной системы.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Словесные игры: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«Узнай предмет, необходимый космонавту, по описанию»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«Опиши предмет, необходимый космонавту»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«Найди планету по описанию»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«Отгадай загадки»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  <a:defRPr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28625" y="704850"/>
            <a:ext cx="8258175" cy="295275"/>
          </a:xfrm>
        </p:spPr>
        <p:txBody>
          <a:bodyPr/>
          <a:lstStyle/>
          <a:p>
            <a:pPr eaLnBrk="1" hangingPunct="1"/>
            <a:endParaRPr lang="ru-RU" altLang="ru-RU" sz="24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357188" y="1214438"/>
            <a:ext cx="8329612" cy="5110162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altLang="ru-RU" b="1" smtClean="0">
                <a:latin typeface="Times New Roman" pitchFamily="18" charset="0"/>
                <a:cs typeface="Times New Roman" pitchFamily="18" charset="0"/>
              </a:rPr>
              <a:t>Физическое развитие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Подвижные игры:</a:t>
            </a:r>
          </a:p>
          <a:p>
            <a:pPr eaLnBrk="1" hangingPunct="1"/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«Путешествие по планетам»</a:t>
            </a:r>
          </a:p>
          <a:p>
            <a:pPr eaLnBrk="1" hangingPunct="1"/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«Собери планету»</a:t>
            </a:r>
          </a:p>
          <a:p>
            <a:pPr eaLnBrk="1" hangingPunct="1"/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«Посади ракету на Луну»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Физкультминутки:</a:t>
            </a:r>
          </a:p>
          <a:p>
            <a:pPr eaLnBrk="1" hangingPunct="1"/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«Космонавт»</a:t>
            </a:r>
          </a:p>
          <a:p>
            <a:pPr eaLnBrk="1" hangingPunct="1"/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«Космос»</a:t>
            </a:r>
          </a:p>
          <a:p>
            <a:pPr eaLnBrk="1" hangingPunct="1"/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«Ракета»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Беседы:</a:t>
            </a:r>
            <a:endParaRPr lang="ru-RU" altLang="ru-RU" sz="18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Беседа о полезной пище, чтобы вырасти здоровыми и сильными, как космонавты.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Работа над правильным дыханием:</a:t>
            </a: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«Подуй на звезду».</a:t>
            </a:r>
            <a:endParaRPr lang="ru-RU" altLang="ru-RU" sz="2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ru-RU" altLang="ru-RU" sz="2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ru-RU" altLang="ru-RU" sz="1800" i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altLang="ru-RU" sz="18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115300" cy="223838"/>
          </a:xfrm>
        </p:spPr>
        <p:txBody>
          <a:bodyPr/>
          <a:lstStyle/>
          <a:p>
            <a:endParaRPr lang="ru-RU" altLang="ru-RU" smtClean="0"/>
          </a:p>
        </p:txBody>
      </p:sp>
      <p:sp>
        <p:nvSpPr>
          <p:cNvPr id="18435" name="Текст 2"/>
          <p:cNvSpPr>
            <a:spLocks noGrp="1"/>
          </p:cNvSpPr>
          <p:nvPr>
            <p:ph type="body" idx="1"/>
          </p:nvPr>
        </p:nvSpPr>
        <p:spPr>
          <a:xfrm>
            <a:off x="428625" y="1928813"/>
            <a:ext cx="4068763" cy="585787"/>
          </a:xfrm>
        </p:spPr>
        <p:txBody>
          <a:bodyPr/>
          <a:lstStyle/>
          <a:p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Подвижная игра</a:t>
            </a:r>
          </a:p>
          <a:p>
            <a:r>
              <a:rPr lang="ru-RU" altLang="ru-RU" i="1" smtClean="0">
                <a:latin typeface="Times New Roman" pitchFamily="18" charset="0"/>
                <a:cs typeface="Times New Roman" pitchFamily="18" charset="0"/>
              </a:rPr>
              <a:t>«Собери планету»</a:t>
            </a:r>
          </a:p>
          <a:p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endParaRPr lang="ru-RU" altLang="ru-RU" smtClean="0"/>
          </a:p>
        </p:txBody>
      </p:sp>
      <p:sp>
        <p:nvSpPr>
          <p:cNvPr id="18436" name="Текст 3"/>
          <p:cNvSpPr>
            <a:spLocks noGrp="1"/>
          </p:cNvSpPr>
          <p:nvPr>
            <p:ph type="body" sz="half" idx="3"/>
          </p:nvPr>
        </p:nvSpPr>
        <p:spPr>
          <a:xfrm>
            <a:off x="4572000" y="1285875"/>
            <a:ext cx="4114800" cy="1228725"/>
          </a:xfrm>
        </p:spPr>
        <p:txBody>
          <a:bodyPr/>
          <a:lstStyle/>
          <a:p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Подвижная игра</a:t>
            </a:r>
          </a:p>
          <a:p>
            <a:r>
              <a:rPr lang="ru-RU" altLang="ru-RU" i="1" smtClean="0">
                <a:latin typeface="Times New Roman" pitchFamily="18" charset="0"/>
                <a:cs typeface="Times New Roman" pitchFamily="18" charset="0"/>
              </a:rPr>
              <a:t>«Посади ракету на планету»</a:t>
            </a:r>
          </a:p>
          <a:p>
            <a:endParaRPr lang="ru-RU" altLang="ru-RU" smtClean="0"/>
          </a:p>
        </p:txBody>
      </p:sp>
      <p:pic>
        <p:nvPicPr>
          <p:cNvPr id="18437" name="Содержимое 6" descr="005 (2).JPG"/>
          <p:cNvPicPr>
            <a:picLocks noGrp="1" noChangeAspect="1"/>
          </p:cNvPicPr>
          <p:nvPr>
            <p:ph sz="quarter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7200" y="2922588"/>
            <a:ext cx="4040188" cy="3030537"/>
          </a:xfrm>
        </p:spPr>
      </p:pic>
      <p:pic>
        <p:nvPicPr>
          <p:cNvPr id="18438" name="Содержимое 7" descr="005 (2).JPG"/>
          <p:cNvPicPr>
            <a:picLocks noGrp="1" noChangeAspect="1"/>
          </p:cNvPicPr>
          <p:nvPr>
            <p:ph sz="quarter" idx="4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645025" y="2922588"/>
            <a:ext cx="4041775" cy="3030537"/>
          </a:xfrm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29600" cy="500063"/>
          </a:xfrm>
        </p:spPr>
        <p:txBody>
          <a:bodyPr/>
          <a:lstStyle/>
          <a:p>
            <a:endParaRPr lang="ru-RU" altLang="ru-RU" smtClean="0"/>
          </a:p>
        </p:txBody>
      </p:sp>
      <p:sp>
        <p:nvSpPr>
          <p:cNvPr id="19459" name="Текст 2"/>
          <p:cNvSpPr>
            <a:spLocks noGrp="1"/>
          </p:cNvSpPr>
          <p:nvPr>
            <p:ph type="body" idx="1"/>
          </p:nvPr>
        </p:nvSpPr>
        <p:spPr>
          <a:xfrm>
            <a:off x="357188" y="928688"/>
            <a:ext cx="4254500" cy="1587500"/>
          </a:xfrm>
        </p:spPr>
        <p:txBody>
          <a:bodyPr/>
          <a:lstStyle/>
          <a:p>
            <a:pPr algn="ctr" eaLnBrk="1" hangingPunct="1"/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Физкультминутка</a:t>
            </a:r>
          </a:p>
          <a:p>
            <a:pPr algn="ctr" eaLnBrk="1" hangingPunct="1"/>
            <a:r>
              <a:rPr lang="ru-RU" altLang="ru-RU" i="1" smtClean="0">
                <a:latin typeface="Times New Roman" pitchFamily="18" charset="0"/>
                <a:cs typeface="Times New Roman" pitchFamily="18" charset="0"/>
              </a:rPr>
              <a:t>«Ракета»</a:t>
            </a:r>
          </a:p>
        </p:txBody>
      </p:sp>
      <p:sp>
        <p:nvSpPr>
          <p:cNvPr id="19460" name="Текст 3"/>
          <p:cNvSpPr>
            <a:spLocks noGrp="1"/>
          </p:cNvSpPr>
          <p:nvPr>
            <p:ph type="body" sz="half" idx="3"/>
          </p:nvPr>
        </p:nvSpPr>
        <p:spPr>
          <a:xfrm>
            <a:off x="4714875" y="1143000"/>
            <a:ext cx="3971925" cy="1371600"/>
          </a:xfrm>
        </p:spPr>
        <p:txBody>
          <a:bodyPr/>
          <a:lstStyle/>
          <a:p>
            <a:pPr algn="ctr"/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Подвижная игра</a:t>
            </a:r>
          </a:p>
          <a:p>
            <a:pPr algn="ctr"/>
            <a:r>
              <a:rPr lang="ru-RU" altLang="ru-RU" i="1" smtClean="0">
                <a:latin typeface="Times New Roman" pitchFamily="18" charset="0"/>
                <a:cs typeface="Times New Roman" pitchFamily="18" charset="0"/>
              </a:rPr>
              <a:t>«Путешествие по планетам»</a:t>
            </a:r>
          </a:p>
          <a:p>
            <a:endParaRPr lang="ru-RU" altLang="ru-RU" smtClean="0"/>
          </a:p>
        </p:txBody>
      </p:sp>
      <p:pic>
        <p:nvPicPr>
          <p:cNvPr id="19461" name="Содержимое 6" descr="012.JPG"/>
          <p:cNvPicPr>
            <a:picLocks noGrp="1" noChangeAspect="1"/>
          </p:cNvPicPr>
          <p:nvPr>
            <p:ph sz="quarter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7200" y="2922588"/>
            <a:ext cx="4040188" cy="3030537"/>
          </a:xfrm>
        </p:spPr>
      </p:pic>
      <p:pic>
        <p:nvPicPr>
          <p:cNvPr id="19462" name="Содержимое 7" descr="008.JPG"/>
          <p:cNvPicPr>
            <a:picLocks noGrp="1" noChangeAspect="1"/>
          </p:cNvPicPr>
          <p:nvPr>
            <p:ph sz="quarter" idx="4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645025" y="2922588"/>
            <a:ext cx="4041775" cy="3030537"/>
          </a:xfrm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428625" y="704850"/>
            <a:ext cx="8258175" cy="509588"/>
          </a:xfrm>
        </p:spPr>
        <p:txBody>
          <a:bodyPr/>
          <a:lstStyle/>
          <a:p>
            <a:endParaRPr lang="ru-RU" altLang="ru-RU" smtClean="0"/>
          </a:p>
        </p:txBody>
      </p:sp>
      <p:sp>
        <p:nvSpPr>
          <p:cNvPr id="20483" name="Текст 2"/>
          <p:cNvSpPr>
            <a:spLocks noGrp="1"/>
          </p:cNvSpPr>
          <p:nvPr>
            <p:ph type="body" idx="1"/>
          </p:nvPr>
        </p:nvSpPr>
        <p:spPr>
          <a:xfrm>
            <a:off x="428625" y="1500188"/>
            <a:ext cx="4068763" cy="1014412"/>
          </a:xfrm>
        </p:spPr>
        <p:txBody>
          <a:bodyPr/>
          <a:lstStyle/>
          <a:p>
            <a:pPr algn="ctr" eaLnBrk="1" hangingPunct="1"/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Работа над правильным дыханием:</a:t>
            </a:r>
            <a:r>
              <a:rPr lang="ru-RU" altLang="ru-RU" i="1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/>
            <a:r>
              <a:rPr lang="ru-RU" altLang="ru-RU" i="1" smtClean="0">
                <a:latin typeface="Times New Roman" pitchFamily="18" charset="0"/>
                <a:cs typeface="Times New Roman" pitchFamily="18" charset="0"/>
              </a:rPr>
              <a:t>«Подуй на звезду»</a:t>
            </a: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endParaRPr lang="ru-RU" altLang="ru-RU" smtClean="0"/>
          </a:p>
        </p:txBody>
      </p:sp>
      <p:sp>
        <p:nvSpPr>
          <p:cNvPr id="20484" name="Текст 3"/>
          <p:cNvSpPr>
            <a:spLocks noGrp="1"/>
          </p:cNvSpPr>
          <p:nvPr>
            <p:ph type="body" sz="half" idx="3"/>
          </p:nvPr>
        </p:nvSpPr>
        <p:spPr>
          <a:xfrm>
            <a:off x="4572000" y="1500188"/>
            <a:ext cx="4114800" cy="1014412"/>
          </a:xfrm>
        </p:spPr>
        <p:txBody>
          <a:bodyPr/>
          <a:lstStyle/>
          <a:p>
            <a:pPr algn="ctr"/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endParaRPr lang="ru-RU" altLang="ru-RU" smtClean="0"/>
          </a:p>
        </p:txBody>
      </p:sp>
      <p:pic>
        <p:nvPicPr>
          <p:cNvPr id="20485" name="Содержимое 6" descr="005.JPG"/>
          <p:cNvPicPr>
            <a:picLocks noGrp="1" noChangeAspect="1"/>
          </p:cNvPicPr>
          <p:nvPr>
            <p:ph sz="quarter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7200" y="2922588"/>
            <a:ext cx="4040188" cy="3030537"/>
          </a:xfrm>
        </p:spPr>
      </p:pic>
      <p:sp>
        <p:nvSpPr>
          <p:cNvPr id="20486" name="Содержимое 8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6513"/>
          </a:xfrm>
        </p:spPr>
        <p:txBody>
          <a:bodyPr/>
          <a:lstStyle/>
          <a:p>
            <a:endParaRPr lang="ru-RU" altLang="ru-RU" smtClean="0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z="28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altLang="ru-RU" sz="2800" b="1" smtClean="0">
                <a:latin typeface="Times New Roman" pitchFamily="18" charset="0"/>
                <a:cs typeface="Times New Roman" pitchFamily="18" charset="0"/>
              </a:rPr>
              <a:t>Социально-коммуникативное развитие</a:t>
            </a:r>
            <a:endParaRPr lang="ru-RU" altLang="ru-RU" sz="18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Сюжетно-ролевая игра «Космическое путешествие».</a:t>
            </a:r>
          </a:p>
          <a:p>
            <a:pPr eaLnBrk="1" hangingPunct="1"/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Экскурсия с родителями в Планетарий.</a:t>
            </a:r>
          </a:p>
          <a:p>
            <a:pPr eaLnBrk="1" hangingPunct="1"/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Хозяйственно- бытовой труд «Приведи в порядок свою планету».</a:t>
            </a:r>
          </a:p>
          <a:p>
            <a:pPr eaLnBrk="1" hangingPunct="1"/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Знакомство с трудом конструктора, космонавта, астронома.</a:t>
            </a:r>
          </a:p>
          <a:p>
            <a:pPr eaLnBrk="1" hangingPunct="1"/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Самообслуживание «Космонавт всегда в порядке».</a:t>
            </a:r>
          </a:p>
          <a:p>
            <a:pPr eaLnBrk="1" hangingPunct="1"/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Беседа о пользе и вреде солнца для здоровья в жаркое время года. 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altLang="ru-RU" sz="2800" b="1" smtClean="0">
                <a:latin typeface="Times New Roman" pitchFamily="18" charset="0"/>
                <a:cs typeface="Times New Roman" pitchFamily="18" charset="0"/>
              </a:rPr>
              <a:t>Художественно-эстетическое развитие</a:t>
            </a:r>
          </a:p>
          <a:p>
            <a:pPr eaLnBrk="1" hangingPunct="1"/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Лепка «Пришельцы из космоса»</a:t>
            </a:r>
          </a:p>
          <a:p>
            <a:pPr eaLnBrk="1" hangingPunct="1"/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Рисование «Космос»</a:t>
            </a:r>
          </a:p>
          <a:p>
            <a:pPr eaLnBrk="1" hangingPunct="1"/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Аппликация «Удивительный мир Космоса»</a:t>
            </a: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428625" y="704850"/>
            <a:ext cx="8258175" cy="652463"/>
          </a:xfrm>
        </p:spPr>
        <p:txBody>
          <a:bodyPr/>
          <a:lstStyle/>
          <a:p>
            <a:r>
              <a:rPr lang="ru-RU" altLang="ru-RU" sz="3600" b="1" smtClean="0">
                <a:latin typeface="Times New Roman" pitchFamily="18" charset="0"/>
                <a:cs typeface="Times New Roman" pitchFamily="18" charset="0"/>
              </a:rPr>
              <a:t>Художественно-эстетическое развитие</a:t>
            </a:r>
            <a:endParaRPr lang="ru-RU" altLang="ru-RU" sz="3600" smtClean="0"/>
          </a:p>
        </p:txBody>
      </p:sp>
      <p:sp>
        <p:nvSpPr>
          <p:cNvPr id="22531" name="Текст 2"/>
          <p:cNvSpPr>
            <a:spLocks noGrp="1"/>
          </p:cNvSpPr>
          <p:nvPr>
            <p:ph type="body" idx="1"/>
          </p:nvPr>
        </p:nvSpPr>
        <p:spPr>
          <a:xfrm>
            <a:off x="357188" y="1500188"/>
            <a:ext cx="4140200" cy="1014412"/>
          </a:xfrm>
        </p:spPr>
        <p:txBody>
          <a:bodyPr/>
          <a:lstStyle/>
          <a:p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Лепка «Пришельцы из космоса»</a:t>
            </a:r>
          </a:p>
          <a:p>
            <a:endParaRPr lang="ru-RU" altLang="ru-RU" smtClean="0"/>
          </a:p>
        </p:txBody>
      </p:sp>
      <p:sp>
        <p:nvSpPr>
          <p:cNvPr id="22532" name="Текст 3"/>
          <p:cNvSpPr>
            <a:spLocks noGrp="1"/>
          </p:cNvSpPr>
          <p:nvPr>
            <p:ph type="body" sz="half" idx="3"/>
          </p:nvPr>
        </p:nvSpPr>
        <p:spPr>
          <a:xfrm>
            <a:off x="4643438" y="1500188"/>
            <a:ext cx="4043362" cy="1014412"/>
          </a:xfrm>
        </p:spPr>
        <p:txBody>
          <a:bodyPr/>
          <a:lstStyle/>
          <a:p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Рисование «Космос»</a:t>
            </a:r>
          </a:p>
          <a:p>
            <a:endParaRPr lang="ru-RU" altLang="ru-RU" smtClean="0"/>
          </a:p>
        </p:txBody>
      </p:sp>
      <p:pic>
        <p:nvPicPr>
          <p:cNvPr id="22533" name="Содержимое 6" descr="002.JPG"/>
          <p:cNvPicPr>
            <a:picLocks noGrp="1" noChangeAspect="1"/>
          </p:cNvPicPr>
          <p:nvPr>
            <p:ph sz="quarter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7200" y="2922588"/>
            <a:ext cx="4040188" cy="3030537"/>
          </a:xfrm>
        </p:spPr>
      </p:pic>
      <p:pic>
        <p:nvPicPr>
          <p:cNvPr id="22534" name="Содержимое 7" descr="038.JPG"/>
          <p:cNvPicPr>
            <a:picLocks noGrp="1" noChangeAspect="1"/>
          </p:cNvPicPr>
          <p:nvPr>
            <p:ph sz="quarter" idx="4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645025" y="2922588"/>
            <a:ext cx="4041775" cy="3030537"/>
          </a:xfrm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428625" y="704850"/>
            <a:ext cx="8258175" cy="366713"/>
          </a:xfrm>
        </p:spPr>
        <p:txBody>
          <a:bodyPr/>
          <a:lstStyle/>
          <a:p>
            <a:endParaRPr lang="ru-RU" altLang="ru-RU" smtClean="0"/>
          </a:p>
        </p:txBody>
      </p:sp>
      <p:sp>
        <p:nvSpPr>
          <p:cNvPr id="23555" name="Текст 2"/>
          <p:cNvSpPr>
            <a:spLocks noGrp="1"/>
          </p:cNvSpPr>
          <p:nvPr>
            <p:ph type="body" idx="1"/>
          </p:nvPr>
        </p:nvSpPr>
        <p:spPr>
          <a:xfrm>
            <a:off x="428625" y="1357313"/>
            <a:ext cx="4068763" cy="1157287"/>
          </a:xfrm>
        </p:spPr>
        <p:txBody>
          <a:bodyPr/>
          <a:lstStyle/>
          <a:p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Аппликация «Удивительный мир Космоса»</a:t>
            </a:r>
          </a:p>
          <a:p>
            <a:endParaRPr lang="ru-RU" altLang="ru-RU" smtClean="0"/>
          </a:p>
        </p:txBody>
      </p:sp>
      <p:sp>
        <p:nvSpPr>
          <p:cNvPr id="23556" name="Текст 3"/>
          <p:cNvSpPr>
            <a:spLocks noGrp="1"/>
          </p:cNvSpPr>
          <p:nvPr>
            <p:ph type="body" sz="half" idx="3"/>
          </p:nvPr>
        </p:nvSpPr>
        <p:spPr>
          <a:xfrm>
            <a:off x="4572000" y="1357313"/>
            <a:ext cx="4043363" cy="871537"/>
          </a:xfrm>
        </p:spPr>
        <p:txBody>
          <a:bodyPr/>
          <a:lstStyle/>
          <a:p>
            <a:pPr algn="ctr"/>
            <a:r>
              <a:rPr lang="ru-RU" altLang="ru-RU" smtClean="0"/>
              <a:t>Самостоятельная деятельность</a:t>
            </a:r>
          </a:p>
        </p:txBody>
      </p:sp>
      <p:pic>
        <p:nvPicPr>
          <p:cNvPr id="23557" name="Содержимое 6" descr="051.JPG"/>
          <p:cNvPicPr>
            <a:picLocks noGrp="1" noChangeAspect="1"/>
          </p:cNvPicPr>
          <p:nvPr>
            <p:ph sz="quarter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7200" y="2922588"/>
            <a:ext cx="4040188" cy="3030537"/>
          </a:xfrm>
        </p:spPr>
      </p:pic>
      <p:pic>
        <p:nvPicPr>
          <p:cNvPr id="23558" name="Содержимое 7" descr="043.JPG"/>
          <p:cNvPicPr>
            <a:picLocks noGrp="1" noChangeAspect="1"/>
          </p:cNvPicPr>
          <p:nvPr>
            <p:ph sz="quarter" idx="4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645025" y="2922588"/>
            <a:ext cx="4041775" cy="3030537"/>
          </a:xfrm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b="1" smtClean="0">
                <a:latin typeface="Times New Roman" pitchFamily="18" charset="0"/>
                <a:cs typeface="Times New Roman" pitchFamily="18" charset="0"/>
              </a:rPr>
              <a:t>Вид проекта: информационно- творческий</a:t>
            </a: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Срок реализации: 2 недели.</a:t>
            </a:r>
          </a:p>
          <a:p>
            <a:pPr eaLnBrk="1" hangingPunct="1"/>
            <a:r>
              <a:rPr lang="ru-RU" altLang="ru-RU" smtClean="0"/>
              <a:t>Возраст детей: 5-6 лет. </a:t>
            </a:r>
          </a:p>
          <a:p>
            <a:pPr eaLnBrk="1" hangingPunct="1"/>
            <a:r>
              <a:rPr lang="ru-RU" altLang="ru-RU" smtClean="0"/>
              <a:t>Актуальность: расширить и дополнить знания детей о Солнечной системе и покорителях космоса.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 smtClean="0"/>
              <a:t>	Участие детей в проекте позволит обогатить знания и представления о космическом пространстве, поможет развить творческие способности.</a:t>
            </a:r>
          </a:p>
          <a:p>
            <a:pPr eaLnBrk="1" hangingPunct="1">
              <a:buFont typeface="Wingdings 2" pitchFamily="18" charset="2"/>
              <a:buNone/>
            </a:pPr>
            <a:endParaRPr lang="ru-RU" altLang="ru-RU" smtClean="0"/>
          </a:p>
          <a:p>
            <a:pPr eaLnBrk="1" hangingPunct="1"/>
            <a:endParaRPr lang="ru-RU" altLang="ru-RU" smtClean="0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28625" y="704850"/>
            <a:ext cx="8258175" cy="652463"/>
          </a:xfrm>
        </p:spPr>
        <p:txBody>
          <a:bodyPr/>
          <a:lstStyle/>
          <a:p>
            <a:pPr eaLnBrk="1" hangingPunct="1"/>
            <a:r>
              <a:rPr lang="ru-RU" altLang="ru-RU" sz="3600" b="1" smtClean="0">
                <a:latin typeface="Times New Roman" pitchFamily="18" charset="0"/>
                <a:cs typeface="Times New Roman" pitchFamily="18" charset="0"/>
              </a:rPr>
              <a:t>3 этап (заключительный)</a:t>
            </a:r>
            <a:endParaRPr lang="ru-RU" altLang="ru-RU" sz="36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9" name="Содержимое 2"/>
          <p:cNvSpPr>
            <a:spLocks noGrp="1"/>
          </p:cNvSpPr>
          <p:nvPr>
            <p:ph idx="1"/>
          </p:nvPr>
        </p:nvSpPr>
        <p:spPr>
          <a:xfrm>
            <a:off x="428625" y="1643063"/>
            <a:ext cx="8229600" cy="4525962"/>
          </a:xfrm>
        </p:spPr>
        <p:txBody>
          <a:bodyPr/>
          <a:lstStyle/>
          <a:p>
            <a:pPr eaLnBrk="1" hangingPunct="1"/>
            <a:endParaRPr lang="ru-RU" altLang="ru-RU" sz="18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altLang="ru-RU" sz="1800" smtClean="0">
                <a:latin typeface="Times New Roman" pitchFamily="18" charset="0"/>
                <a:cs typeface="Times New Roman" pitchFamily="18" charset="0"/>
              </a:rPr>
              <a:t>Презентация на тему «Этот загадочный космос»</a:t>
            </a:r>
          </a:p>
          <a:p>
            <a:pPr eaLnBrk="1" hangingPunct="1"/>
            <a:r>
              <a:rPr lang="ru-RU" altLang="ru-RU" sz="1800" smtClean="0">
                <a:latin typeface="Times New Roman" pitchFamily="18" charset="0"/>
                <a:cs typeface="Times New Roman" pitchFamily="18" charset="0"/>
              </a:rPr>
              <a:t>Создание коллективной аппликации «Удивительный мир Космоса»</a:t>
            </a:r>
          </a:p>
        </p:txBody>
      </p:sp>
      <p:pic>
        <p:nvPicPr>
          <p:cNvPr id="24580" name="Рисунок 4" descr="034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4313" y="2786063"/>
            <a:ext cx="4191000" cy="321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систематизировать, обобщить, дополнить знания детей о Солнечной системе и покорителях космоса.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Задачи: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Расширять представления детей о Космосе.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Обогащать словарный запас детей  за счет новых слов.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Развивать связную речь детей (высказывать свои мысли, предположения; давать оценку себе и другим детям в ходе совместной деятельности, составлять предложения и рассказы о космосе).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Развивать познавательный интерес и творческие способности детей.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Обеспечивать физическое и психическое развитие детей через использование подвижных игр, физкультминуток.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Развивать логическое мышление.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Прививать любовь к стране через знания об освоении Космоса; вызвать чувство гордости за наших соотечественников, таких, как К.Циолковский, С.Королев, Ю.Гагарин.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Использовать нетрадиционные художественно- графические навыки.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b="1" smtClean="0">
                <a:latin typeface="Times New Roman" pitchFamily="18" charset="0"/>
                <a:cs typeface="Times New Roman" pitchFamily="18" charset="0"/>
              </a:rPr>
              <a:t>Ожидаемые результаты: </a:t>
            </a:r>
            <a:br>
              <a:rPr lang="ru-RU" altLang="ru-RU" sz="3600" b="1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36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Владеют понятиями 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Солнечная система, скафандр, телескоп, выход в открытый космос.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Имеют представления 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 планетах Солнечной системы;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* о спутнике Земли;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* о сложной подготовке космонавтов к полету в космос;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* о конструкторе первой ракеты – С. Королеве.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				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			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428625" y="357188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sz="3600" b="1" smtClean="0">
                <a:latin typeface="Times New Roman" pitchFamily="18" charset="0"/>
                <a:cs typeface="Times New Roman" pitchFamily="18" charset="0"/>
              </a:rPr>
              <a:t>Гипотеза</a:t>
            </a:r>
          </a:p>
        </p:txBody>
      </p:sp>
      <p:pic>
        <p:nvPicPr>
          <p:cNvPr id="9219" name="Содержимое 4" descr="044.JPG"/>
          <p:cNvPicPr>
            <a:picLocks noGrp="1" noChangeAspect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7200" y="2624138"/>
            <a:ext cx="4038600" cy="3028950"/>
          </a:xfrm>
          <a:prstGeom prst="rect">
            <a:avLst/>
          </a:prstGeom>
          <a:noFill/>
          <a:ln>
            <a:noFill/>
          </a:ln>
        </p:spPr>
      </p:pic>
      <p:sp>
        <p:nvSpPr>
          <p:cNvPr id="9220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928813"/>
            <a:ext cx="4038600" cy="443547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altLang="ru-RU" sz="1800" i="1" smtClean="0">
                <a:latin typeface="Times New Roman" pitchFamily="18" charset="0"/>
                <a:cs typeface="Times New Roman" pitchFamily="18" charset="0"/>
              </a:rPr>
              <a:t>	Как-то после выходных Соня пришла в детский сад и рассказала о том, что интересного и удивительного  увидела в Планетарии, который она посетила с родителями. Соня показала фотографии из Планетария, книгу о нем. Дети с интересом ее слушали, а потом начали задавать вопросы о Космосе. Соня еще не знала на них ответы и тогда ей на выручку поспешили мы -  педагоги. Вот поэтому мы решили подробнее познакомить детей и с Солнечной системой и с покорителями Космоса.</a:t>
            </a:r>
            <a:endParaRPr lang="ru-RU" altLang="ru-RU" sz="1800" i="1" smtClean="0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b="1" smtClean="0">
                <a:latin typeface="Times New Roman" pitchFamily="18" charset="0"/>
                <a:cs typeface="Times New Roman" pitchFamily="18" charset="0"/>
              </a:rPr>
              <a:t>1 этап (подготовительный)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Поисковая работа по подбору иллюстративного материала по теме «Космос».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Художественная литература: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Л.Обухова «Как мальчик стал космонавтом»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Е.П. Левитан «Твоя Вселенная»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К.А.Порцевский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«Моя первая книга о космосе»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Заучивание стихотворений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А.Матитус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«Ракета и я»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В,Степанов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«Астроном», «Космонавт»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Р.Алдонина «Сатурн»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Е.Стюарт «Наш спутник»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О.Высотская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«Космонавт» 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smtClean="0">
                <a:latin typeface="Times New Roman" pitchFamily="18" charset="0"/>
                <a:cs typeface="Times New Roman" pitchFamily="18" charset="0"/>
              </a:rPr>
              <a:t>Просмотр мультипликационных фильмов:</a:t>
            </a:r>
          </a:p>
          <a:p>
            <a:pPr eaLnBrk="1" hangingPunct="1"/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«Тайна третьей планеты»</a:t>
            </a:r>
          </a:p>
          <a:p>
            <a:pPr eaLnBrk="1" hangingPunct="1"/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«Незнайка на Луне»</a:t>
            </a:r>
          </a:p>
          <a:p>
            <a:pPr eaLnBrk="1" hangingPunct="1"/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«Приключения Лунтика»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smtClean="0">
                <a:latin typeface="Times New Roman" pitchFamily="18" charset="0"/>
                <a:cs typeface="Times New Roman" pitchFamily="18" charset="0"/>
              </a:rPr>
              <a:t>Ресурсное обеспечение: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	демонстрационный материал по теме «Космос»,  презентация «Этот загадочный космос», материалы для изобразительной деятельности, фотокамера, ноутбук.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smtClean="0">
                <a:latin typeface="Times New Roman" pitchFamily="18" charset="0"/>
                <a:cs typeface="Times New Roman" pitchFamily="18" charset="0"/>
              </a:rPr>
              <a:t>Работа с родителями:</a:t>
            </a:r>
          </a:p>
          <a:p>
            <a:pPr eaLnBrk="1" hangingPunct="1"/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Наблюдение вместе с родителями за ночным небом.</a:t>
            </a:r>
          </a:p>
          <a:p>
            <a:pPr eaLnBrk="1" hangingPunct="1"/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Посещение Планетария.</a:t>
            </a:r>
          </a:p>
          <a:p>
            <a:pPr eaLnBrk="1" hangingPunct="1"/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Совместное создание макета космической ракеты.</a:t>
            </a:r>
          </a:p>
          <a:p>
            <a:pPr eaLnBrk="1" hangingPunct="1">
              <a:buFont typeface="Arial" charset="0"/>
              <a:buNone/>
            </a:pPr>
            <a:endParaRPr lang="ru-RU" altLang="ru-RU" sz="2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ru-RU" altLang="ru-RU" sz="20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400" b="1" smtClean="0">
                <a:latin typeface="Times New Roman" pitchFamily="18" charset="0"/>
                <a:cs typeface="Times New Roman" pitchFamily="18" charset="0"/>
              </a:rPr>
              <a:t>Совместное создание макета космической ракеты.</a:t>
            </a:r>
            <a:br>
              <a:rPr lang="ru-RU" altLang="ru-RU" sz="2400" b="1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2400" b="1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1" name="Содержимое 3" descr="049.JPG"/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71500" y="1500188"/>
            <a:ext cx="4238625" cy="3179762"/>
          </a:xfrm>
        </p:spPr>
      </p:pic>
      <p:pic>
        <p:nvPicPr>
          <p:cNvPr id="12292" name="Рисунок 4" descr="050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57813" y="2357438"/>
            <a:ext cx="314325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sz="3600" b="1" smtClean="0">
                <a:latin typeface="Times New Roman" pitchFamily="18" charset="0"/>
                <a:cs typeface="Times New Roman" pitchFamily="18" charset="0"/>
              </a:rPr>
              <a:t>2 этап (содержательный)</a:t>
            </a: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571500" y="1643063"/>
            <a:ext cx="8229600" cy="4525962"/>
          </a:xfrm>
        </p:spPr>
        <p:txBody>
          <a:bodyPr>
            <a:normAutofit fontScale="25000" lnSpcReduction="20000"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Познавательное развитие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12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Темы: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«Солнечная система».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«Наши космонавты».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«Земля – наш дом во Вселенной».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«Солнце – источник жизни».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72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Развивающие игры: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«Собери планету»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«Назови имя космонавта»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«Собери космонавта в космос»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72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Эксперимент: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«Невесомость в космосе» (вода, масло, спирт)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Решение проблемной ситуации: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 «Зачем космонавту скафандр?»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80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545</TotalTime>
  <Words>342</Words>
  <Application>Microsoft Office PowerPoint</Application>
  <PresentationFormat>Экран (4:3)</PresentationFormat>
  <Paragraphs>139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Constantia</vt:lpstr>
      <vt:lpstr>Wingdings 2</vt:lpstr>
      <vt:lpstr>Times New Roman</vt:lpstr>
      <vt:lpstr>Поток</vt:lpstr>
      <vt:lpstr>Проект «Космос»</vt:lpstr>
      <vt:lpstr>Вид проекта: информационно- творческий</vt:lpstr>
      <vt:lpstr>Цель: систематизировать, обобщить, дополнить знания детей о Солнечной системе и покорителях космоса.</vt:lpstr>
      <vt:lpstr>Ожидаемые результаты:  </vt:lpstr>
      <vt:lpstr>Гипотеза</vt:lpstr>
      <vt:lpstr>1 этап (подготовительный)</vt:lpstr>
      <vt:lpstr>Презентация PowerPoint</vt:lpstr>
      <vt:lpstr>Совместное создание макета космической ракеты. </vt:lpstr>
      <vt:lpstr>2 этап (содержательный)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Художественно-эстетическое развитие</vt:lpstr>
      <vt:lpstr>Презентация PowerPoint</vt:lpstr>
      <vt:lpstr>3 этап (заключительный)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«Космос»</dc:title>
  <dc:creator>петрова</dc:creator>
  <cp:lastModifiedBy>Соня</cp:lastModifiedBy>
  <cp:revision>54</cp:revision>
  <dcterms:created xsi:type="dcterms:W3CDTF">2014-05-08T08:33:32Z</dcterms:created>
  <dcterms:modified xsi:type="dcterms:W3CDTF">2015-10-13T23:52:28Z</dcterms:modified>
</cp:coreProperties>
</file>