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68" r:id="rId2"/>
  </p:sldMasterIdLst>
  <p:sldIdLst>
    <p:sldId id="256" r:id="rId3"/>
    <p:sldId id="295" r:id="rId4"/>
    <p:sldId id="258"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4803" autoAdjust="0"/>
  </p:normalViewPr>
  <p:slideViewPr>
    <p:cSldViewPr>
      <p:cViewPr>
        <p:scale>
          <a:sx n="70" d="100"/>
          <a:sy n="70" d="100"/>
        </p:scale>
        <p:origin x="-2862" y="-966"/>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CB20CA2-A48D-4449-89BE-A5AE27C4F0C6}" type="datetimeFigureOut">
              <a:rPr lang="ru-RU" smtClean="0"/>
              <a:pPr/>
              <a:t>25.10.2015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12399D-6DDD-4418-A514-ECA2678B8E68}" type="slidenum">
              <a:rPr lang="ru-RU" smtClean="0"/>
              <a:pPr/>
              <a:t>‹#›</a:t>
            </a:fld>
            <a:endParaRPr lang="ru-RU"/>
          </a:p>
        </p:txBody>
      </p:sp>
    </p:spTree>
    <p:extLst>
      <p:ext uri="{BB962C8B-B14F-4D97-AF65-F5344CB8AC3E}">
        <p14:creationId xmlns:p14="http://schemas.microsoft.com/office/powerpoint/2010/main" xmlns="" val="1163088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B20CA2-A48D-4449-89BE-A5AE27C4F0C6}" type="datetimeFigureOut">
              <a:rPr lang="ru-RU" smtClean="0"/>
              <a:pPr/>
              <a:t>25.10.2015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12399D-6DDD-4418-A514-ECA2678B8E68}" type="slidenum">
              <a:rPr lang="ru-RU" smtClean="0"/>
              <a:pPr/>
              <a:t>‹#›</a:t>
            </a:fld>
            <a:endParaRPr lang="ru-RU"/>
          </a:p>
        </p:txBody>
      </p:sp>
    </p:spTree>
    <p:extLst>
      <p:ext uri="{BB962C8B-B14F-4D97-AF65-F5344CB8AC3E}">
        <p14:creationId xmlns:p14="http://schemas.microsoft.com/office/powerpoint/2010/main" xmlns="" val="2194104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CB20CA2-A48D-4449-89BE-A5AE27C4F0C6}" type="datetimeFigureOut">
              <a:rPr lang="ru-RU" smtClean="0"/>
              <a:pPr/>
              <a:t>25.10.2015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12399D-6DDD-4418-A514-ECA2678B8E68}" type="slidenum">
              <a:rPr lang="ru-RU" smtClean="0"/>
              <a:pPr/>
              <a:t>‹#›</a:t>
            </a:fld>
            <a:endParaRPr lang="ru-RU"/>
          </a:p>
        </p:txBody>
      </p:sp>
    </p:spTree>
    <p:extLst>
      <p:ext uri="{BB962C8B-B14F-4D97-AF65-F5344CB8AC3E}">
        <p14:creationId xmlns:p14="http://schemas.microsoft.com/office/powerpoint/2010/main" xmlns="" val="2499027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CB20CA2-A48D-4449-89BE-A5AE27C4F0C6}" type="datetimeFigureOut">
              <a:rPr lang="ru-RU" smtClean="0"/>
              <a:pPr/>
              <a:t>25.10.2015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12399D-6DDD-4418-A514-ECA2678B8E68}" type="slidenum">
              <a:rPr lang="ru-RU" smtClean="0"/>
              <a:pPr/>
              <a:t>‹#›</a:t>
            </a:fld>
            <a:endParaRPr lang="ru-RU"/>
          </a:p>
        </p:txBody>
      </p:sp>
    </p:spTree>
    <p:extLst>
      <p:ext uri="{BB962C8B-B14F-4D97-AF65-F5344CB8AC3E}">
        <p14:creationId xmlns:p14="http://schemas.microsoft.com/office/powerpoint/2010/main" xmlns="" val="3694203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CB20CA2-A48D-4449-89BE-A5AE27C4F0C6}" type="datetimeFigureOut">
              <a:rPr lang="ru-RU" smtClean="0"/>
              <a:pPr/>
              <a:t>25.10.2015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D12399D-6DDD-4418-A514-ECA2678B8E68}" type="slidenum">
              <a:rPr lang="ru-RU" smtClean="0"/>
              <a:pPr/>
              <a:t>‹#›</a:t>
            </a:fld>
            <a:endParaRPr lang="ru-RU"/>
          </a:p>
        </p:txBody>
      </p:sp>
    </p:spTree>
    <p:extLst>
      <p:ext uri="{BB962C8B-B14F-4D97-AF65-F5344CB8AC3E}">
        <p14:creationId xmlns:p14="http://schemas.microsoft.com/office/powerpoint/2010/main" xmlns="" val="20738545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CB20CA2-A48D-4449-89BE-A5AE27C4F0C6}" type="datetimeFigureOut">
              <a:rPr lang="ru-RU" smtClean="0"/>
              <a:pPr/>
              <a:t>25.10.2015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D12399D-6DDD-4418-A514-ECA2678B8E68}" type="slidenum">
              <a:rPr lang="ru-RU" smtClean="0"/>
              <a:pPr/>
              <a:t>‹#›</a:t>
            </a:fld>
            <a:endParaRPr lang="ru-RU"/>
          </a:p>
        </p:txBody>
      </p:sp>
    </p:spTree>
    <p:extLst>
      <p:ext uri="{BB962C8B-B14F-4D97-AF65-F5344CB8AC3E}">
        <p14:creationId xmlns:p14="http://schemas.microsoft.com/office/powerpoint/2010/main" xmlns="" val="2560678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CB20CA2-A48D-4449-89BE-A5AE27C4F0C6}" type="datetimeFigureOut">
              <a:rPr lang="ru-RU" smtClean="0"/>
              <a:pPr/>
              <a:t>25.10.2015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D12399D-6DDD-4418-A514-ECA2678B8E68}" type="slidenum">
              <a:rPr lang="ru-RU" smtClean="0"/>
              <a:pPr/>
              <a:t>‹#›</a:t>
            </a:fld>
            <a:endParaRPr lang="ru-RU"/>
          </a:p>
        </p:txBody>
      </p:sp>
    </p:spTree>
    <p:extLst>
      <p:ext uri="{BB962C8B-B14F-4D97-AF65-F5344CB8AC3E}">
        <p14:creationId xmlns:p14="http://schemas.microsoft.com/office/powerpoint/2010/main" xmlns="" val="2145962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CB20CA2-A48D-4449-89BE-A5AE27C4F0C6}" type="datetimeFigureOut">
              <a:rPr lang="ru-RU" smtClean="0"/>
              <a:pPr/>
              <a:t>25.10.2015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12399D-6DDD-4418-A514-ECA2678B8E68}" type="slidenum">
              <a:rPr lang="ru-RU" smtClean="0"/>
              <a:pPr/>
              <a:t>‹#›</a:t>
            </a:fld>
            <a:endParaRPr lang="ru-RU"/>
          </a:p>
        </p:txBody>
      </p:sp>
    </p:spTree>
    <p:extLst>
      <p:ext uri="{BB962C8B-B14F-4D97-AF65-F5344CB8AC3E}">
        <p14:creationId xmlns:p14="http://schemas.microsoft.com/office/powerpoint/2010/main" xmlns="" val="1358653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CB20CA2-A48D-4449-89BE-A5AE27C4F0C6}" type="datetimeFigureOut">
              <a:rPr lang="ru-RU" smtClean="0"/>
              <a:pPr/>
              <a:t>25.10.2015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12399D-6DDD-4418-A514-ECA2678B8E68}" type="slidenum">
              <a:rPr lang="ru-RU" smtClean="0"/>
              <a:pPr/>
              <a:t>‹#›</a:t>
            </a:fld>
            <a:endParaRPr lang="ru-RU"/>
          </a:p>
        </p:txBody>
      </p:sp>
    </p:spTree>
    <p:extLst>
      <p:ext uri="{BB962C8B-B14F-4D97-AF65-F5344CB8AC3E}">
        <p14:creationId xmlns:p14="http://schemas.microsoft.com/office/powerpoint/2010/main" xmlns="" val="871446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B20CA2-A48D-4449-89BE-A5AE27C4F0C6}" type="datetimeFigureOut">
              <a:rPr lang="ru-RU" smtClean="0"/>
              <a:pPr/>
              <a:t>25.10.2015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12399D-6DDD-4418-A514-ECA2678B8E68}" type="slidenum">
              <a:rPr lang="ru-RU" smtClean="0"/>
              <a:pPr/>
              <a:t>‹#›</a:t>
            </a:fld>
            <a:endParaRPr lang="ru-RU"/>
          </a:p>
        </p:txBody>
      </p:sp>
    </p:spTree>
    <p:extLst>
      <p:ext uri="{BB962C8B-B14F-4D97-AF65-F5344CB8AC3E}">
        <p14:creationId xmlns:p14="http://schemas.microsoft.com/office/powerpoint/2010/main" xmlns="" val="9710299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B20CA2-A48D-4449-89BE-A5AE27C4F0C6}" type="datetimeFigureOut">
              <a:rPr lang="ru-RU" smtClean="0"/>
              <a:pPr/>
              <a:t>25.10.2015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12399D-6DDD-4418-A514-ECA2678B8E68}" type="slidenum">
              <a:rPr lang="ru-RU" smtClean="0"/>
              <a:pPr/>
              <a:t>‹#›</a:t>
            </a:fld>
            <a:endParaRPr lang="ru-RU"/>
          </a:p>
        </p:txBody>
      </p:sp>
    </p:spTree>
    <p:extLst>
      <p:ext uri="{BB962C8B-B14F-4D97-AF65-F5344CB8AC3E}">
        <p14:creationId xmlns:p14="http://schemas.microsoft.com/office/powerpoint/2010/main" xmlns="" val="1940575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25.10.2015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B20CA2-A48D-4449-89BE-A5AE27C4F0C6}" type="datetimeFigureOut">
              <a:rPr lang="ru-RU" smtClean="0"/>
              <a:pPr/>
              <a:t>25.10.2015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2399D-6DDD-4418-A514-ECA2678B8E68}" type="slidenum">
              <a:rPr lang="ru-RU" smtClean="0"/>
              <a:pPr/>
              <a:t>‹#›</a:t>
            </a:fld>
            <a:endParaRPr lang="ru-RU"/>
          </a:p>
        </p:txBody>
      </p:sp>
    </p:spTree>
    <p:extLst>
      <p:ext uri="{BB962C8B-B14F-4D97-AF65-F5344CB8AC3E}">
        <p14:creationId xmlns:p14="http://schemas.microsoft.com/office/powerpoint/2010/main" xmlns="" val="128269871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Profil\Desktop\041.jpg"/>
          <p:cNvPicPr>
            <a:picLocks noChangeAspect="1" noChangeArrowheads="1"/>
          </p:cNvPicPr>
          <p:nvPr/>
        </p:nvPicPr>
        <p:blipFill>
          <a:blip r:embed="rId2" cstate="print"/>
          <a:srcRect/>
          <a:stretch>
            <a:fillRect/>
          </a:stretch>
        </p:blipFill>
        <p:spPr bwMode="auto">
          <a:xfrm>
            <a:off x="6372200" y="-1"/>
            <a:ext cx="2771800" cy="2726983"/>
          </a:xfrm>
          <a:prstGeom prst="ellipse">
            <a:avLst/>
          </a:prstGeom>
          <a:ln>
            <a:noFill/>
          </a:ln>
          <a:effectLst>
            <a:softEdge rad="112500"/>
          </a:effectLst>
        </p:spPr>
      </p:pic>
      <p:sp>
        <p:nvSpPr>
          <p:cNvPr id="2" name="Заголовок 1"/>
          <p:cNvSpPr>
            <a:spLocks noGrp="1"/>
          </p:cNvSpPr>
          <p:nvPr>
            <p:ph type="ctrTitle"/>
          </p:nvPr>
        </p:nvSpPr>
        <p:spPr/>
        <p:txBody>
          <a:bodyPr>
            <a:normAutofit fontScale="90000"/>
          </a:bodyPr>
          <a:lstStyle/>
          <a:p>
            <a:pPr lvl="0" algn="l"/>
            <a:r>
              <a:rPr lang="tt-RU" b="0" dirty="0" smtClean="0">
                <a:solidFill>
                  <a:schemeClr val="tx1"/>
                </a:solidFill>
              </a:rPr>
              <a:t/>
            </a:r>
            <a:br>
              <a:rPr lang="tt-RU" b="0" dirty="0" smtClean="0">
                <a:solidFill>
                  <a:schemeClr val="tx1"/>
                </a:solidFill>
              </a:rPr>
            </a:br>
            <a:r>
              <a:rPr lang="tt-RU" b="0" dirty="0" smtClean="0">
                <a:solidFill>
                  <a:schemeClr val="tx1"/>
                </a:solidFill>
              </a:rPr>
              <a:t/>
            </a:r>
            <a:br>
              <a:rPr lang="tt-RU" b="0" dirty="0" smtClean="0">
                <a:solidFill>
                  <a:schemeClr val="tx1"/>
                </a:solidFill>
              </a:rPr>
            </a:br>
            <a:r>
              <a:rPr lang="tt-RU" b="0" dirty="0" smtClean="0">
                <a:solidFill>
                  <a:schemeClr val="tx1"/>
                </a:solidFill>
              </a:rPr>
              <a:t/>
            </a:r>
            <a:br>
              <a:rPr lang="tt-RU" b="0" dirty="0" smtClean="0">
                <a:solidFill>
                  <a:schemeClr val="tx1"/>
                </a:solidFill>
              </a:rPr>
            </a:br>
            <a:r>
              <a:rPr lang="tt-RU" b="0" dirty="0" smtClean="0">
                <a:solidFill>
                  <a:schemeClr val="tx1"/>
                </a:solidFill>
              </a:rPr>
              <a:t/>
            </a:r>
            <a:br>
              <a:rPr lang="tt-RU" b="0" dirty="0" smtClean="0">
                <a:solidFill>
                  <a:schemeClr val="tx1"/>
                </a:solidFill>
              </a:rPr>
            </a:br>
            <a:r>
              <a:rPr lang="tt-RU" b="0" dirty="0" smtClean="0">
                <a:solidFill>
                  <a:schemeClr val="tx1"/>
                </a:solidFill>
              </a:rPr>
              <a:t/>
            </a:r>
            <a:br>
              <a:rPr lang="tt-RU" b="0" dirty="0" smtClean="0">
                <a:solidFill>
                  <a:schemeClr val="tx1"/>
                </a:solidFill>
              </a:rPr>
            </a:br>
            <a:r>
              <a:rPr lang="tt-RU" b="0" dirty="0" smtClean="0">
                <a:solidFill>
                  <a:schemeClr val="tx1"/>
                </a:solidFill>
              </a:rPr>
              <a:t/>
            </a:r>
            <a:br>
              <a:rPr lang="tt-RU" b="0" dirty="0" smtClean="0">
                <a:solidFill>
                  <a:schemeClr val="tx1"/>
                </a:solidFill>
              </a:rPr>
            </a:br>
            <a:r>
              <a:rPr lang="tt-RU" b="0" dirty="0" smtClean="0">
                <a:solidFill>
                  <a:schemeClr val="tx1"/>
                </a:solidFill>
              </a:rPr>
              <a:t/>
            </a:r>
            <a:br>
              <a:rPr lang="tt-RU" b="0" dirty="0" smtClean="0">
                <a:solidFill>
                  <a:schemeClr val="tx1"/>
                </a:solidFill>
              </a:rPr>
            </a:br>
            <a:r>
              <a:rPr lang="tt-RU" b="0" dirty="0" smtClean="0">
                <a:solidFill>
                  <a:schemeClr val="tx1"/>
                </a:solidFill>
              </a:rPr>
              <a:t/>
            </a:r>
            <a:br>
              <a:rPr lang="tt-RU" b="0" dirty="0" smtClean="0">
                <a:solidFill>
                  <a:schemeClr val="tx1"/>
                </a:solidFill>
              </a:rPr>
            </a:br>
            <a:r>
              <a:rPr lang="tt-RU" b="0" dirty="0" smtClean="0">
                <a:solidFill>
                  <a:schemeClr val="tx1"/>
                </a:solidFill>
              </a:rPr>
              <a:t/>
            </a:r>
            <a:br>
              <a:rPr lang="tt-RU" b="0" dirty="0" smtClean="0">
                <a:solidFill>
                  <a:schemeClr val="tx1"/>
                </a:solidFill>
              </a:rPr>
            </a:br>
            <a:r>
              <a:rPr lang="ru-RU" dirty="0" smtClean="0">
                <a:solidFill>
                  <a:schemeClr val="tx1"/>
                </a:solidFill>
              </a:rPr>
              <a:t/>
            </a:r>
            <a:br>
              <a:rPr lang="ru-RU" dirty="0" smtClean="0">
                <a:solidFill>
                  <a:schemeClr val="tx1"/>
                </a:solidFill>
              </a:rPr>
            </a:br>
            <a:endParaRPr lang="ru-RU" dirty="0">
              <a:solidFill>
                <a:schemeClr val="tx1"/>
              </a:solidFill>
            </a:endParaRPr>
          </a:p>
        </p:txBody>
      </p:sp>
      <p:sp>
        <p:nvSpPr>
          <p:cNvPr id="3" name="Подзаголовок 2"/>
          <p:cNvSpPr>
            <a:spLocks noGrp="1"/>
          </p:cNvSpPr>
          <p:nvPr>
            <p:ph type="subTitle" idx="1"/>
          </p:nvPr>
        </p:nvSpPr>
        <p:spPr>
          <a:xfrm>
            <a:off x="467544" y="404664"/>
            <a:ext cx="6414864" cy="4032448"/>
          </a:xfrm>
        </p:spPr>
        <p:txBody>
          <a:bodyPr>
            <a:noAutofit/>
          </a:bodyPr>
          <a:lstStyle/>
          <a:p>
            <a:pPr algn="ctr"/>
            <a:r>
              <a:rPr lang="ru-RU" sz="1400" dirty="0" smtClean="0">
                <a:latin typeface="Times New Roman" pitchFamily="18" charset="0"/>
                <a:cs typeface="Times New Roman" pitchFamily="18" charset="0"/>
              </a:rPr>
              <a:t>Татарстан </a:t>
            </a:r>
            <a:r>
              <a:rPr lang="ru-RU" sz="1400" dirty="0" err="1" smtClean="0">
                <a:latin typeface="Times New Roman" pitchFamily="18" charset="0"/>
                <a:cs typeface="Times New Roman" pitchFamily="18" charset="0"/>
              </a:rPr>
              <a:t>Республикасы</a:t>
            </a:r>
            <a:r>
              <a:rPr lang="ru-RU" sz="1400" dirty="0" smtClean="0">
                <a:latin typeface="Times New Roman" pitchFamily="18" charset="0"/>
                <a:cs typeface="Times New Roman" pitchFamily="18" charset="0"/>
              </a:rPr>
              <a:t>  “Лениногорск </a:t>
            </a:r>
            <a:r>
              <a:rPr lang="ru-RU" sz="1400" dirty="0" err="1" smtClean="0">
                <a:latin typeface="Times New Roman" pitchFamily="18" charset="0"/>
                <a:cs typeface="Times New Roman" pitchFamily="18" charset="0"/>
              </a:rPr>
              <a:t>муниципаль</a:t>
            </a:r>
            <a:r>
              <a:rPr lang="ru-RU" sz="1400" dirty="0" smtClean="0">
                <a:latin typeface="Times New Roman" pitchFamily="18" charset="0"/>
                <a:cs typeface="Times New Roman" pitchFamily="18" charset="0"/>
              </a:rPr>
              <a:t> районы” </a:t>
            </a:r>
            <a:r>
              <a:rPr lang="ru-RU" sz="1400" dirty="0" err="1" smtClean="0">
                <a:latin typeface="Times New Roman" pitchFamily="18" charset="0"/>
                <a:cs typeface="Times New Roman" pitchFamily="18" charset="0"/>
              </a:rPr>
              <a:t>муниципаль</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берәмлеге</a:t>
            </a:r>
            <a:r>
              <a:rPr lang="ru-RU" sz="1400" dirty="0" smtClean="0">
                <a:latin typeface="Times New Roman" pitchFamily="18" charset="0"/>
                <a:cs typeface="Times New Roman" pitchFamily="18" charset="0"/>
              </a:rPr>
              <a:t>” Лениногорск </a:t>
            </a:r>
            <a:r>
              <a:rPr lang="ru-RU" sz="1400" dirty="0" err="1" smtClean="0">
                <a:latin typeface="Times New Roman" pitchFamily="18" charset="0"/>
                <a:cs typeface="Times New Roman" pitchFamily="18" charset="0"/>
              </a:rPr>
              <a:t>шәһәре </a:t>
            </a:r>
            <a:r>
              <a:rPr lang="ru-RU" sz="1400" dirty="0" smtClean="0">
                <a:latin typeface="Times New Roman" pitchFamily="18" charset="0"/>
                <a:cs typeface="Times New Roman" pitchFamily="18" charset="0"/>
              </a:rPr>
              <a:t>“9 </a:t>
            </a:r>
            <a:r>
              <a:rPr lang="ru-RU" sz="1400" dirty="0" err="1" smtClean="0">
                <a:latin typeface="Times New Roman" pitchFamily="18" charset="0"/>
                <a:cs typeface="Times New Roman" pitchFamily="18" charset="0"/>
              </a:rPr>
              <a:t>нче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санлы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гомуми</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үсеш бирү төрендәге балалар</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бакчасы</a:t>
            </a:r>
            <a:r>
              <a:rPr lang="ru-RU" sz="1400" dirty="0" smtClean="0">
                <a:latin typeface="Times New Roman" pitchFamily="18" charset="0"/>
                <a:cs typeface="Times New Roman" pitchFamily="18" charset="0"/>
              </a:rPr>
              <a:t>”</a:t>
            </a:r>
            <a:r>
              <a:rPr lang="ru-RU" sz="1400" dirty="0" err="1" smtClean="0">
                <a:latin typeface="Times New Roman" pitchFamily="18" charset="0"/>
                <a:cs typeface="Times New Roman" pitchFamily="18" charset="0"/>
              </a:rPr>
              <a:t>муниципаль</a:t>
            </a:r>
            <a:r>
              <a:rPr lang="ru-RU" sz="1400" dirty="0" smtClean="0">
                <a:latin typeface="Times New Roman" pitchFamily="18" charset="0"/>
                <a:cs typeface="Times New Roman" pitchFamily="18" charset="0"/>
              </a:rPr>
              <a:t> бюджет </a:t>
            </a:r>
            <a:r>
              <a:rPr lang="ru-RU" sz="1400" dirty="0" err="1" smtClean="0">
                <a:latin typeface="Times New Roman" pitchFamily="18" charset="0"/>
                <a:cs typeface="Times New Roman" pitchFamily="18" charset="0"/>
              </a:rPr>
              <a:t>мәктәпкәчә белем</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бирү учреждениесе</a:t>
            </a:r>
            <a:endParaRPr lang="ru-RU" sz="1400" b="1" dirty="0" smtClean="0">
              <a:latin typeface="Times New Roman" pitchFamily="18" charset="0"/>
              <a:cs typeface="Times New Roman" pitchFamily="18" charset="0"/>
            </a:endParaRPr>
          </a:p>
          <a:p>
            <a:pPr algn="ctr"/>
            <a:endParaRPr lang="tt-RU" sz="900" dirty="0" smtClean="0"/>
          </a:p>
          <a:p>
            <a:pPr algn="ctr"/>
            <a:endParaRPr lang="tt-RU" sz="900" dirty="0" smtClean="0"/>
          </a:p>
          <a:p>
            <a:pPr algn="ctr"/>
            <a:endParaRPr lang="tt-RU" sz="900" dirty="0" smtClean="0"/>
          </a:p>
          <a:p>
            <a:pPr algn="ctr"/>
            <a:endParaRPr lang="tt-RU" sz="4000" dirty="0" smtClean="0">
              <a:latin typeface="Times New Roman" pitchFamily="18" charset="0"/>
              <a:cs typeface="Times New Roman" pitchFamily="18" charset="0"/>
            </a:endParaRPr>
          </a:p>
          <a:p>
            <a:pPr algn="ctr"/>
            <a:r>
              <a:rPr lang="tt-RU" sz="4000" smtClean="0">
                <a:latin typeface="Times New Roman" pitchFamily="18" charset="0"/>
                <a:cs typeface="Times New Roman" pitchFamily="18" charset="0"/>
              </a:rPr>
              <a:t>“Татарча </a:t>
            </a:r>
            <a:r>
              <a:rPr lang="tt-RU" sz="4000" dirty="0" smtClean="0">
                <a:latin typeface="Times New Roman" pitchFamily="18" charset="0"/>
                <a:cs typeface="Times New Roman" pitchFamily="18" charset="0"/>
              </a:rPr>
              <a:t>сөйләшәбез” программасын тормышка ашыру</a:t>
            </a:r>
          </a:p>
        </p:txBody>
      </p:sp>
      <p:sp>
        <p:nvSpPr>
          <p:cNvPr id="5" name="Прямоугольник 4"/>
          <p:cNvSpPr/>
          <p:nvPr/>
        </p:nvSpPr>
        <p:spPr>
          <a:xfrm>
            <a:off x="5940152" y="4725144"/>
            <a:ext cx="3024336" cy="1631216"/>
          </a:xfrm>
          <a:prstGeom prst="rect">
            <a:avLst/>
          </a:prstGeom>
        </p:spPr>
        <p:txBody>
          <a:bodyPr wrap="square">
            <a:spAutoFit/>
          </a:bodyPr>
          <a:lstStyle/>
          <a:p>
            <a:r>
              <a:rPr lang="tt-RU" sz="2000" dirty="0" smtClean="0">
                <a:latin typeface="Times New Roman" pitchFamily="18" charset="0"/>
                <a:cs typeface="Times New Roman" pitchFamily="18" charset="0"/>
              </a:rPr>
              <a:t>Әзерләде: </a:t>
            </a:r>
          </a:p>
          <a:p>
            <a:r>
              <a:rPr lang="tt-RU" sz="2000" dirty="0" smtClean="0">
                <a:latin typeface="Times New Roman" pitchFamily="18" charset="0"/>
                <a:cs typeface="Times New Roman" pitchFamily="18" charset="0"/>
              </a:rPr>
              <a:t>9 нчы балалар </a:t>
            </a:r>
          </a:p>
          <a:p>
            <a:r>
              <a:rPr lang="tt-RU" sz="2000" dirty="0" smtClean="0">
                <a:latin typeface="Times New Roman" pitchFamily="18" charset="0"/>
                <a:cs typeface="Times New Roman" pitchFamily="18" charset="0"/>
              </a:rPr>
              <a:t>бакчасының </a:t>
            </a:r>
          </a:p>
          <a:p>
            <a:r>
              <a:rPr lang="tt-RU" sz="2000" dirty="0" smtClean="0">
                <a:latin typeface="Times New Roman" pitchFamily="18" charset="0"/>
                <a:cs typeface="Times New Roman" pitchFamily="18" charset="0"/>
              </a:rPr>
              <a:t>татар теле тәрбиячесе – </a:t>
            </a:r>
          </a:p>
          <a:p>
            <a:r>
              <a:rPr lang="tt-RU" sz="2000" dirty="0" smtClean="0">
                <a:latin typeface="Times New Roman" pitchFamily="18" charset="0"/>
                <a:cs typeface="Times New Roman" pitchFamily="18" charset="0"/>
              </a:rPr>
              <a:t>Гумерова Р.В.</a:t>
            </a:r>
            <a:endParaRPr lang="ru-RU" sz="2000" dirty="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285729"/>
            <a:ext cx="8358246" cy="6063198"/>
          </a:xfrm>
          <a:prstGeom prst="rect">
            <a:avLst/>
          </a:prstGeom>
        </p:spPr>
        <p:txBody>
          <a:bodyPr wrap="square">
            <a:spAutoFit/>
          </a:bodyPr>
          <a:lstStyle/>
          <a:p>
            <a:pPr indent="432000" algn="just">
              <a:buNone/>
            </a:pPr>
            <a:endParaRPr lang="tt-RU" sz="2400" dirty="0" smtClean="0">
              <a:latin typeface="Times New Roman" pitchFamily="18" charset="0"/>
              <a:cs typeface="Times New Roman" pitchFamily="18" charset="0"/>
            </a:endParaRPr>
          </a:p>
          <a:p>
            <a:pPr indent="432000" algn="just">
              <a:buNone/>
            </a:pPr>
            <a:r>
              <a:rPr lang="tt-RU" sz="2800" dirty="0" smtClean="0">
                <a:latin typeface="Times New Roman" pitchFamily="18" charset="0"/>
                <a:cs typeface="Times New Roman" pitchFamily="18" charset="0"/>
              </a:rPr>
              <a:t>“</a:t>
            </a:r>
            <a:r>
              <a:rPr lang="tt-RU" sz="2800" dirty="0">
                <a:latin typeface="Times New Roman" pitchFamily="18" charset="0"/>
                <a:cs typeface="Times New Roman" pitchFamily="18" charset="0"/>
              </a:rPr>
              <a:t>Татарстан Республикасы халыклары телләре турында” Татарстан Республикасы Законында һәм Татарстан Республикасында башка телләрне саклау, өйрәнү һәм үстерү буенча Татарстан Республикасы дәүләт программасында мәктәпкәчә милли белем бирү өчен кирәкле шартлар булдыру каралган. </a:t>
            </a:r>
            <a:endParaRPr lang="tt-RU" sz="2800" dirty="0" smtClean="0">
              <a:latin typeface="Times New Roman" pitchFamily="18" charset="0"/>
              <a:cs typeface="Times New Roman" pitchFamily="18" charset="0"/>
            </a:endParaRPr>
          </a:p>
          <a:p>
            <a:pPr indent="432000" algn="just">
              <a:buNone/>
            </a:pPr>
            <a:r>
              <a:rPr lang="tt-RU" sz="2800" dirty="0" smtClean="0">
                <a:latin typeface="Times New Roman" pitchFamily="18" charset="0"/>
                <a:cs typeface="Times New Roman" pitchFamily="18" charset="0"/>
              </a:rPr>
              <a:t>2010-2015нче </a:t>
            </a:r>
            <a:r>
              <a:rPr lang="tt-RU" sz="2800" dirty="0">
                <a:latin typeface="Times New Roman" pitchFamily="18" charset="0"/>
                <a:cs typeface="Times New Roman" pitchFamily="18" charset="0"/>
              </a:rPr>
              <a:t>елларга мәгариф системасын үстерү стратегиясендә балалар бакчаларында балаларга татар телен өйрәтү, сөйләм үстерү юнәлешен тормышка ашыру максаты куелган. Мәктәпкәчә учреждениеләр, мәгариф системасының беренче баскычы буларак, нәниләрне татар теленә өйрәтүдә башлангыч роль уйный.</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3411092216"/>
      </p:ext>
    </p:extLst>
  </p:cSld>
  <p:clrMapOvr>
    <a:masterClrMapping/>
  </p:clrMapOvr>
  <mc:AlternateContent xmlns:mc="http://schemas.openxmlformats.org/markup-compatibility/2006">
    <mc:Choice xmlns:p14="http://schemas.microsoft.com/office/powerpoint/2010/main" xmlns="" Requires="p14">
      <p:transition spd="slow" p14:dur="2000" advClick="0" advTm="20000"/>
    </mc:Choice>
    <mc:Fallback>
      <p:transition spd="slow" advClick="0" advTm="20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116632"/>
            <a:ext cx="8229600" cy="6207968"/>
          </a:xfrm>
        </p:spPr>
        <p:txBody>
          <a:bodyPr/>
          <a:lstStyle/>
          <a:p>
            <a:pPr indent="432000" algn="just">
              <a:buNone/>
            </a:pPr>
            <a:r>
              <a:rPr lang="tt-RU" sz="2400" dirty="0" smtClean="0">
                <a:latin typeface="Times New Roman" pitchFamily="18" charset="0"/>
                <a:cs typeface="Times New Roman" pitchFamily="18" charset="0"/>
              </a:rPr>
              <a:t>Билгеле булганча, телгә өйрәтүнең максаты җәмгыять тарафыннан куелган социаль заказ белән билгеләнә. Татарстан Республикасының  белем бирү системасына куйган төп бурычы – иҗади фикерләүче, инициативалы, иҗтимагый тормышта актив катнашучы, белемле, ике дәүләт һәм чит телләрдә дә иркен сөйләшеп аралашучы шәхес тәрбияләү. Һәр әзерләгән ярдәмлекләрем миңа бу бурычны тормышка ашыруга ярдәм итә.</a:t>
            </a:r>
            <a:endParaRPr lang="ru-RU" sz="2400" dirty="0" smtClean="0">
              <a:latin typeface="Times New Roman" pitchFamily="18" charset="0"/>
              <a:cs typeface="Times New Roman" pitchFamily="18" charset="0"/>
            </a:endParaRPr>
          </a:p>
          <a:p>
            <a:endParaRPr lang="ru-RU" dirty="0"/>
          </a:p>
        </p:txBody>
      </p:sp>
      <p:pic>
        <p:nvPicPr>
          <p:cNvPr id="4" name="Рисунок 3" descr="P1080176.JPG"/>
          <p:cNvPicPr>
            <a:picLocks noChangeAspect="1"/>
          </p:cNvPicPr>
          <p:nvPr/>
        </p:nvPicPr>
        <p:blipFill>
          <a:blip r:embed="rId2" cstate="print"/>
          <a:stretch>
            <a:fillRect/>
          </a:stretch>
        </p:blipFill>
        <p:spPr>
          <a:xfrm>
            <a:off x="4644008" y="3212976"/>
            <a:ext cx="4104456" cy="3168352"/>
          </a:xfrm>
          <a:prstGeom prst="rect">
            <a:avLst/>
          </a:prstGeom>
        </p:spPr>
      </p:pic>
      <p:pic>
        <p:nvPicPr>
          <p:cNvPr id="5" name="Рисунок 4" descr="P1080173.JPG"/>
          <p:cNvPicPr>
            <a:picLocks noChangeAspect="1"/>
          </p:cNvPicPr>
          <p:nvPr/>
        </p:nvPicPr>
        <p:blipFill>
          <a:blip r:embed="rId3" cstate="print"/>
          <a:stretch>
            <a:fillRect/>
          </a:stretch>
        </p:blipFill>
        <p:spPr>
          <a:xfrm>
            <a:off x="395536" y="3212976"/>
            <a:ext cx="4104456" cy="3168352"/>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Другая 9">
      <a:dk1>
        <a:srgbClr val="1D1B10"/>
      </a:dk1>
      <a:lt1>
        <a:srgbClr val="1D1B10"/>
      </a:lt1>
      <a:dk2>
        <a:srgbClr val="00843C"/>
      </a:dk2>
      <a:lt2>
        <a:srgbClr val="EEECE1"/>
      </a:lt2>
      <a:accent1>
        <a:srgbClr val="4F81BD"/>
      </a:accent1>
      <a:accent2>
        <a:srgbClr val="FFFF00"/>
      </a:accent2>
      <a:accent3>
        <a:srgbClr val="00B050"/>
      </a:accent3>
      <a:accent4>
        <a:srgbClr val="8064A2"/>
      </a:accent4>
      <a:accent5>
        <a:srgbClr val="4BACC6"/>
      </a:accent5>
      <a:accent6>
        <a:srgbClr val="F79646"/>
      </a:accent6>
      <a:hlink>
        <a:srgbClr val="0000FF"/>
      </a:hlink>
      <a:folHlink>
        <a:srgbClr val="0000BF"/>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808</TotalTime>
  <Words>178</Words>
  <Application>Microsoft Office PowerPoint</Application>
  <PresentationFormat>Экран (4:3)</PresentationFormat>
  <Paragraphs>16</Paragraphs>
  <Slides>3</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3</vt:i4>
      </vt:variant>
    </vt:vector>
  </HeadingPairs>
  <TitlesOfParts>
    <vt:vector size="5" baseType="lpstr">
      <vt:lpstr>Поток</vt:lpstr>
      <vt:lpstr>Специальное оформление</vt:lpstr>
      <vt:lpstr>          </vt:lpstr>
      <vt:lpstr>Слайд 2</vt:lpstr>
      <vt:lpstr>Слайд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93</cp:revision>
  <dcterms:created xsi:type="dcterms:W3CDTF">2015-02-02T16:20:57Z</dcterms:created>
  <dcterms:modified xsi:type="dcterms:W3CDTF">2015-10-25T06:56:55Z</dcterms:modified>
</cp:coreProperties>
</file>