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76" r:id="rId6"/>
    <p:sldId id="260" r:id="rId7"/>
    <p:sldId id="277" r:id="rId8"/>
    <p:sldId id="261" r:id="rId9"/>
    <p:sldId id="262" r:id="rId10"/>
    <p:sldId id="279" r:id="rId11"/>
    <p:sldId id="263" r:id="rId12"/>
    <p:sldId id="278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DA0218-A058-4CFE-9670-F27D0A0966A8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E0133E-E14D-4CDA-B26C-AB57B3F11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A0218-A058-4CFE-9670-F27D0A0966A8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E0133E-E14D-4CDA-B26C-AB57B3F11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CDA0218-A058-4CFE-9670-F27D0A0966A8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E0133E-E14D-4CDA-B26C-AB57B3F11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A0218-A058-4CFE-9670-F27D0A0966A8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E0133E-E14D-4CDA-B26C-AB57B3F11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DA0218-A058-4CFE-9670-F27D0A0966A8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0E0133E-E14D-4CDA-B26C-AB57B3F11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A0218-A058-4CFE-9670-F27D0A0966A8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E0133E-E14D-4CDA-B26C-AB57B3F11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A0218-A058-4CFE-9670-F27D0A0966A8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E0133E-E14D-4CDA-B26C-AB57B3F11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A0218-A058-4CFE-9670-F27D0A0966A8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E0133E-E14D-4CDA-B26C-AB57B3F11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DA0218-A058-4CFE-9670-F27D0A0966A8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E0133E-E14D-4CDA-B26C-AB57B3F11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A0218-A058-4CFE-9670-F27D0A0966A8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E0133E-E14D-4CDA-B26C-AB57B3F11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A0218-A058-4CFE-9670-F27D0A0966A8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E0133E-E14D-4CDA-B26C-AB57B3F114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CDA0218-A058-4CFE-9670-F27D0A0966A8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E0133E-E14D-4CDA-B26C-AB57B3F114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Фонетическая ритмика в логопедической работе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86116" y="4143380"/>
            <a:ext cx="5183104" cy="1571636"/>
          </a:xfrm>
        </p:spPr>
        <p:txBody>
          <a:bodyPr/>
          <a:lstStyle/>
          <a:p>
            <a:r>
              <a:rPr lang="ru-RU" dirty="0" smtClean="0"/>
              <a:t>Учитель-логопед </a:t>
            </a:r>
            <a:r>
              <a:rPr lang="ru-RU" dirty="0" err="1" smtClean="0"/>
              <a:t>ЦЛПиДО</a:t>
            </a:r>
            <a:r>
              <a:rPr lang="ru-RU" dirty="0" smtClean="0"/>
              <a:t> «На Королёва»</a:t>
            </a:r>
          </a:p>
          <a:p>
            <a:r>
              <a:rPr lang="ru-RU" dirty="0" smtClean="0"/>
              <a:t>Инна </a:t>
            </a:r>
            <a:r>
              <a:rPr lang="ru-RU" dirty="0" err="1" smtClean="0"/>
              <a:t>Бадьминовна</a:t>
            </a:r>
            <a:r>
              <a:rPr lang="ru-RU" dirty="0" smtClean="0"/>
              <a:t> </a:t>
            </a:r>
            <a:r>
              <a:rPr lang="ru-RU" dirty="0" err="1" smtClean="0"/>
              <a:t>Мусова</a:t>
            </a: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20040"/>
            <a:ext cx="7196166" cy="1180134"/>
          </a:xfrm>
        </p:spPr>
        <p:txBody>
          <a:bodyPr/>
          <a:lstStyle/>
          <a:p>
            <a:pPr algn="ctr"/>
            <a:r>
              <a:rPr lang="ru-RU" dirty="0" smtClean="0"/>
              <a:t>Практическое применение фонетической ритмики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Использование фонетической ритмики положительно влияет на речь заикающихся детей.</a:t>
            </a:r>
          </a:p>
          <a:p>
            <a:r>
              <a:rPr lang="ru-RU" dirty="0" smtClean="0"/>
              <a:t>Многим детям трудно воспроизводить слоги и слова со стечениями согласных. Применение фонетической ритмики эффективно решает </a:t>
            </a:r>
            <a:r>
              <a:rPr lang="ru-RU" smtClean="0"/>
              <a:t>эту проблему. </a:t>
            </a:r>
            <a:endParaRPr lang="ru-RU" dirty="0" smtClean="0"/>
          </a:p>
          <a:p>
            <a:r>
              <a:rPr lang="ru-RU" dirty="0" err="1" smtClean="0"/>
              <a:t>Речедвигательная</a:t>
            </a:r>
            <a:r>
              <a:rPr lang="ru-RU" dirty="0" smtClean="0"/>
              <a:t> ритмика может применяться и на занятиях по формированию звукового анализа и синтеза. Школьникам фонетическая ритмика помогает уловить характер (гласный или согласный) и последовательность звуков.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Применение элементов фонетической ритмики возможно также на занятиях по формированию лексико-грамматического строя речи и развитию связной речи. Упражнения можно использовать в качестве организационного момента или </a:t>
            </a:r>
            <a:r>
              <a:rPr lang="ru-RU" dirty="0" err="1" smtClean="0"/>
              <a:t>физминутки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Тренинг по фонетической ритмике.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Т.М.Власова, </a:t>
            </a:r>
            <a:r>
              <a:rPr lang="ru-RU" dirty="0" err="1" smtClean="0"/>
              <a:t>А.Н.Пфафенродт</a:t>
            </a:r>
            <a:r>
              <a:rPr lang="ru-RU" dirty="0" smtClean="0"/>
              <a:t>, А.Я.Мухина рекомендуют начинать работу с гласных звуков. Движения выполняются стоя.</a:t>
            </a:r>
          </a:p>
          <a:p>
            <a:r>
              <a:rPr lang="ru-RU" dirty="0" smtClean="0"/>
              <a:t>Движения характеризуются тремя основными элементами:</a:t>
            </a:r>
          </a:p>
          <a:p>
            <a:pPr>
              <a:buNone/>
            </a:pPr>
            <a:r>
              <a:rPr lang="ru-RU" dirty="0" smtClean="0"/>
              <a:t>- напряжённостью;</a:t>
            </a:r>
          </a:p>
          <a:p>
            <a:pPr>
              <a:buNone/>
            </a:pPr>
            <a:r>
              <a:rPr lang="ru-RU" dirty="0" smtClean="0"/>
              <a:t>- интенсивностью;</a:t>
            </a:r>
          </a:p>
          <a:p>
            <a:pPr>
              <a:buNone/>
            </a:pPr>
            <a:r>
              <a:rPr lang="ru-RU" dirty="0" smtClean="0"/>
              <a:t>- временем.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Гласные А, О, у.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 – развести руки вверх в стороны при одновременном длительном произнесении А_____. Движение ненапряжённое, слабое, длительное. </a:t>
            </a:r>
          </a:p>
          <a:p>
            <a:r>
              <a:rPr lang="ru-RU" dirty="0" smtClean="0"/>
              <a:t>О – развести руки в стороны давящим движением при одновременном произнесении О_____. Движение слегка напряжённое, слабое, длительное.</a:t>
            </a:r>
          </a:p>
          <a:p>
            <a:r>
              <a:rPr lang="ru-RU" dirty="0" smtClean="0"/>
              <a:t>У – давящим движением вытянуть руки вперёд при одновременном произнесении У_____. Движение напряжённое, слабое, длительное.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гласные и, Э, 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И – руки вверх при одновременном произнесении И_____. Движение ненапряжённое, слабое, длительное.</a:t>
            </a:r>
          </a:p>
          <a:p>
            <a:r>
              <a:rPr lang="ru-RU" dirty="0" smtClean="0"/>
              <a:t>Э – руки вперёд в стороны при одновременном произнесении Э_____. Движение ненапряжённое, слабое, длительное.</a:t>
            </a:r>
          </a:p>
          <a:p>
            <a:r>
              <a:rPr lang="ru-RU" dirty="0" smtClean="0"/>
              <a:t>Ы – указательным движением (резко) выбросить правую, затем левую руку вперёд в сторону при одновременном произнесении слога ТЫ. Движение напряжённое, сильное, краткое.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Йотированные гласные. 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Произнесение йотированных гласных необходимо начинать с повторения сочетаний гласных ИА, ИЭ, ИО, ИУ, для чего движение на звук И переходит в движение на звук А, затем следует движение на звук Я и т.д.</a:t>
            </a:r>
          </a:p>
          <a:p>
            <a:r>
              <a:rPr lang="ru-RU" dirty="0" smtClean="0"/>
              <a:t>Йотированные гласные отрабатываются только в начале слогов и слов и после гласных 1 ряда.</a:t>
            </a:r>
          </a:p>
          <a:p>
            <a:r>
              <a:rPr lang="ru-RU" dirty="0" smtClean="0"/>
              <a:t>Я – взмахом правой руки указать на себя при одновременном произнесении Я. Движение ненапряжённое, слабое, удлинённое.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20040"/>
            <a:ext cx="7267604" cy="822944"/>
          </a:xfrm>
        </p:spPr>
        <p:txBody>
          <a:bodyPr/>
          <a:lstStyle/>
          <a:p>
            <a:pPr algn="ctr"/>
            <a:r>
              <a:rPr lang="ru-RU" dirty="0" smtClean="0"/>
              <a:t> Звуки Е, Ё, Ю.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Е – пальцы рук находятся на уровне рта. Небольшим движением рук раскрыть ладони ото рта вперёд в стороны при одновременном произнесении Е. Движение ненапряжённое, слабое, удлинённое.</a:t>
            </a:r>
          </a:p>
          <a:p>
            <a:r>
              <a:rPr lang="ru-RU" dirty="0" smtClean="0"/>
              <a:t>Ё – пальцы рук находятся на уровне рта. Отвести ладони в стороны (небольшим движением), затем вернуть их в прежнее положение, описав небольшой полукруг, при одновременном произнесении Ё. Движение слегка напряжённое, слабое, удлинённое.</a:t>
            </a:r>
          </a:p>
          <a:p>
            <a:r>
              <a:rPr lang="ru-RU" dirty="0" smtClean="0"/>
              <a:t>Ю – пальцы рук находятся на уровне рта. Отвести руки в стороны, описать ими полукруг и выдвинуть вперёд при одновременном произнесении Ю. Движение напряжённое, слабое, удлинённое.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Согласные звуки. </a:t>
            </a:r>
            <a:br>
              <a:rPr lang="ru-RU" dirty="0" smtClean="0"/>
            </a:br>
            <a:r>
              <a:rPr lang="ru-RU" dirty="0" smtClean="0"/>
              <a:t>Смычные глухие П, Т, К.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09416"/>
            <a:ext cx="7267604" cy="503429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 – резкие движения (как удары) в стороны то правой, то левой рукой, зажатой в кулак, при одновременном произнесении слогов ПА, ПА. Движение напряжённое, сильное, краткое.</a:t>
            </a:r>
          </a:p>
          <a:p>
            <a:r>
              <a:rPr lang="ru-RU" dirty="0" smtClean="0"/>
              <a:t>Т – резкие движения (как удары) то правой, то левой рукой, зажатой в кулак, вниз при одновременном произнесении слогов ТА, ТА. Движение напряжённое, сильное, краткое.</a:t>
            </a:r>
          </a:p>
          <a:p>
            <a:r>
              <a:rPr lang="ru-RU" dirty="0" smtClean="0"/>
              <a:t>К – резким сильным движением прижать к туловищу одновременно правый и левый локти, произнося при этом слоги КА, КА. Движение напряжённое, сильное, краткое.</a:t>
            </a:r>
          </a:p>
          <a:p>
            <a:r>
              <a:rPr lang="ru-RU" dirty="0" smtClean="0"/>
              <a:t>Согласные звуки отрабатываются только с гласными первого ряда и звуком 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Смычные звонкие звуки </a:t>
            </a:r>
            <a:br>
              <a:rPr lang="ru-RU" dirty="0" smtClean="0"/>
            </a:br>
            <a:r>
              <a:rPr lang="ru-RU" dirty="0" smtClean="0"/>
              <a:t>Б, </a:t>
            </a:r>
            <a:r>
              <a:rPr lang="ru-RU" dirty="0" err="1" smtClean="0"/>
              <a:t>д</a:t>
            </a:r>
            <a:r>
              <a:rPr lang="ru-RU" dirty="0" smtClean="0"/>
              <a:t>, 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1 вариант</a:t>
            </a:r>
          </a:p>
          <a:p>
            <a:r>
              <a:rPr lang="ru-RU" dirty="0" smtClean="0"/>
              <a:t>Б, Д – наклониться вперёд и вниз, руки опустить вниз, расслабить все мышцы тела и одновременно произнести слоги БА или ДА. Движение ненапряжённое, слабое, удлинённое.</a:t>
            </a:r>
          </a:p>
          <a:p>
            <a:pPr>
              <a:buNone/>
            </a:pPr>
            <a:r>
              <a:rPr lang="ru-RU" dirty="0" smtClean="0"/>
              <a:t>2 вариант</a:t>
            </a:r>
          </a:p>
          <a:p>
            <a:pPr>
              <a:buNone/>
            </a:pPr>
            <a:r>
              <a:rPr lang="ru-RU" dirty="0" smtClean="0"/>
              <a:t>Сесть на пол, наклониться к ногам, расслабив мышцы, при одновременном произнесении слогов БА, ДА.</a:t>
            </a:r>
          </a:p>
          <a:p>
            <a:pPr>
              <a:buNone/>
            </a:pPr>
            <a:r>
              <a:rPr lang="ru-RU" dirty="0" smtClean="0"/>
              <a:t>Г – запрокинув голову назад с одновременным произнесением слога ГА. Движение слегка  напряжённое, слабое, краткое.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Щелевые глухие звуки           С, Ш.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 – поднять пальцы ко рту и тут же опустить их вниз плавным, слегка давящим движением при одновременном произнесении С_____. Движение слегка напряжённое, слабое, длительное.</a:t>
            </a:r>
          </a:p>
          <a:p>
            <a:r>
              <a:rPr lang="ru-RU" dirty="0" smtClean="0"/>
              <a:t>Ш – поднять руки вверх и плавно покачать ими вправо и влево, слегка наклоняя туловище то в одну, то в другую сторону, произнося при этом Ш_____. Движение слегка напряжённое, слабое, длительное. Звук Ш не отрабатывается со звуком 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Щелевые глухие звуки           Ф, 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 – поднять руки ко рту, сжатые в кулаки, быстро и резко разжать кулаки, слегка вытянув при этом руки вперёд, одновременно произнося Ф_____. Движение напряжённое, сильное, удлинённое.</a:t>
            </a:r>
          </a:p>
          <a:p>
            <a:r>
              <a:rPr lang="ru-RU" dirty="0" smtClean="0"/>
              <a:t>Х – положить руки на область диафрагмы, слегка наклонить корпус вперёд, одновременно произнести </a:t>
            </a:r>
            <a:r>
              <a:rPr lang="ru-RU" dirty="0" err="1" smtClean="0"/>
              <a:t>Х____а</a:t>
            </a:r>
            <a:r>
              <a:rPr lang="ru-RU" dirty="0" smtClean="0"/>
              <a:t>, </a:t>
            </a:r>
            <a:r>
              <a:rPr lang="ru-RU" dirty="0" err="1" smtClean="0"/>
              <a:t>Х_____а</a:t>
            </a:r>
            <a:r>
              <a:rPr lang="ru-RU" dirty="0" smtClean="0"/>
              <a:t>. движение напряжённое, сильное, удлинённое.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 истории создания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Фонетическая ритмика является частью </a:t>
            </a:r>
            <a:r>
              <a:rPr lang="ru-RU" dirty="0" err="1" smtClean="0"/>
              <a:t>верботонального</a:t>
            </a:r>
            <a:r>
              <a:rPr lang="ru-RU" dirty="0" smtClean="0"/>
              <a:t> метода реабилитации лиц с серьёзными проблемами в коммуникации.</a:t>
            </a:r>
          </a:p>
          <a:p>
            <a:r>
              <a:rPr lang="ru-RU" dirty="0" smtClean="0"/>
              <a:t>Этот метод в 1950 году разработал лингвист Петер </a:t>
            </a:r>
            <a:r>
              <a:rPr lang="ru-RU" dirty="0" err="1" smtClean="0"/>
              <a:t>Губерина</a:t>
            </a:r>
            <a:r>
              <a:rPr lang="ru-RU" dirty="0" smtClean="0"/>
              <a:t> в Загребе.</a:t>
            </a:r>
          </a:p>
          <a:p>
            <a:r>
              <a:rPr lang="ru-RU" dirty="0" smtClean="0"/>
              <a:t>По </a:t>
            </a:r>
            <a:r>
              <a:rPr lang="ru-RU" dirty="0" err="1" smtClean="0"/>
              <a:t>верботональному</a:t>
            </a:r>
            <a:r>
              <a:rPr lang="ru-RU" dirty="0" smtClean="0"/>
              <a:t> методу в настоящее время работают более 600 центров в 70-ти странах мира.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Щелевые звонкие звуки         </a:t>
            </a:r>
            <a:r>
              <a:rPr lang="ru-RU" dirty="0" err="1" smtClean="0"/>
              <a:t>з</a:t>
            </a:r>
            <a:r>
              <a:rPr lang="ru-RU" dirty="0" smtClean="0"/>
              <a:t>, ж, 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 – описать в воздухе кистями рук небольшие круги при одновременном произнесении З_____. Движение напряжённое, сильное, удлинённое.</a:t>
            </a:r>
          </a:p>
          <a:p>
            <a:r>
              <a:rPr lang="ru-RU" dirty="0" smtClean="0"/>
              <a:t>Ж – описать в воздухе зигзагообразное движение руками вперёд при одновременном произнесении Ж_____. Движение напряжённое, сильное, удлинённое. Звук Ж не отрабатывается со звуком И.</a:t>
            </a:r>
          </a:p>
          <a:p>
            <a:r>
              <a:rPr lang="ru-RU" dirty="0" smtClean="0"/>
              <a:t>В – поднять ко рту пальцы рук, затем поочерёдно отводить плавным движением то правую, то левую руку при одновременном произнесении В_____. Движение слегка напряжённое, слабое, удлинённое.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20040"/>
            <a:ext cx="7196166" cy="751506"/>
          </a:xfrm>
        </p:spPr>
        <p:txBody>
          <a:bodyPr/>
          <a:lstStyle/>
          <a:p>
            <a:pPr algn="ctr"/>
            <a:r>
              <a:rPr lang="ru-RU" dirty="0" smtClean="0"/>
              <a:t>Аффрикаты </a:t>
            </a:r>
            <a:r>
              <a:rPr lang="ru-RU" dirty="0" err="1" smtClean="0"/>
              <a:t>ц</a:t>
            </a:r>
            <a:r>
              <a:rPr lang="ru-RU" dirty="0" smtClean="0"/>
              <a:t>, ч.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7267604" cy="5241314"/>
          </a:xfrm>
        </p:spPr>
        <p:txBody>
          <a:bodyPr>
            <a:normAutofit/>
          </a:bodyPr>
          <a:lstStyle/>
          <a:p>
            <a:r>
              <a:rPr lang="ru-RU" dirty="0" smtClean="0"/>
              <a:t>Ц – поднять ко ту пальцы рук, сжатые в щепотку, резко разжать их, туловище слегка наклонить вперёд при одновременном произнесении Ц, подчёркивая фрикативный элемент (С____). Движение напряжённое, сильное, краткое.</a:t>
            </a:r>
            <a:endParaRPr lang="ru-RU" b="1" dirty="0" smtClean="0"/>
          </a:p>
          <a:p>
            <a:r>
              <a:rPr lang="ru-RU" b="1" dirty="0" smtClean="0"/>
              <a:t>Ч – поворачивать поочерёдно кисти то правой</a:t>
            </a:r>
            <a:r>
              <a:rPr lang="ru-RU" dirty="0" smtClean="0"/>
              <a:t>, то левой руки от себя (быстро и резко снизу вверх) при одновременном произнесении Ч.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Сонорные носовые звуки </a:t>
            </a:r>
            <a:br>
              <a:rPr lang="ru-RU" dirty="0" smtClean="0"/>
            </a:br>
            <a:r>
              <a:rPr lang="ru-RU" dirty="0" smtClean="0"/>
              <a:t>М, н.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М – поднять пальцы рук к носу, развести руки вперёд в стороны мягким, плавным движением при одновременном произнесении М_____. Движение слегка напряжённое, слабое, длительное.</a:t>
            </a:r>
          </a:p>
          <a:p>
            <a:r>
              <a:rPr lang="ru-RU" dirty="0" smtClean="0"/>
              <a:t>Н – поднять пальцы рук к носу, развести руки в стороны умеренно резким движением при одновременном произнесении Н_____. Движение слегка напряжённое, слабое, удлинённое.</a:t>
            </a:r>
          </a:p>
          <a:p>
            <a:r>
              <a:rPr lang="ru-RU" dirty="0" smtClean="0"/>
              <a:t>Для произнесения носовых согласных характерен выход слабой воздушной струи через нос. Движения рук мягкие, пластичные и как бы продолжающие естественное </a:t>
            </a:r>
            <a:r>
              <a:rPr lang="ru-RU" smtClean="0"/>
              <a:t>направление воздуха.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Сонорные звуки л, р.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 – вращать руками перед грудью с одновременным проговариванием слогов </a:t>
            </a:r>
            <a:r>
              <a:rPr lang="ru-RU" dirty="0" err="1" smtClean="0"/>
              <a:t>ла</a:t>
            </a:r>
            <a:r>
              <a:rPr lang="ru-RU" dirty="0" smtClean="0"/>
              <a:t>, </a:t>
            </a:r>
            <a:r>
              <a:rPr lang="ru-RU" dirty="0" err="1" smtClean="0"/>
              <a:t>ла</a:t>
            </a:r>
            <a:r>
              <a:rPr lang="ru-RU" dirty="0" smtClean="0"/>
              <a:t>, </a:t>
            </a:r>
            <a:r>
              <a:rPr lang="ru-RU" dirty="0" err="1" smtClean="0"/>
              <a:t>ла</a:t>
            </a:r>
            <a:r>
              <a:rPr lang="ru-RU" dirty="0" smtClean="0"/>
              <a:t>… Движение слегка напряжённое, слабое, краткое.</a:t>
            </a:r>
          </a:p>
          <a:p>
            <a:r>
              <a:rPr lang="ru-RU" dirty="0" smtClean="0"/>
              <a:t>Р- мелкими, краткими, быстрыми движениями рук и ног имитировать вибрацию при одновременном воспроизведении Р_____. Движение напряжённое, сильное</a:t>
            </a:r>
            <a:r>
              <a:rPr lang="ru-RU" smtClean="0"/>
              <a:t>, длительное. 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Примерный ход работы по автоматизации  звука  с.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После того, как ребёнок научился правильно произносить звук С, начинается </a:t>
            </a:r>
            <a:r>
              <a:rPr lang="ru-RU" smtClean="0"/>
              <a:t>закрепление  </a:t>
            </a:r>
            <a:r>
              <a:rPr lang="ru-RU" dirty="0" smtClean="0"/>
              <a:t>в прямых (или обратных) слогах. Соединяем движение на звук С </a:t>
            </a:r>
            <a:r>
              <a:rPr lang="ru-RU" dirty="0" err="1" smtClean="0"/>
              <a:t>с</a:t>
            </a:r>
            <a:r>
              <a:rPr lang="ru-RU" dirty="0" smtClean="0"/>
              <a:t> движениями на А, О, У, Ы, Э.</a:t>
            </a:r>
          </a:p>
          <a:p>
            <a:pPr>
              <a:buNone/>
            </a:pPr>
            <a:r>
              <a:rPr lang="ru-RU" dirty="0" smtClean="0"/>
              <a:t>  СА-СО-СУ-СЫ-СЭ     или    АС-ОС-УС-ЫС-ЭС</a:t>
            </a:r>
          </a:p>
          <a:p>
            <a:pPr>
              <a:buNone/>
            </a:pPr>
            <a:r>
              <a:rPr lang="ru-RU" dirty="0" smtClean="0"/>
              <a:t> Затем автоматизируем звук С в</a:t>
            </a:r>
          </a:p>
          <a:p>
            <a:pPr>
              <a:buNone/>
            </a:pPr>
            <a:r>
              <a:rPr lang="ru-RU" dirty="0" smtClean="0"/>
              <a:t>односложных словах. К слогам СА, СО, СУ, СЫ, СЭ присоединяем движения на соответствующие согласные:</a:t>
            </a:r>
          </a:p>
          <a:p>
            <a:pPr>
              <a:buNone/>
            </a:pPr>
            <a:r>
              <a:rPr lang="ru-RU" dirty="0" smtClean="0"/>
              <a:t>САМ, СОК, СУП, СЫН, СЭМ.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20040"/>
            <a:ext cx="7196166" cy="6800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7267604" cy="5357850"/>
          </a:xfrm>
        </p:spPr>
        <p:txBody>
          <a:bodyPr/>
          <a:lstStyle/>
          <a:p>
            <a:r>
              <a:rPr lang="ru-RU" dirty="0" smtClean="0"/>
              <a:t>Потом звук С закрепляем в двусложных словах с прямыми слогами:</a:t>
            </a:r>
          </a:p>
          <a:p>
            <a:pPr>
              <a:buNone/>
            </a:pPr>
            <a:r>
              <a:rPr lang="ru-RU" dirty="0" smtClean="0"/>
              <a:t>   САНИ, СОВЫ, СУПЫ, СЫНЫ.</a:t>
            </a:r>
          </a:p>
          <a:p>
            <a:pPr>
              <a:buNone/>
            </a:pPr>
            <a:r>
              <a:rPr lang="ru-RU" dirty="0" smtClean="0"/>
              <a:t>   Далее звук С автоматизируется в середине слов: </a:t>
            </a:r>
          </a:p>
          <a:p>
            <a:pPr>
              <a:buNone/>
            </a:pPr>
            <a:r>
              <a:rPr lang="ru-RU" dirty="0" smtClean="0"/>
              <a:t>   ОСА, КУСОК, (вижу) КАССУ, КОСЫ.</a:t>
            </a:r>
          </a:p>
          <a:p>
            <a:pPr>
              <a:buNone/>
            </a:pPr>
            <a:r>
              <a:rPr lang="ru-RU" dirty="0" smtClean="0"/>
              <a:t>   ...в конце слов:</a:t>
            </a:r>
          </a:p>
          <a:p>
            <a:pPr>
              <a:buNone/>
            </a:pPr>
            <a:r>
              <a:rPr lang="ru-RU" dirty="0" smtClean="0"/>
              <a:t>   НАС, НОС, ФОКУС, КУМЫС.</a:t>
            </a:r>
          </a:p>
          <a:p>
            <a:pPr>
              <a:buNone/>
            </a:pPr>
            <a:r>
              <a:rPr lang="ru-RU" dirty="0" smtClean="0"/>
              <a:t>   …в слогах и словах со стечениями:</a:t>
            </a:r>
          </a:p>
          <a:p>
            <a:pPr>
              <a:buNone/>
            </a:pPr>
            <a:r>
              <a:rPr lang="ru-RU" dirty="0" smtClean="0"/>
              <a:t>   СКА-СКО-СКУ-СКИ</a:t>
            </a:r>
          </a:p>
          <a:p>
            <a:pPr>
              <a:buNone/>
            </a:pPr>
            <a:r>
              <a:rPr lang="ru-RU" dirty="0" smtClean="0"/>
              <a:t>   СКАТЫ, СКОРО, СКУЛЫ.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20040"/>
            <a:ext cx="7196166" cy="6800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7267604" cy="5169876"/>
          </a:xfrm>
        </p:spPr>
        <p:txBody>
          <a:bodyPr/>
          <a:lstStyle/>
          <a:p>
            <a:r>
              <a:rPr lang="ru-RU" dirty="0" smtClean="0"/>
              <a:t>…в словах со стечениями в середине слов:</a:t>
            </a:r>
          </a:p>
          <a:p>
            <a:pPr>
              <a:buNone/>
            </a:pPr>
            <a:r>
              <a:rPr lang="ru-RU" dirty="0" smtClean="0"/>
              <a:t>  МАСКА, КАПУСТА, МОСТЫ, КУСТЫ, АИСТЫ.</a:t>
            </a:r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err="1" smtClean="0"/>
              <a:t>чистоговорках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СА-СА-СА – У СОНИ РУСАЯ КОСА.</a:t>
            </a:r>
          </a:p>
          <a:p>
            <a:pPr>
              <a:buNone/>
            </a:pPr>
            <a:r>
              <a:rPr lang="ru-RU" dirty="0" smtClean="0"/>
              <a:t>СО-СО-СО – ЭТО ЭЛИСО.</a:t>
            </a:r>
          </a:p>
          <a:p>
            <a:pPr>
              <a:buNone/>
            </a:pPr>
            <a:r>
              <a:rPr lang="ru-RU" dirty="0" smtClean="0"/>
              <a:t>СУ-СУ-СУ – САМ Я СУМКУ НЕСУ; САМА СУМКУ НЕСУ.</a:t>
            </a:r>
          </a:p>
          <a:p>
            <a:pPr>
              <a:buNone/>
            </a:pPr>
            <a:r>
              <a:rPr lang="ru-RU" dirty="0" smtClean="0"/>
              <a:t>СЫ-СЫ-СЫ – ПАПИНЫ УСЫ.</a:t>
            </a:r>
          </a:p>
          <a:p>
            <a:pPr>
              <a:buNone/>
            </a:pPr>
            <a:r>
              <a:rPr lang="ru-RU" dirty="0" smtClean="0"/>
              <a:t>АС-АС-АС- НАМ КУПИЛИ АНАНАС.</a:t>
            </a:r>
          </a:p>
          <a:p>
            <a:pPr>
              <a:buNone/>
            </a:pPr>
            <a:r>
              <a:rPr lang="ru-RU" dirty="0" smtClean="0"/>
              <a:t>ОС-ОС-ОС – САМИ КУПИМ КОКОС.</a:t>
            </a:r>
          </a:p>
          <a:p>
            <a:pPr>
              <a:buNone/>
            </a:pPr>
            <a:r>
              <a:rPr lang="ru-RU" dirty="0" smtClean="0"/>
              <a:t>УС-УС-УС – К НАМ ИДЁТ ИНДУС.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20040"/>
            <a:ext cx="7196166" cy="16087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«угадайте слово» </a:t>
            </a:r>
            <a:br>
              <a:rPr lang="ru-RU" dirty="0" smtClean="0"/>
            </a:br>
            <a:r>
              <a:rPr lang="ru-RU" dirty="0" smtClean="0"/>
              <a:t>(по движениям </a:t>
            </a:r>
            <a:r>
              <a:rPr lang="ru-RU" dirty="0" err="1" smtClean="0"/>
              <a:t>фонетичекой</a:t>
            </a:r>
            <a:r>
              <a:rPr lang="ru-RU" dirty="0" smtClean="0"/>
              <a:t> ритмики)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7267604" cy="4500594"/>
          </a:xfrm>
        </p:spPr>
        <p:txBody>
          <a:bodyPr/>
          <a:lstStyle/>
          <a:p>
            <a:r>
              <a:rPr lang="ru-RU" dirty="0" smtClean="0"/>
              <a:t>1. Руки поднимаются вверх при одновременном произнесении звука …</a:t>
            </a:r>
          </a:p>
          <a:p>
            <a:r>
              <a:rPr lang="ru-RU" dirty="0" smtClean="0"/>
              <a:t>2. Запрокинуть голову назад при одновременном произнесении звука …</a:t>
            </a:r>
          </a:p>
          <a:p>
            <a:r>
              <a:rPr lang="ru-RU" dirty="0" smtClean="0"/>
              <a:t>3. Мелкими, краткими, быстрыми движениями имитировать вибрацию при одновременном произнесении звука …</a:t>
            </a:r>
          </a:p>
          <a:p>
            <a:r>
              <a:rPr lang="ru-RU" dirty="0" smtClean="0"/>
              <a:t>4. Развести руки вверх в стороны при одновременном произнесении звука …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Мы </a:t>
            </a:r>
            <a:r>
              <a:rPr lang="ru-RU" smtClean="0"/>
              <a:t>произнесли слово «ИГРА». 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СПАСИБО ЗА ВНИМАНИЕ!</a:t>
            </a:r>
          </a:p>
          <a:p>
            <a:pPr algn="ctr"/>
            <a:r>
              <a:rPr lang="ru-RU" dirty="0" smtClean="0"/>
              <a:t>ИСКРЕННЕ ЖЕЛАЮ ВАМ ТВОРЧЕСКИХ УСПЕХОВ!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Фонетическая ритмика в СССР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Как метод работы над произношением слабослышащих детей фонетическая ритмика была заимствована группой советских педагогов под руководством </a:t>
            </a:r>
            <a:r>
              <a:rPr lang="ru-RU" dirty="0" err="1" smtClean="0"/>
              <a:t>Э.И.Леонгард</a:t>
            </a:r>
            <a:r>
              <a:rPr lang="ru-RU" dirty="0" smtClean="0"/>
              <a:t> в Реабилитационном центре «</a:t>
            </a:r>
            <a:r>
              <a:rPr lang="ru-RU" dirty="0" err="1" smtClean="0"/>
              <a:t>Суваг</a:t>
            </a:r>
            <a:r>
              <a:rPr lang="ru-RU" dirty="0" smtClean="0"/>
              <a:t>» в Загребе.</a:t>
            </a:r>
          </a:p>
          <a:p>
            <a:r>
              <a:rPr lang="ru-RU" dirty="0" smtClean="0"/>
              <a:t>Антонина Николаевна </a:t>
            </a:r>
            <a:r>
              <a:rPr lang="ru-RU" dirty="0" err="1" smtClean="0"/>
              <a:t>Пфафенродт</a:t>
            </a:r>
            <a:r>
              <a:rPr lang="ru-RU" dirty="0" smtClean="0"/>
              <a:t> и Татьяна Михайловна Власова в 1983 году впервые представили фонетическую ритмику в СССР. В 1989 году было издано пособие «Фонетическая ритмика».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Определение фонетической ритмики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Фонетическая ритмика – это система двигательных упражнений, в которых различные движения (корпуса, головы, рук, ног) сочетаются с произнесением определённого речевого материала (звуков, слогов, слов, фраз).</a:t>
            </a:r>
          </a:p>
          <a:p>
            <a:r>
              <a:rPr lang="ru-RU" dirty="0" smtClean="0"/>
              <a:t>Этот метод способствует установлению связи между работой кистей рук, артикуляционного аппарата.</a:t>
            </a:r>
          </a:p>
          <a:p>
            <a:r>
              <a:rPr lang="ru-RU" dirty="0" smtClean="0"/>
              <a:t>При выполнении движений у детей появляется непринуждённость  и благоприятный эмоциональный фон, что положительно сказывается на речевой моторике.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Определение </a:t>
            </a:r>
            <a:r>
              <a:rPr lang="ru-RU" dirty="0" err="1" smtClean="0"/>
              <a:t>речедвигательной</a:t>
            </a:r>
            <a:r>
              <a:rPr lang="ru-RU" dirty="0" smtClean="0"/>
              <a:t>  ритмики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А.Я.Мухина даёт такое определение: «</a:t>
            </a:r>
            <a:r>
              <a:rPr lang="ru-RU" dirty="0" err="1" smtClean="0"/>
              <a:t>Речедвигательная</a:t>
            </a:r>
            <a:r>
              <a:rPr lang="ru-RU" dirty="0" smtClean="0"/>
              <a:t> ритмика – это система физиологически обусловленных двигательных упражнений, связанных с произношением, в выполнении которых участвуют общая и мелкая моторика, органы артикуляции, мимическая мускулатура».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Направления фонетической ритмики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- нормализация речевого дыхания и связанной с ним слитностью речи;</a:t>
            </a:r>
          </a:p>
          <a:p>
            <a:r>
              <a:rPr lang="ru-RU" dirty="0" smtClean="0"/>
              <a:t>- формирование умений изменять силу и высоту голоса;</a:t>
            </a:r>
          </a:p>
          <a:p>
            <a:r>
              <a:rPr lang="ru-RU" dirty="0" smtClean="0"/>
              <a:t>- правильное воспроизведение звуков и их сочетаний изолированно, в слогах и словосочетаниях, словах, фразах;</a:t>
            </a:r>
          </a:p>
          <a:p>
            <a:r>
              <a:rPr lang="ru-RU" dirty="0" smtClean="0"/>
              <a:t>- правильное воспроизведение речевого материала в заданном темпе;</a:t>
            </a:r>
          </a:p>
          <a:p>
            <a:r>
              <a:rPr lang="ru-RU" dirty="0" smtClean="0"/>
              <a:t>- восприятие, различение и воспроизведение различных ритмов;</a:t>
            </a:r>
          </a:p>
          <a:p>
            <a:r>
              <a:rPr lang="ru-RU" dirty="0" smtClean="0"/>
              <a:t>- умение выражать свои эмоции разнообразными интонационными средствами.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звенья </a:t>
            </a:r>
            <a:r>
              <a:rPr lang="ru-RU" dirty="0" err="1" smtClean="0"/>
              <a:t>речедвигательной</a:t>
            </a:r>
            <a:r>
              <a:rPr lang="ru-RU" dirty="0" smtClean="0"/>
              <a:t>  ритмики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Развитие неречевых процессов: слухового внимания и памяти, пространственных представлений и навыков зрительной ориентации на говорящего; развитие тонкой и общей моторики, координации движений; развитие мимической мускулатуры; развитие произвольного внимания.</a:t>
            </a:r>
          </a:p>
          <a:p>
            <a:r>
              <a:rPr lang="ru-RU" dirty="0" smtClean="0"/>
              <a:t>Развитие речи и коррекция речевых упражнений: развитие темпа и ритма дыхания, продолжительности выдоха; развитие орального </a:t>
            </a:r>
            <a:r>
              <a:rPr lang="ru-RU" dirty="0" err="1" smtClean="0"/>
              <a:t>праксиса</a:t>
            </a:r>
            <a:r>
              <a:rPr lang="ru-RU" dirty="0" smtClean="0"/>
              <a:t>, просодики речи; формирование фонематического слуха; коррекция звукопроизношения.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20040"/>
            <a:ext cx="7196166" cy="1680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Принципы применения движений </a:t>
            </a:r>
            <a:r>
              <a:rPr lang="ru-RU" dirty="0" err="1" smtClean="0"/>
              <a:t>речедвигательной</a:t>
            </a:r>
            <a:r>
              <a:rPr lang="ru-RU" dirty="0" smtClean="0"/>
              <a:t>  ритмики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3116"/>
            <a:ext cx="7196166" cy="4312620"/>
          </a:xfrm>
        </p:spPr>
        <p:txBody>
          <a:bodyPr/>
          <a:lstStyle/>
          <a:p>
            <a:r>
              <a:rPr lang="ru-RU" dirty="0" smtClean="0"/>
              <a:t>А.Я.Мухина указывает следующие принципы:</a:t>
            </a:r>
          </a:p>
          <a:p>
            <a:pPr>
              <a:buNone/>
            </a:pPr>
            <a:r>
              <a:rPr lang="ru-RU" dirty="0" smtClean="0"/>
              <a:t>- движения и речевой материал предварительно не выучиваются; упражнения проводятся по подражанию;</a:t>
            </a:r>
          </a:p>
          <a:p>
            <a:pPr>
              <a:buNone/>
            </a:pPr>
            <a:r>
              <a:rPr lang="ru-RU" dirty="0" smtClean="0"/>
              <a:t>- «от простого к сложному», начинаем работу с изолированного произнесения гласных звуков; </a:t>
            </a:r>
            <a:endParaRPr lang="ru-RU" dirty="0"/>
          </a:p>
          <a:p>
            <a:pPr>
              <a:buNone/>
            </a:pPr>
            <a:r>
              <a:rPr lang="ru-RU" dirty="0" smtClean="0"/>
              <a:t>- использование фонетической ритмики наряду с логопедическими методами.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Фонетическая ритмика в работе логопеда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Работа над ритмом, темпом, голосом, интонацией, а также над дыханием и слитностью речи представлена в книге Г.А.Волковой «Логопедическая ритмика». Фонетическая ритмика может быть наиболее востребованной именно в части работы над звукопроизношением, хотя во время выполнения движений и одновременного проговаривания речевого материала попутно «идёт» коррекция просодических элементов и дыхания.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907</TotalTime>
  <Words>1872</Words>
  <Application>Microsoft Office PowerPoint</Application>
  <PresentationFormat>Экран (4:3)</PresentationFormat>
  <Paragraphs>133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Изящная</vt:lpstr>
      <vt:lpstr>Фонетическая ритмика в логопедической работе</vt:lpstr>
      <vt:lpstr>Из истории создания</vt:lpstr>
      <vt:lpstr>Фонетическая ритмика в СССР</vt:lpstr>
      <vt:lpstr>Определение фонетической ритмики</vt:lpstr>
      <vt:lpstr>Определение речедвигательной  ритмики</vt:lpstr>
      <vt:lpstr>Направления фонетической ритмики</vt:lpstr>
      <vt:lpstr>Основные звенья речедвигательной  ритмики</vt:lpstr>
      <vt:lpstr>Принципы применения движений речедвигательной  ритмики </vt:lpstr>
      <vt:lpstr>Фонетическая ритмика в работе логопеда</vt:lpstr>
      <vt:lpstr>Практическое применение фонетической ритмики</vt:lpstr>
      <vt:lpstr>Тренинг по фонетической ритмике. </vt:lpstr>
      <vt:lpstr>Гласные А, О, у.</vt:lpstr>
      <vt:lpstr> гласные и, Э, Ы.</vt:lpstr>
      <vt:lpstr>Йотированные гласные. Я.</vt:lpstr>
      <vt:lpstr> Звуки Е, Ё, Ю.</vt:lpstr>
      <vt:lpstr>Согласные звуки.  Смычные глухие П, Т, К.</vt:lpstr>
      <vt:lpstr>Смычные звонкие звуки  Б, д, г.</vt:lpstr>
      <vt:lpstr>Щелевые глухие звуки           С, Ш.</vt:lpstr>
      <vt:lpstr>Щелевые глухие звуки           Ф, Х.</vt:lpstr>
      <vt:lpstr>Щелевые звонкие звуки         з, ж, в.</vt:lpstr>
      <vt:lpstr>Аффрикаты ц, ч.</vt:lpstr>
      <vt:lpstr>Сонорные носовые звуки  М, н.</vt:lpstr>
      <vt:lpstr>Сонорные звуки л, р.</vt:lpstr>
      <vt:lpstr>Примерный ход работы по автоматизации  звука  с.</vt:lpstr>
      <vt:lpstr>Слайд 25</vt:lpstr>
      <vt:lpstr>Слайд 26</vt:lpstr>
      <vt:lpstr>«угадайте слово»  (по движениям фонетичекой ритмики)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Фонетическая ритмика в логопедической работе</dc:title>
  <dc:creator>Инна</dc:creator>
  <cp:lastModifiedBy>Инна</cp:lastModifiedBy>
  <cp:revision>87</cp:revision>
  <dcterms:created xsi:type="dcterms:W3CDTF">2014-04-08T11:43:28Z</dcterms:created>
  <dcterms:modified xsi:type="dcterms:W3CDTF">2015-10-25T16:24:36Z</dcterms:modified>
</cp:coreProperties>
</file>