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9" r:id="rId4"/>
    <p:sldId id="263" r:id="rId5"/>
    <p:sldId id="257" r:id="rId6"/>
    <p:sldId id="262" r:id="rId7"/>
    <p:sldId id="258" r:id="rId8"/>
    <p:sldId id="266" r:id="rId9"/>
    <p:sldId id="264" r:id="rId10"/>
    <p:sldId id="267" r:id="rId11"/>
    <p:sldId id="270" r:id="rId12"/>
    <p:sldId id="269" r:id="rId13"/>
    <p:sldId id="268" r:id="rId14"/>
    <p:sldId id="265" r:id="rId15"/>
    <p:sldId id="271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857356" y="1071546"/>
            <a:ext cx="5000660" cy="372409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СТИЛЬ ОБЩЕНИЯ ПЕДАГОГА С ДЕТЬМИ </a:t>
            </a:r>
          </a:p>
          <a:p>
            <a:pPr algn="ctr"/>
            <a:endParaRPr lang="ru-RU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Подготовила воспитатель 1 кв. категории: Е.С.Кудрявцева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643174" y="785794"/>
            <a:ext cx="407196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Кинетическая позиция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Содержимое 4" descr="c09-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43042" y="1928802"/>
            <a:ext cx="1744473" cy="2160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357686" y="1857364"/>
            <a:ext cx="32861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Предполагает положение человека по отношению к другому в совместной деятельности, в совместном движении к цели: «впереди», «сзади», «вместе».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85918" y="428604"/>
            <a:ext cx="607223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Модели, характеризующие отношения взрослого и ребёнка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643174" y="2285992"/>
            <a:ext cx="5143536" cy="1000132"/>
            <a:chOff x="0" y="15828"/>
            <a:chExt cx="8892480" cy="70442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15828"/>
              <a:ext cx="8892480" cy="704426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34387" y="50215"/>
              <a:ext cx="7841810" cy="63565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Модель «Невмешательство в жизнь ребёнка»</a:t>
              </a:r>
              <a:endParaRPr lang="ru-RU" sz="2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500298" y="3929066"/>
            <a:ext cx="3714776" cy="1571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/>
              <a:t>Соответствует  либерально-попустительскому стилю воспитания. Взрослый, в лучшем случае, занимает позицию наблюдателя, и между ним и ребёнком происходит эмоциональный разрыв.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Группа 8"/>
          <p:cNvGrpSpPr/>
          <p:nvPr/>
        </p:nvGrpSpPr>
        <p:grpSpPr>
          <a:xfrm>
            <a:off x="2071670" y="1142984"/>
            <a:ext cx="5286412" cy="1571612"/>
            <a:chOff x="0" y="1737668"/>
            <a:chExt cx="8857422" cy="68310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1918060"/>
              <a:ext cx="8808589" cy="502716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797048"/>
                <a:satOff val="2970"/>
                <a:lumOff val="0"/>
                <a:alphaOff val="0"/>
              </a:schemeClr>
            </a:fillRef>
            <a:effectRef idx="2">
              <a:schemeClr val="accent3">
                <a:hueOff val="797048"/>
                <a:satOff val="297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35058" y="1737668"/>
              <a:ext cx="8822364" cy="6480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Учебно-дисциплинарная модель</a:t>
              </a:r>
              <a:endParaRPr lang="ru-RU" sz="2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286000" y="2967335"/>
            <a:ext cx="43577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/>
              <a:t>Соответствует авторитарному стилю воспитания: взрослый – руководитель и образец.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Группа 12"/>
          <p:cNvGrpSpPr/>
          <p:nvPr/>
        </p:nvGrpSpPr>
        <p:grpSpPr>
          <a:xfrm>
            <a:off x="2928926" y="428604"/>
            <a:ext cx="3857652" cy="1285884"/>
            <a:chOff x="0" y="3336917"/>
            <a:chExt cx="8892480" cy="78381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3336917"/>
              <a:ext cx="8892480" cy="783816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594097"/>
                <a:satOff val="5940"/>
                <a:lumOff val="0"/>
                <a:alphaOff val="0"/>
              </a:schemeClr>
            </a:fillRef>
            <a:effectRef idx="2">
              <a:schemeClr val="accent3">
                <a:hueOff val="1594097"/>
                <a:satOff val="594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38262" y="3375179"/>
              <a:ext cx="8815955" cy="7072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Личностно-ориентированная модель</a:t>
              </a:r>
              <a:endParaRPr lang="ru-RU" sz="3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286000" y="269033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 smtClean="0"/>
              <a:t>Взрослый не подгоняет развитие ребёнка, а предупреждает возникновение тупиковых ситуаций, обеспечивая ему чувство психологической защищённости, доверия к миру и радости существования.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143240" y="857232"/>
            <a:ext cx="184768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Вывод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714488"/>
            <a:ext cx="49292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r>
              <a:rPr lang="ru-RU" altLang="ru-RU" sz="2800" dirty="0" smtClean="0"/>
              <a:t>Таким образом, с точки зрения назначения профессии «педагог»: эталонной можно считать позицию: «рядом», «наравне», «вместе», но чуть «впереди».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53_gu_obraz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650" b="44826"/>
          <a:stretch>
            <a:fillRect/>
          </a:stretch>
        </p:blipFill>
        <p:spPr bwMode="auto">
          <a:xfrm>
            <a:off x="1113172" y="4214818"/>
            <a:ext cx="17717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785918" y="214291"/>
            <a:ext cx="635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Эталонная профессиональная  позиция педагога </a:t>
            </a:r>
            <a:endParaRPr lang="ru-RU" sz="2800" dirty="0"/>
          </a:p>
        </p:txBody>
      </p:sp>
      <p:sp>
        <p:nvSpPr>
          <p:cNvPr id="12" name="Содержимое 8"/>
          <p:cNvSpPr txBox="1">
            <a:spLocks/>
          </p:cNvSpPr>
          <p:nvPr/>
        </p:nvSpPr>
        <p:spPr>
          <a:xfrm>
            <a:off x="1928794" y="2643182"/>
            <a:ext cx="2900362" cy="6429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«ВМЕСТЕ»</a:t>
            </a:r>
          </a:p>
        </p:txBody>
      </p:sp>
      <p:sp>
        <p:nvSpPr>
          <p:cNvPr id="13" name="Текст 7"/>
          <p:cNvSpPr>
            <a:spLocks noGrp="1"/>
          </p:cNvSpPr>
          <p:nvPr>
            <p:ph type="body" idx="1"/>
          </p:nvPr>
        </p:nvSpPr>
        <p:spPr>
          <a:xfrm>
            <a:off x="642938" y="1785938"/>
            <a:ext cx="2686050" cy="6397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600" i="1" dirty="0" smtClean="0"/>
              <a:t>«РЯДОМ»</a:t>
            </a:r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294967295"/>
          </p:nvPr>
        </p:nvSpPr>
        <p:spPr>
          <a:xfrm>
            <a:off x="3357563" y="3357563"/>
            <a:ext cx="3000375" cy="639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600" i="1" smtClean="0"/>
              <a:t>«НАРАВНЕ»</a:t>
            </a:r>
          </a:p>
        </p:txBody>
      </p:sp>
      <p:sp>
        <p:nvSpPr>
          <p:cNvPr id="15" name="Содержимое 10"/>
          <p:cNvSpPr txBox="1">
            <a:spLocks/>
          </p:cNvSpPr>
          <p:nvPr/>
        </p:nvSpPr>
        <p:spPr>
          <a:xfrm>
            <a:off x="4929188" y="4214813"/>
            <a:ext cx="3543300" cy="11430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«ЧУТЬ ВПЕРЕДИ»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PC\Desktop\c82a66a73a1b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3571868" cy="1785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571604" y="642918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ПОНЯТИЕ – ОБЩЕНИЕ.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1285860"/>
            <a:ext cx="564360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buClr>
                <a:schemeClr val="tx1">
                  <a:shade val="95000"/>
                </a:schemeClr>
              </a:buClr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55600" algn="just">
              <a:buClr>
                <a:schemeClr val="tx1">
                  <a:shade val="95000"/>
                </a:schemeClr>
              </a:buClr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55600" algn="just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Общение</a:t>
            </a:r>
            <a:r>
              <a:rPr lang="ru-RU" sz="2000" dirty="0" smtClean="0"/>
              <a:t> – один из важнейших факторов психического и социального развития ребёнка.</a:t>
            </a:r>
          </a:p>
          <a:p>
            <a:pPr indent="355600" algn="just">
              <a:buClr>
                <a:schemeClr val="tx1">
                  <a:shade val="95000"/>
                </a:schemeClr>
              </a:buClr>
              <a:defRPr/>
            </a:pPr>
            <a:endParaRPr lang="ru-RU" sz="2000" dirty="0" smtClean="0"/>
          </a:p>
          <a:p>
            <a:pPr indent="355600" algn="just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Общение педагогическое </a:t>
            </a:r>
            <a:r>
              <a:rPr lang="ru-RU" sz="2000" dirty="0" smtClean="0"/>
              <a:t>– воздействие на ребёнка с помощью коммуникативных средств, направленных на обеспечение эффективности обучения, на установление гуманных отношений между детьми, на создание здорового благоприятного микроклимата в группе.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357290" y="571480"/>
            <a:ext cx="36433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Проблема «стилей руководства», «стилей общения» педагогов с детьми была впервые поставлена за рубежом в 30-е годы американским психологом  К. Левиным.</a:t>
            </a:r>
          </a:p>
          <a:p>
            <a:pPr indent="365125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Предложенная им классификация стилей общения положена в основу работ американских  ученых Р. </a:t>
            </a:r>
            <a:r>
              <a:rPr lang="ru-RU" dirty="0" err="1" smtClean="0"/>
              <a:t>Липпита</a:t>
            </a:r>
            <a:r>
              <a:rPr lang="ru-RU" dirty="0" smtClean="0"/>
              <a:t> и К. Уайта, которые выделяют  три стиля профессионального общения: демократический, авторитарный и либеральный.</a:t>
            </a:r>
          </a:p>
        </p:txBody>
      </p:sp>
      <p:pic>
        <p:nvPicPr>
          <p:cNvPr id="8" name="Содержимое 5" descr="kurtlewin.jpg"/>
          <p:cNvPicPr>
            <a:picLocks noChangeAspect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>
          <a:xfrm>
            <a:off x="6143636" y="2064278"/>
            <a:ext cx="1404918" cy="1957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14480" y="500042"/>
            <a:ext cx="6072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Демократический стиль общения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Содержимое 6" descr="53a18143f3b99b31f477844ec69541c3_7199846b66dd4191ada68e06c83ac05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14546" y="2380180"/>
            <a:ext cx="1447478" cy="147744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29058" y="1785926"/>
            <a:ext cx="33575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 smtClean="0"/>
              <a:t>Члены коллектива участвуют в обсуждении задач, стоящих       перед ними, решения принимаются совместно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714612" y="714356"/>
            <a:ext cx="4357717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Авторитарный стиль общения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1428736"/>
            <a:ext cx="29289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altLang="ru-RU" dirty="0" smtClean="0"/>
              <a:t>В отношениях преобладает строгость, жесткие методы руководства, коллектив выступает лишь в роли исполнителей, не участвует в принятии решений.</a:t>
            </a:r>
          </a:p>
        </p:txBody>
      </p:sp>
      <p:pic>
        <p:nvPicPr>
          <p:cNvPr id="9" name="Содержимое 4" descr="1302507253_59334997_30fc78d0b0d03b0fca5a1adeb66bcb7f.jpg"/>
          <p:cNvPicPr>
            <a:picLocks noChangeAspect="1"/>
          </p:cNvPicPr>
          <p:nvPr/>
        </p:nvPicPr>
        <p:blipFill>
          <a:blip r:embed="rId4"/>
          <a:srcRect r="13380"/>
          <a:stretch>
            <a:fillRect/>
          </a:stretch>
        </p:blipFill>
        <p:spPr>
          <a:xfrm>
            <a:off x="5357818" y="1428736"/>
            <a:ext cx="2071702" cy="1796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357422" y="785794"/>
            <a:ext cx="4357717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Либеральный стиль общения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Содержимое 4" descr="comunication_b.jpg"/>
          <p:cNvPicPr>
            <a:picLocks noChangeAspect="1"/>
          </p:cNvPicPr>
          <p:nvPr/>
        </p:nvPicPr>
        <p:blipFill>
          <a:blip r:embed="rId3"/>
          <a:srcRect r="13322"/>
          <a:stretch>
            <a:fillRect/>
          </a:stretch>
        </p:blipFill>
        <p:spPr>
          <a:xfrm>
            <a:off x="1928794" y="2000240"/>
            <a:ext cx="2090382" cy="160635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929190" y="1785926"/>
            <a:ext cx="2571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altLang="ru-RU" dirty="0" smtClean="0"/>
              <a:t>Отсутствует единая линия и должностная требовательность, каждый предоставлен сам себе.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214546" y="3500438"/>
            <a:ext cx="46434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Н.Е. </a:t>
            </a:r>
            <a:r>
              <a:rPr lang="ru-RU" dirty="0" err="1" smtClean="0"/>
              <a:t>Щуркова</a:t>
            </a:r>
            <a:r>
              <a:rPr lang="ru-RU" dirty="0" smtClean="0"/>
              <a:t> выделяет следующие позиции профессионального общения педагога:</a:t>
            </a:r>
          </a:p>
          <a:p>
            <a:pPr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 дистанционная позиция</a:t>
            </a:r>
          </a:p>
          <a:p>
            <a:pPr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 уровневая позиция</a:t>
            </a:r>
          </a:p>
          <a:p>
            <a:pPr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 кинетическая позиция (кинетика – движение)</a:t>
            </a:r>
          </a:p>
        </p:txBody>
      </p:sp>
      <p:pic>
        <p:nvPicPr>
          <p:cNvPr id="8" name="Содержимое 4" descr="img00019.gif"/>
          <p:cNvPicPr>
            <a:picLocks noChangeAspect="1"/>
          </p:cNvPicPr>
          <p:nvPr/>
        </p:nvPicPr>
        <p:blipFill>
          <a:blip r:embed="rId3">
            <a:lum bright="-10000" contrast="-10000"/>
          </a:blip>
          <a:srcRect/>
          <a:stretch>
            <a:fillRect/>
          </a:stretch>
        </p:blipFill>
        <p:spPr>
          <a:xfrm>
            <a:off x="3929058" y="1071546"/>
            <a:ext cx="1357293" cy="1825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488" y="642918"/>
            <a:ext cx="392909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Дистанционная позиция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Содержимое 7" descr="59464546_1274782619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43042" y="1428736"/>
            <a:ext cx="999929" cy="92869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286116" y="1071547"/>
            <a:ext cx="4643470" cy="5221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>
              <a:lnSpc>
                <a:spcPct val="12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Выделяется три основных признака: «далеко», «близко», «рядом». </a:t>
            </a:r>
          </a:p>
          <a:p>
            <a:pPr indent="361950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ru-RU" dirty="0" smtClean="0"/>
              <a:t>Дистанция «далеко» означает отсутствие искренности во взаимоотношениях, формальное выполнение своих обязанностей.</a:t>
            </a:r>
          </a:p>
          <a:p>
            <a:pPr indent="361950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ru-RU" dirty="0" smtClean="0"/>
              <a:t>Педагог, избравший дистанцию «близко», - «друг» для своих воспитанников, реализующий вместе с ними творческие замыслы. </a:t>
            </a:r>
          </a:p>
          <a:p>
            <a:pPr indent="361950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ru-RU" dirty="0" smtClean="0"/>
              <a:t>Дистанция «рядом» предполагает уважительное отношение к своим профессиональным обязанностям, к своим подопечным, принятие их интересов и чаяний.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-255973" y="0"/>
            <a:ext cx="93999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714612" y="785794"/>
            <a:ext cx="371477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Уровневая позиция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929322" y="1571612"/>
            <a:ext cx="1428760" cy="180879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214414" y="1285860"/>
            <a:ext cx="35004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Уровневая - характеризует иерархическую связь педагога и воспитанников в их взаимодействии, т. е. это расположенность субъектов друг к другу «по вертикали»: «над», «под», «наравне».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466</Words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админ</cp:lastModifiedBy>
  <cp:revision>10</cp:revision>
  <dcterms:created xsi:type="dcterms:W3CDTF">2015-01-26T10:16:02Z</dcterms:created>
  <dcterms:modified xsi:type="dcterms:W3CDTF">2015-10-19T12:51:34Z</dcterms:modified>
</cp:coreProperties>
</file>