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256" r:id="rId2"/>
    <p:sldId id="257" r:id="rId3"/>
    <p:sldId id="259" r:id="rId4"/>
    <p:sldId id="264" r:id="rId5"/>
    <p:sldId id="263" r:id="rId6"/>
    <p:sldId id="267" r:id="rId7"/>
    <p:sldId id="271" r:id="rId8"/>
    <p:sldId id="270" r:id="rId9"/>
    <p:sldId id="266" r:id="rId10"/>
    <p:sldId id="265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22424C"/>
    <a:srgbClr val="0B635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6E913-0276-438A-A452-6C758CAF61AE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2403E-29B8-423D-AC6D-862F86A0C1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2403E-29B8-423D-AC6D-862F86A0C17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E078-2E09-458E-B045-6BB9EE173AFD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3D4C-52FC-4ABB-88BA-69EC4D3B4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E078-2E09-458E-B045-6BB9EE173AFD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3D4C-52FC-4ABB-88BA-69EC4D3B4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E078-2E09-458E-B045-6BB9EE173AFD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3D4C-52FC-4ABB-88BA-69EC4D3B4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E078-2E09-458E-B045-6BB9EE173AFD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3D4C-52FC-4ABB-88BA-69EC4D3B4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E078-2E09-458E-B045-6BB9EE173AFD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3D4C-52FC-4ABB-88BA-69EC4D3B4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E078-2E09-458E-B045-6BB9EE173AFD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3D4C-52FC-4ABB-88BA-69EC4D3B4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E078-2E09-458E-B045-6BB9EE173AFD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3D4C-52FC-4ABB-88BA-69EC4D3B4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E078-2E09-458E-B045-6BB9EE173AFD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3D4C-52FC-4ABB-88BA-69EC4D3B4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E078-2E09-458E-B045-6BB9EE173AFD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3D4C-52FC-4ABB-88BA-69EC4D3B4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E078-2E09-458E-B045-6BB9EE173AFD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3D4C-52FC-4ABB-88BA-69EC4D3B4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E078-2E09-458E-B045-6BB9EE173AFD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3D4C-52FC-4ABB-88BA-69EC4D3B4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EE078-2E09-458E-B045-6BB9EE173AFD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53D4C-52FC-4ABB-88BA-69EC4D3B4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288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B63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Помогаешь другим – </a:t>
            </a:r>
          </a:p>
          <a:p>
            <a:r>
              <a:rPr lang="ru-RU" sz="5400" b="1" dirty="0" smtClean="0">
                <a:solidFill>
                  <a:srgbClr val="0B63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            учишься сам.</a:t>
            </a:r>
            <a:endParaRPr lang="ru-RU" sz="5400" b="1" dirty="0">
              <a:solidFill>
                <a:srgbClr val="0B635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6" name="Picture 2" descr="Смайлик весёлый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33056"/>
            <a:ext cx="2232248" cy="2428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2057400" algn="l"/>
              </a:tabLst>
            </a:pPr>
            <a:r>
              <a:rPr lang="ru-RU" sz="3600" b="1" dirty="0" smtClean="0">
                <a:solidFill>
                  <a:srgbClr val="22424C"/>
                </a:solidFill>
                <a:latin typeface="Arial Narrow" pitchFamily="34" charset="0"/>
              </a:rPr>
              <a:t>АЛГОРИТМ</a:t>
            </a:r>
            <a:endParaRPr lang="ru-RU" sz="3600" b="1" dirty="0">
              <a:solidFill>
                <a:srgbClr val="22424C"/>
              </a:solidFill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7667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2149475" algn="l"/>
              </a:tabLst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Как определить спряжение глагола?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3768" y="1124744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22424C"/>
                </a:solidFill>
                <a:latin typeface="Arial Narrow" pitchFamily="34" charset="0"/>
              </a:rPr>
              <a:t>окончание</a:t>
            </a:r>
            <a:endParaRPr lang="ru-RU" sz="3200" b="1" dirty="0">
              <a:solidFill>
                <a:srgbClr val="22424C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772816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22424C"/>
                </a:solidFill>
                <a:latin typeface="Arial Narrow" pitchFamily="34" charset="0"/>
              </a:rPr>
              <a:t>ударное</a:t>
            </a:r>
            <a:endParaRPr lang="ru-RU" sz="3200" b="1" dirty="0">
              <a:solidFill>
                <a:srgbClr val="22424C"/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6056" y="1772816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solidFill>
                  <a:srgbClr val="22424C"/>
                </a:solidFill>
                <a:latin typeface="Arial Narrow" pitchFamily="34" charset="0"/>
              </a:rPr>
              <a:t>безударное</a:t>
            </a:r>
            <a:endParaRPr lang="ru-RU" sz="3200" b="1" dirty="0">
              <a:solidFill>
                <a:srgbClr val="22424C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2924944"/>
            <a:ext cx="7920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err="1">
                <a:latin typeface="Arial Narrow" pitchFamily="34" charset="0"/>
              </a:rPr>
              <a:t>ш</a:t>
            </a:r>
            <a:r>
              <a:rPr lang="ru-RU" sz="3000" dirty="0" err="1" smtClean="0">
                <a:latin typeface="Arial Narrow" pitchFamily="34" charset="0"/>
              </a:rPr>
              <a:t>ь</a:t>
            </a:r>
            <a:endParaRPr lang="ru-RU" sz="3000" dirty="0" smtClean="0">
              <a:latin typeface="Arial Narrow" pitchFamily="34" charset="0"/>
            </a:endParaRPr>
          </a:p>
          <a:p>
            <a:r>
              <a:rPr lang="ru-RU" sz="3000" dirty="0">
                <a:latin typeface="Arial Narrow" pitchFamily="34" charset="0"/>
              </a:rPr>
              <a:t>т</a:t>
            </a:r>
            <a:endParaRPr lang="ru-RU" sz="3000" dirty="0" smtClean="0">
              <a:latin typeface="Arial Narrow" pitchFamily="34" charset="0"/>
            </a:endParaRPr>
          </a:p>
          <a:p>
            <a:r>
              <a:rPr lang="ru-RU" sz="3000" dirty="0">
                <a:latin typeface="Arial Narrow" pitchFamily="34" charset="0"/>
              </a:rPr>
              <a:t>м</a:t>
            </a:r>
            <a:endParaRPr lang="ru-RU" sz="3000" dirty="0" smtClean="0">
              <a:latin typeface="Arial Narrow" pitchFamily="34" charset="0"/>
            </a:endParaRPr>
          </a:p>
          <a:p>
            <a:r>
              <a:rPr lang="ru-RU" sz="3000" dirty="0" smtClean="0">
                <a:latin typeface="Arial Narrow" pitchFamily="34" charset="0"/>
              </a:rPr>
              <a:t>те</a:t>
            </a:r>
            <a:endParaRPr lang="ru-RU" sz="3000" dirty="0"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1760" y="2996952"/>
            <a:ext cx="7920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err="1">
                <a:latin typeface="Arial Narrow" pitchFamily="34" charset="0"/>
              </a:rPr>
              <a:t>ш</a:t>
            </a:r>
            <a:r>
              <a:rPr lang="ru-RU" sz="3000" dirty="0" err="1" smtClean="0">
                <a:latin typeface="Arial Narrow" pitchFamily="34" charset="0"/>
              </a:rPr>
              <a:t>ь</a:t>
            </a:r>
            <a:endParaRPr lang="ru-RU" sz="3000" dirty="0" smtClean="0">
              <a:latin typeface="Arial Narrow" pitchFamily="34" charset="0"/>
            </a:endParaRPr>
          </a:p>
          <a:p>
            <a:r>
              <a:rPr lang="ru-RU" sz="3000" dirty="0">
                <a:latin typeface="Arial Narrow" pitchFamily="34" charset="0"/>
              </a:rPr>
              <a:t>т</a:t>
            </a:r>
            <a:endParaRPr lang="ru-RU" sz="3000" dirty="0" smtClean="0">
              <a:latin typeface="Arial Narrow" pitchFamily="34" charset="0"/>
            </a:endParaRPr>
          </a:p>
          <a:p>
            <a:r>
              <a:rPr lang="ru-RU" sz="3000" dirty="0">
                <a:latin typeface="Arial Narrow" pitchFamily="34" charset="0"/>
              </a:rPr>
              <a:t>м</a:t>
            </a:r>
            <a:endParaRPr lang="ru-RU" sz="3000" dirty="0" smtClean="0">
              <a:latin typeface="Arial Narrow" pitchFamily="34" charset="0"/>
            </a:endParaRPr>
          </a:p>
          <a:p>
            <a:r>
              <a:rPr lang="ru-RU" sz="3000" dirty="0" smtClean="0">
                <a:latin typeface="Arial Narrow" pitchFamily="34" charset="0"/>
              </a:rPr>
              <a:t>те</a:t>
            </a:r>
            <a:endParaRPr lang="ru-RU" sz="3000" dirty="0"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3284984"/>
            <a:ext cx="6480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Arial Narrow" pitchFamily="34" charset="0"/>
              </a:rPr>
              <a:t>Е</a:t>
            </a:r>
            <a:endParaRPr lang="ru-RU" sz="80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63688" y="3284984"/>
            <a:ext cx="6480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>
                <a:solidFill>
                  <a:srgbClr val="FF0000"/>
                </a:solidFill>
                <a:latin typeface="Arial Narrow" pitchFamily="34" charset="0"/>
              </a:rPr>
              <a:t>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4941168"/>
            <a:ext cx="1548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Narrow" pitchFamily="34" charset="0"/>
              </a:rPr>
              <a:t>-</a:t>
            </a:r>
            <a:r>
              <a:rPr lang="ru-RU" sz="3200" dirty="0" err="1" smtClean="0">
                <a:latin typeface="Arial Narrow" pitchFamily="34" charset="0"/>
              </a:rPr>
              <a:t>ут</a:t>
            </a:r>
            <a:r>
              <a:rPr lang="ru-RU" sz="3200" dirty="0" smtClean="0">
                <a:latin typeface="Arial Narrow" pitchFamily="34" charset="0"/>
              </a:rPr>
              <a:t>, -ют</a:t>
            </a:r>
            <a:endParaRPr lang="ru-RU" sz="3200" dirty="0"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63688" y="4941168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 Narrow" pitchFamily="34" charset="0"/>
              </a:rPr>
              <a:t>-</a:t>
            </a:r>
            <a:r>
              <a:rPr lang="ru-RU" sz="3200" dirty="0" err="1">
                <a:latin typeface="Arial Narrow" pitchFamily="34" charset="0"/>
              </a:rPr>
              <a:t>а</a:t>
            </a:r>
            <a:r>
              <a:rPr lang="ru-RU" sz="3200" dirty="0" err="1" smtClean="0">
                <a:latin typeface="Arial Narrow" pitchFamily="34" charset="0"/>
              </a:rPr>
              <a:t>т</a:t>
            </a:r>
            <a:r>
              <a:rPr lang="ru-RU" sz="3200" dirty="0" smtClean="0">
                <a:latin typeface="Arial Narrow" pitchFamily="34" charset="0"/>
              </a:rPr>
              <a:t>, -</a:t>
            </a:r>
            <a:r>
              <a:rPr lang="ru-RU" sz="3200" dirty="0" err="1" smtClean="0">
                <a:latin typeface="Arial Narrow" pitchFamily="34" charset="0"/>
              </a:rPr>
              <a:t>ят</a:t>
            </a:r>
            <a:endParaRPr lang="ru-RU" sz="3200" dirty="0"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512" y="5805264"/>
            <a:ext cx="1403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 </a:t>
            </a:r>
            <a:r>
              <a:rPr lang="ru-RU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спр</a:t>
            </a:r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ru-RU" sz="4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91680" y="5805264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II </a:t>
            </a:r>
            <a:r>
              <a:rPr lang="ru-RU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спр</a:t>
            </a:r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ru-RU" sz="4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56176" y="2996952"/>
            <a:ext cx="2987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latin typeface="Arial Narrow" pitchFamily="34" charset="0"/>
              </a:rPr>
              <a:t>с</a:t>
            </a:r>
            <a:r>
              <a:rPr lang="ru-RU" sz="3000" dirty="0" smtClean="0">
                <a:latin typeface="Arial Narrow" pitchFamily="34" charset="0"/>
              </a:rPr>
              <a:t>тавим в</a:t>
            </a:r>
          </a:p>
          <a:p>
            <a:pPr algn="ctr"/>
            <a:r>
              <a:rPr lang="ru-RU" sz="3000" dirty="0" smtClean="0">
                <a:latin typeface="Arial Narrow" pitchFamily="34" charset="0"/>
              </a:rPr>
              <a:t>неопределённую форму</a:t>
            </a:r>
            <a:endParaRPr lang="ru-RU" sz="3000" dirty="0"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16216" y="4509120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ru-RU" sz="4400" b="1" dirty="0" err="1" smtClean="0">
                <a:solidFill>
                  <a:srgbClr val="FF0000"/>
                </a:solidFill>
                <a:latin typeface="Arial Narrow" pitchFamily="34" charset="0"/>
              </a:rPr>
              <a:t>ить</a:t>
            </a:r>
            <a:endParaRPr lang="ru-RU" sz="4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20272" y="5301208"/>
            <a:ext cx="190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II </a:t>
            </a:r>
            <a:r>
              <a:rPr lang="ru-RU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спр</a:t>
            </a:r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ru-RU" sz="4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H="1">
            <a:off x="2339752" y="1628800"/>
            <a:ext cx="1656184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4" idx="2"/>
            <a:endCxn id="4" idx="2"/>
          </p:cNvCxnSpPr>
          <p:nvPr/>
        </p:nvCxnSpPr>
        <p:spPr>
          <a:xfrm>
            <a:off x="4355976" y="1709519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644008" y="1628800"/>
            <a:ext cx="1440160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179512" y="3068960"/>
            <a:ext cx="1368152" cy="2520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691680" y="3068960"/>
            <a:ext cx="1368152" cy="2520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 стрелкой 37"/>
          <p:cNvCxnSpPr/>
          <p:nvPr/>
        </p:nvCxnSpPr>
        <p:spPr>
          <a:xfrm flipH="1">
            <a:off x="827584" y="2348880"/>
            <a:ext cx="432048" cy="5760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1547664" y="2348880"/>
            <a:ext cx="432048" cy="5760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6732240" y="2348880"/>
            <a:ext cx="648072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7668344" y="4437112"/>
            <a:ext cx="216024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7884368" y="4437112"/>
            <a:ext cx="216024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7308304" y="5157192"/>
            <a:ext cx="3600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5148064" y="2348880"/>
            <a:ext cx="1368152" cy="7200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779912" y="3356992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latin typeface="Arial Narrow" pitchFamily="34" charset="0"/>
              </a:rPr>
              <a:t>г</a:t>
            </a:r>
            <a:r>
              <a:rPr lang="ru-RU" sz="3000" dirty="0" smtClean="0">
                <a:latin typeface="Arial Narrow" pitchFamily="34" charset="0"/>
              </a:rPr>
              <a:t>лаголы - исключения</a:t>
            </a:r>
            <a:endParaRPr lang="ru-RU" sz="3000" dirty="0">
              <a:latin typeface="Arial Narrow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51920" y="3284984"/>
            <a:ext cx="2232248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6300192" y="2996952"/>
            <a:ext cx="2664296" cy="2304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9512" y="548680"/>
            <a:ext cx="89644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Кто говорит, тот </a:t>
            </a:r>
            <a:r>
              <a:rPr kumimoji="0" lang="ru-RU" sz="440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се_т</a:t>
            </a: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;  кто </a:t>
            </a:r>
            <a:r>
              <a:rPr kumimoji="0" lang="ru-RU" sz="440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слуша_т</a:t>
            </a: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, тот </a:t>
            </a:r>
            <a:r>
              <a:rPr kumimoji="0" lang="ru-RU" sz="440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собира_т</a:t>
            </a: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.  </a:t>
            </a:r>
            <a:endParaRPr kumimoji="0" lang="ru-RU" sz="440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Конь </a:t>
            </a:r>
            <a:r>
              <a:rPr kumimoji="0" lang="ru-RU" sz="440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вырв_тся</a:t>
            </a: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440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догон_шь</a:t>
            </a: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, а слова сказанного  не </a:t>
            </a:r>
            <a:r>
              <a:rPr kumimoji="0" lang="ru-RU" sz="440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ворот_шь</a:t>
            </a: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440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Около чего </a:t>
            </a:r>
            <a:r>
              <a:rPr kumimoji="0" lang="ru-RU" sz="440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постара_шься</a:t>
            </a: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, тому и </a:t>
            </a:r>
            <a:r>
              <a:rPr kumimoji="0" lang="ru-RU" sz="440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порадуеш_ся</a:t>
            </a: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440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 Narrow" pitchFamily="34" charset="0"/>
            </a:endParaRPr>
          </a:p>
        </p:txBody>
      </p:sp>
      <p:pic>
        <p:nvPicPr>
          <p:cNvPr id="3" name="Рисунок 1" descr="b01b9c64ad3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323" y="3861048"/>
            <a:ext cx="2955677" cy="2996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6084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0B63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Блиц – опрос </a:t>
            </a:r>
            <a:endParaRPr lang="ru-RU" sz="8000" b="1" dirty="0">
              <a:solidFill>
                <a:srgbClr val="0B635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3" name="Picture 2" descr="Смайлик весёлый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248" y="4293096"/>
            <a:ext cx="2189367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548680"/>
            <a:ext cx="9144000" cy="12604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 Narrow" pitchFamily="34" charset="0"/>
                <a:ea typeface="+mj-ea"/>
                <a:cs typeface="Times New Roman" pitchFamily="18" charset="0"/>
              </a:rPr>
              <a:t>Что такое спряжение глаголов?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844824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600" b="1" dirty="0">
                <a:latin typeface="Arial Narrow" pitchFamily="34" charset="0"/>
              </a:rPr>
              <a:t>и</a:t>
            </a:r>
            <a:r>
              <a:rPr lang="ru-RU" sz="3600" b="1" dirty="0" smtClean="0">
                <a:latin typeface="Arial Narrow" pitchFamily="34" charset="0"/>
              </a:rPr>
              <a:t>зменение глаголов по падежам</a:t>
            </a:r>
            <a:endParaRPr lang="ru-RU" sz="3600" b="1" dirty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3861048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600" b="1" dirty="0">
                <a:latin typeface="Arial Narrow" pitchFamily="34" charset="0"/>
              </a:rPr>
              <a:t>и</a:t>
            </a:r>
            <a:r>
              <a:rPr lang="ru-RU" sz="3600" b="1" dirty="0" smtClean="0">
                <a:latin typeface="Arial Narrow" pitchFamily="34" charset="0"/>
              </a:rPr>
              <a:t>зменение глаголов по родам и числам</a:t>
            </a:r>
            <a:endParaRPr lang="ru-RU" sz="3600" b="1" dirty="0"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2852936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600" b="1" dirty="0">
                <a:latin typeface="Arial Narrow" pitchFamily="34" charset="0"/>
              </a:rPr>
              <a:t>и</a:t>
            </a:r>
            <a:r>
              <a:rPr lang="ru-RU" sz="3600" b="1" dirty="0" smtClean="0">
                <a:latin typeface="Arial Narrow" pitchFamily="34" charset="0"/>
              </a:rPr>
              <a:t>зменение глаголов по лицам и числам</a:t>
            </a:r>
            <a:endParaRPr lang="ru-RU" sz="3600" b="1" dirty="0"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4869160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600" b="1" dirty="0">
                <a:latin typeface="Arial Narrow" pitchFamily="34" charset="0"/>
              </a:rPr>
              <a:t>и</a:t>
            </a:r>
            <a:r>
              <a:rPr lang="ru-RU" sz="3600" b="1" dirty="0" smtClean="0">
                <a:latin typeface="Arial Narrow" pitchFamily="34" charset="0"/>
              </a:rPr>
              <a:t>зменение глаголов по лицам и родам</a:t>
            </a:r>
            <a:endParaRPr lang="ru-RU" sz="36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 tmFilter="0, 0; .2, .5; .8, .5; 1, 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50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 tmFilter="0, 0; .2, .5; .8, .5; 1, 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50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2057400" algn="l"/>
              </a:tabLst>
            </a:pPr>
            <a:r>
              <a:rPr lang="ru-RU" sz="3600" b="1" dirty="0" smtClean="0">
                <a:solidFill>
                  <a:srgbClr val="22424C"/>
                </a:solidFill>
                <a:latin typeface="Arial Narrow" pitchFamily="34" charset="0"/>
              </a:rPr>
              <a:t>АЛГОРИТМ</a:t>
            </a:r>
            <a:endParaRPr lang="ru-RU" sz="3600" b="1" dirty="0">
              <a:solidFill>
                <a:srgbClr val="22424C"/>
              </a:solidFill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7667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2149475" algn="l"/>
              </a:tabLst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Как определить спряжение глагола?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3768" y="1124744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22424C"/>
                </a:solidFill>
                <a:latin typeface="Arial Narrow" pitchFamily="34" charset="0"/>
              </a:rPr>
              <a:t>окончание</a:t>
            </a:r>
            <a:endParaRPr lang="ru-RU" sz="3200" b="1" dirty="0">
              <a:solidFill>
                <a:srgbClr val="22424C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772816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22424C"/>
                </a:solidFill>
                <a:latin typeface="Arial Narrow" pitchFamily="34" charset="0"/>
              </a:rPr>
              <a:t>ударное</a:t>
            </a:r>
            <a:endParaRPr lang="ru-RU" sz="3200" b="1" dirty="0">
              <a:solidFill>
                <a:srgbClr val="22424C"/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6056" y="1772816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solidFill>
                  <a:srgbClr val="22424C"/>
                </a:solidFill>
                <a:latin typeface="Arial Narrow" pitchFamily="34" charset="0"/>
              </a:rPr>
              <a:t>безударное</a:t>
            </a:r>
            <a:endParaRPr lang="ru-RU" sz="3200" b="1" dirty="0">
              <a:solidFill>
                <a:srgbClr val="22424C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2924944"/>
            <a:ext cx="7920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err="1">
                <a:latin typeface="Arial Narrow" pitchFamily="34" charset="0"/>
              </a:rPr>
              <a:t>ш</a:t>
            </a:r>
            <a:r>
              <a:rPr lang="ru-RU" sz="3000" dirty="0" err="1" smtClean="0">
                <a:latin typeface="Arial Narrow" pitchFamily="34" charset="0"/>
              </a:rPr>
              <a:t>ь</a:t>
            </a:r>
            <a:endParaRPr lang="ru-RU" sz="3000" dirty="0" smtClean="0">
              <a:latin typeface="Arial Narrow" pitchFamily="34" charset="0"/>
            </a:endParaRPr>
          </a:p>
          <a:p>
            <a:r>
              <a:rPr lang="ru-RU" sz="3000" dirty="0">
                <a:latin typeface="Arial Narrow" pitchFamily="34" charset="0"/>
              </a:rPr>
              <a:t>т</a:t>
            </a:r>
            <a:endParaRPr lang="ru-RU" sz="3000" dirty="0" smtClean="0">
              <a:latin typeface="Arial Narrow" pitchFamily="34" charset="0"/>
            </a:endParaRPr>
          </a:p>
          <a:p>
            <a:r>
              <a:rPr lang="ru-RU" sz="3000" dirty="0">
                <a:latin typeface="Arial Narrow" pitchFamily="34" charset="0"/>
              </a:rPr>
              <a:t>м</a:t>
            </a:r>
            <a:endParaRPr lang="ru-RU" sz="3000" dirty="0" smtClean="0">
              <a:latin typeface="Arial Narrow" pitchFamily="34" charset="0"/>
            </a:endParaRPr>
          </a:p>
          <a:p>
            <a:r>
              <a:rPr lang="ru-RU" sz="3000" dirty="0" smtClean="0">
                <a:latin typeface="Arial Narrow" pitchFamily="34" charset="0"/>
              </a:rPr>
              <a:t>те</a:t>
            </a:r>
            <a:endParaRPr lang="ru-RU" sz="3000" dirty="0"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1760" y="2996952"/>
            <a:ext cx="7920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err="1">
                <a:latin typeface="Arial Narrow" pitchFamily="34" charset="0"/>
              </a:rPr>
              <a:t>ш</a:t>
            </a:r>
            <a:r>
              <a:rPr lang="ru-RU" sz="3000" dirty="0" err="1" smtClean="0">
                <a:latin typeface="Arial Narrow" pitchFamily="34" charset="0"/>
              </a:rPr>
              <a:t>ь</a:t>
            </a:r>
            <a:endParaRPr lang="ru-RU" sz="3000" dirty="0" smtClean="0">
              <a:latin typeface="Arial Narrow" pitchFamily="34" charset="0"/>
            </a:endParaRPr>
          </a:p>
          <a:p>
            <a:r>
              <a:rPr lang="ru-RU" sz="3000" dirty="0">
                <a:latin typeface="Arial Narrow" pitchFamily="34" charset="0"/>
              </a:rPr>
              <a:t>т</a:t>
            </a:r>
            <a:endParaRPr lang="ru-RU" sz="3000" dirty="0" smtClean="0">
              <a:latin typeface="Arial Narrow" pitchFamily="34" charset="0"/>
            </a:endParaRPr>
          </a:p>
          <a:p>
            <a:r>
              <a:rPr lang="ru-RU" sz="3000" dirty="0">
                <a:latin typeface="Arial Narrow" pitchFamily="34" charset="0"/>
              </a:rPr>
              <a:t>м</a:t>
            </a:r>
            <a:endParaRPr lang="ru-RU" sz="3000" dirty="0" smtClean="0">
              <a:latin typeface="Arial Narrow" pitchFamily="34" charset="0"/>
            </a:endParaRPr>
          </a:p>
          <a:p>
            <a:r>
              <a:rPr lang="ru-RU" sz="3000" dirty="0" smtClean="0">
                <a:latin typeface="Arial Narrow" pitchFamily="34" charset="0"/>
              </a:rPr>
              <a:t>те</a:t>
            </a:r>
            <a:endParaRPr lang="ru-RU" sz="3000" dirty="0"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3284984"/>
            <a:ext cx="6480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Arial Narrow" pitchFamily="34" charset="0"/>
              </a:rPr>
              <a:t>Е</a:t>
            </a:r>
            <a:endParaRPr lang="ru-RU" sz="80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63688" y="3284984"/>
            <a:ext cx="6480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>
                <a:solidFill>
                  <a:srgbClr val="FF0000"/>
                </a:solidFill>
                <a:latin typeface="Arial Narrow" pitchFamily="34" charset="0"/>
              </a:rPr>
              <a:t>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4941168"/>
            <a:ext cx="1548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Narrow" pitchFamily="34" charset="0"/>
              </a:rPr>
              <a:t>-</a:t>
            </a:r>
            <a:r>
              <a:rPr lang="ru-RU" sz="3200" dirty="0" err="1" smtClean="0">
                <a:latin typeface="Arial Narrow" pitchFamily="34" charset="0"/>
              </a:rPr>
              <a:t>ут</a:t>
            </a:r>
            <a:r>
              <a:rPr lang="ru-RU" sz="3200" dirty="0" smtClean="0">
                <a:latin typeface="Arial Narrow" pitchFamily="34" charset="0"/>
              </a:rPr>
              <a:t>, -ют</a:t>
            </a:r>
            <a:endParaRPr lang="ru-RU" sz="3200" dirty="0"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63688" y="4941168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 Narrow" pitchFamily="34" charset="0"/>
              </a:rPr>
              <a:t>-</a:t>
            </a:r>
            <a:r>
              <a:rPr lang="ru-RU" sz="3200" dirty="0" err="1">
                <a:latin typeface="Arial Narrow" pitchFamily="34" charset="0"/>
              </a:rPr>
              <a:t>а</a:t>
            </a:r>
            <a:r>
              <a:rPr lang="ru-RU" sz="3200" dirty="0" err="1" smtClean="0">
                <a:latin typeface="Arial Narrow" pitchFamily="34" charset="0"/>
              </a:rPr>
              <a:t>т</a:t>
            </a:r>
            <a:r>
              <a:rPr lang="ru-RU" sz="3200" dirty="0" smtClean="0">
                <a:latin typeface="Arial Narrow" pitchFamily="34" charset="0"/>
              </a:rPr>
              <a:t>, -</a:t>
            </a:r>
            <a:r>
              <a:rPr lang="ru-RU" sz="3200" dirty="0" err="1" smtClean="0">
                <a:latin typeface="Arial Narrow" pitchFamily="34" charset="0"/>
              </a:rPr>
              <a:t>ят</a:t>
            </a:r>
            <a:endParaRPr lang="ru-RU" sz="3200" dirty="0"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512" y="5805264"/>
            <a:ext cx="1403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 </a:t>
            </a:r>
            <a:r>
              <a:rPr lang="ru-RU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спр</a:t>
            </a:r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ru-RU" sz="4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91680" y="5805264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II </a:t>
            </a:r>
            <a:r>
              <a:rPr lang="ru-RU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спр</a:t>
            </a:r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ru-RU" sz="4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56176" y="2996952"/>
            <a:ext cx="2987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latin typeface="Arial Narrow" pitchFamily="34" charset="0"/>
              </a:rPr>
              <a:t>с</a:t>
            </a:r>
            <a:r>
              <a:rPr lang="ru-RU" sz="3000" dirty="0" smtClean="0">
                <a:latin typeface="Arial Narrow" pitchFamily="34" charset="0"/>
              </a:rPr>
              <a:t>тавим в</a:t>
            </a:r>
          </a:p>
          <a:p>
            <a:pPr algn="ctr"/>
            <a:r>
              <a:rPr lang="ru-RU" sz="3000" dirty="0" smtClean="0">
                <a:latin typeface="Arial Narrow" pitchFamily="34" charset="0"/>
              </a:rPr>
              <a:t>неопределённую форму</a:t>
            </a:r>
            <a:endParaRPr lang="ru-RU" sz="3000" dirty="0"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16216" y="4509120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ru-RU" sz="4400" b="1" dirty="0" err="1" smtClean="0">
                <a:solidFill>
                  <a:srgbClr val="FF0000"/>
                </a:solidFill>
                <a:latin typeface="Arial Narrow" pitchFamily="34" charset="0"/>
              </a:rPr>
              <a:t>ить</a:t>
            </a:r>
            <a:endParaRPr lang="ru-RU" sz="4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20272" y="5301208"/>
            <a:ext cx="190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II </a:t>
            </a:r>
            <a:r>
              <a:rPr lang="ru-RU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спр</a:t>
            </a:r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ru-RU" sz="4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H="1">
            <a:off x="2339752" y="1628800"/>
            <a:ext cx="1656184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4" idx="2"/>
            <a:endCxn id="4" idx="2"/>
          </p:cNvCxnSpPr>
          <p:nvPr/>
        </p:nvCxnSpPr>
        <p:spPr>
          <a:xfrm>
            <a:off x="4355976" y="1709519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644008" y="1628800"/>
            <a:ext cx="1440160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179512" y="3068960"/>
            <a:ext cx="1368152" cy="2520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691680" y="3068960"/>
            <a:ext cx="1368152" cy="2520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 стрелкой 37"/>
          <p:cNvCxnSpPr/>
          <p:nvPr/>
        </p:nvCxnSpPr>
        <p:spPr>
          <a:xfrm flipH="1">
            <a:off x="827584" y="2348880"/>
            <a:ext cx="432048" cy="5760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1547664" y="2348880"/>
            <a:ext cx="432048" cy="5760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6732240" y="2348880"/>
            <a:ext cx="648072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7668344" y="4437112"/>
            <a:ext cx="216024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7884368" y="4437112"/>
            <a:ext cx="216024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7308304" y="5157192"/>
            <a:ext cx="3600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6300192" y="2996952"/>
            <a:ext cx="2664296" cy="2304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35" grpId="0" animBg="1"/>
      <p:bldP spid="36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692696"/>
            <a:ext cx="4104456" cy="751759"/>
          </a:xfrm>
        </p:spPr>
        <p:txBody>
          <a:bodyPr>
            <a:no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4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I</a:t>
            </a:r>
            <a:r>
              <a:rPr lang="ru-RU" sz="4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 спряжение</a:t>
            </a:r>
            <a:r>
              <a:rPr lang="en-US" sz="4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 </a:t>
            </a:r>
            <a:endParaRPr lang="ru-RU" sz="48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274" name="Text Box 14"/>
          <p:cNvSpPr txBox="1">
            <a:spLocks noChangeArrowheads="1"/>
          </p:cNvSpPr>
          <p:nvPr/>
        </p:nvSpPr>
        <p:spPr bwMode="auto">
          <a:xfrm>
            <a:off x="2312641" y="4797144"/>
            <a:ext cx="459360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115616" y="5085184"/>
            <a:ext cx="2734560" cy="83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  <a:buFont typeface="Times New Roman" pitchFamily="16" charset="0"/>
              <a:buNone/>
              <a:defRPr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MS Gothic" charset="-128"/>
                <a:cs typeface="Times New Roman" pitchFamily="18" charset="0"/>
              </a:rPr>
              <a:t>- УТ (- ЮТ</a:t>
            </a:r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MS Gothic" charset="-128"/>
                <a:cs typeface="Times New Roman" pitchFamily="18" charset="0"/>
              </a:rPr>
              <a:t>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99592" y="1700808"/>
            <a:ext cx="13681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Е</a:t>
            </a:r>
            <a:endParaRPr lang="ru-RU" sz="20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20072" y="1556792"/>
            <a:ext cx="13681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И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83768" y="1700808"/>
            <a:ext cx="115212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ШЬ</a:t>
            </a:r>
          </a:p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Т</a:t>
            </a:r>
          </a:p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М</a:t>
            </a:r>
          </a:p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ТЕ</a:t>
            </a:r>
          </a:p>
          <a:p>
            <a:endParaRPr lang="ru-RU" sz="3600" dirty="0">
              <a:latin typeface="Arial Narrow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04248" y="1628800"/>
            <a:ext cx="115212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ШЬ</a:t>
            </a:r>
          </a:p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Т</a:t>
            </a:r>
          </a:p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М</a:t>
            </a:r>
          </a:p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ТЕ</a:t>
            </a:r>
          </a:p>
          <a:p>
            <a:endParaRPr lang="ru-RU" sz="3600" dirty="0">
              <a:latin typeface="Arial Narrow" pitchFamily="34" charset="0"/>
            </a:endParaRP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5148064" y="5085184"/>
            <a:ext cx="2734560" cy="83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  <a:buFont typeface="Times New Roman" pitchFamily="16" charset="0"/>
              <a:buNone/>
              <a:defRPr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MS Gothic" charset="-128"/>
                <a:cs typeface="Times New Roman" pitchFamily="18" charset="0"/>
              </a:rPr>
              <a:t>- АТ (- ЯТ</a:t>
            </a:r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MS Gothic" charset="-128"/>
                <a:cs typeface="Times New Roman" pitchFamily="18" charset="0"/>
              </a:rPr>
              <a:t>)</a:t>
            </a:r>
          </a:p>
        </p:txBody>
      </p:sp>
      <p:sp>
        <p:nvSpPr>
          <p:cNvPr id="27" name="Rectangle 4"/>
          <p:cNvSpPr txBox="1">
            <a:spLocks noChangeArrowheads="1"/>
          </p:cNvSpPr>
          <p:nvPr/>
        </p:nvSpPr>
        <p:spPr>
          <a:xfrm>
            <a:off x="4572000" y="692696"/>
            <a:ext cx="4104456" cy="7517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+mj-ea"/>
                <a:cs typeface="Times New Roman" pitchFamily="18" charset="0"/>
              </a:rPr>
              <a:t>II </a:t>
            </a:r>
            <a:r>
              <a:rPr lang="ru-RU" sz="4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+mj-ea"/>
                <a:cs typeface="Times New Roman" pitchFamily="18" charset="0"/>
              </a:rPr>
              <a:t>спряжение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 Narrow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396044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51520" y="1412776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Arial Narrow" pitchFamily="34" charset="0"/>
              </a:rPr>
              <a:t>помог</a:t>
            </a:r>
            <a:r>
              <a:rPr lang="ru-RU" sz="4800" b="1" i="1" dirty="0" smtClean="0">
                <a:solidFill>
                  <a:srgbClr val="FF0000"/>
                </a:solidFill>
                <a:latin typeface="Arial Narrow" pitchFamily="34" charset="0"/>
              </a:rPr>
              <a:t>ать</a:t>
            </a:r>
            <a:endParaRPr lang="ru-RU" sz="48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139952" y="404664"/>
            <a:ext cx="396044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4149080"/>
            <a:ext cx="396044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79512" y="3212976"/>
            <a:ext cx="396044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79512" y="2276872"/>
            <a:ext cx="396044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79512" y="1340768"/>
            <a:ext cx="396044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51520" y="476672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00CC"/>
                </a:solidFill>
                <a:latin typeface="Arial Narrow" pitchFamily="34" charset="0"/>
              </a:rPr>
              <a:t>I </a:t>
            </a:r>
            <a:r>
              <a:rPr lang="ru-RU" sz="4800" b="1" dirty="0" err="1" smtClean="0">
                <a:solidFill>
                  <a:srgbClr val="0000CC"/>
                </a:solidFill>
                <a:latin typeface="Arial Narrow" pitchFamily="34" charset="0"/>
              </a:rPr>
              <a:t>спр</a:t>
            </a:r>
            <a:r>
              <a:rPr lang="ru-RU" sz="4800" b="1" dirty="0" smtClean="0">
                <a:solidFill>
                  <a:srgbClr val="0000CC"/>
                </a:solidFill>
                <a:latin typeface="Arial Narrow" pitchFamily="34" charset="0"/>
              </a:rPr>
              <a:t>.</a:t>
            </a:r>
            <a:endParaRPr lang="ru-RU" sz="4800" b="1" i="1" dirty="0">
              <a:solidFill>
                <a:srgbClr val="0000CC"/>
              </a:solidFill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39952" y="476672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00CC"/>
                </a:solidFill>
                <a:latin typeface="Arial Narrow" pitchFamily="34" charset="0"/>
              </a:rPr>
              <a:t>I </a:t>
            </a:r>
            <a:r>
              <a:rPr lang="en-US" sz="4800" b="1" dirty="0" err="1" smtClean="0">
                <a:solidFill>
                  <a:srgbClr val="0000CC"/>
                </a:solidFill>
                <a:latin typeface="Arial Narrow" pitchFamily="34" charset="0"/>
              </a:rPr>
              <a:t>I</a:t>
            </a:r>
            <a:r>
              <a:rPr lang="en-US" sz="4800" b="1" dirty="0" smtClean="0">
                <a:solidFill>
                  <a:srgbClr val="0000CC"/>
                </a:solidFill>
                <a:latin typeface="Arial Narrow" pitchFamily="34" charset="0"/>
              </a:rPr>
              <a:t> </a:t>
            </a:r>
            <a:r>
              <a:rPr lang="ru-RU" sz="4800" b="1" dirty="0" err="1" smtClean="0">
                <a:solidFill>
                  <a:srgbClr val="0000CC"/>
                </a:solidFill>
                <a:latin typeface="Arial Narrow" pitchFamily="34" charset="0"/>
              </a:rPr>
              <a:t>спр</a:t>
            </a:r>
            <a:r>
              <a:rPr lang="ru-RU" sz="4800" b="1" dirty="0" smtClean="0">
                <a:solidFill>
                  <a:srgbClr val="0000CC"/>
                </a:solidFill>
                <a:latin typeface="Arial Narrow" pitchFamily="34" charset="0"/>
              </a:rPr>
              <a:t>.</a:t>
            </a:r>
            <a:endParaRPr lang="ru-RU" sz="4800" b="1" i="1" dirty="0">
              <a:solidFill>
                <a:srgbClr val="0000CC"/>
              </a:solidFill>
              <a:latin typeface="Arial Narrow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139952" y="4149080"/>
            <a:ext cx="396044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139952" y="3212976"/>
            <a:ext cx="396044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139952" y="2276872"/>
            <a:ext cx="396044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139952" y="1340768"/>
            <a:ext cx="396044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79512" y="2348880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Arial Narrow" pitchFamily="34" charset="0"/>
              </a:rPr>
              <a:t>р</a:t>
            </a:r>
            <a:r>
              <a:rPr lang="ru-RU" sz="4800" b="1" i="1" dirty="0" smtClean="0">
                <a:solidFill>
                  <a:srgbClr val="FF0000"/>
                </a:solidFill>
                <a:latin typeface="Arial Narrow" pitchFamily="34" charset="0"/>
              </a:rPr>
              <a:t>ыть</a:t>
            </a:r>
            <a:endParaRPr lang="ru-RU" sz="48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9512" y="3284984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Arial Narrow" pitchFamily="34" charset="0"/>
              </a:rPr>
              <a:t>жал</a:t>
            </a:r>
            <a:r>
              <a:rPr lang="ru-RU" sz="4800" b="1" i="1" dirty="0" smtClean="0">
                <a:solidFill>
                  <a:srgbClr val="FF0000"/>
                </a:solidFill>
                <a:latin typeface="Arial Narrow" pitchFamily="34" charset="0"/>
              </a:rPr>
              <a:t>еть</a:t>
            </a:r>
            <a:endParaRPr lang="ru-RU" sz="48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11960" y="1412776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Arial Narrow" pitchFamily="34" charset="0"/>
              </a:rPr>
              <a:t>лов</a:t>
            </a:r>
            <a:r>
              <a:rPr lang="ru-RU" sz="4800" b="1" i="1" dirty="0" smtClean="0">
                <a:solidFill>
                  <a:srgbClr val="FF0000"/>
                </a:solidFill>
                <a:latin typeface="Arial Narrow" pitchFamily="34" charset="0"/>
              </a:rPr>
              <a:t>ить</a:t>
            </a:r>
            <a:endParaRPr lang="ru-RU" sz="48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39952" y="2348880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Arial Narrow" pitchFamily="34" charset="0"/>
              </a:rPr>
              <a:t>воз</a:t>
            </a:r>
            <a:r>
              <a:rPr lang="ru-RU" sz="4800" b="1" i="1" dirty="0" smtClean="0">
                <a:solidFill>
                  <a:srgbClr val="FF0000"/>
                </a:solidFill>
                <a:latin typeface="Arial Narrow" pitchFamily="34" charset="0"/>
              </a:rPr>
              <a:t>ить</a:t>
            </a:r>
            <a:endParaRPr lang="ru-RU" sz="48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39952" y="5157192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Arial Narrow" pitchFamily="34" charset="0"/>
              </a:rPr>
              <a:t>стел</a:t>
            </a:r>
            <a:r>
              <a:rPr lang="ru-RU" sz="4800" b="1" i="1" dirty="0" smtClean="0">
                <a:solidFill>
                  <a:srgbClr val="FF0000"/>
                </a:solidFill>
                <a:latin typeface="Arial Narrow" pitchFamily="34" charset="0"/>
              </a:rPr>
              <a:t>ить</a:t>
            </a:r>
            <a:endParaRPr lang="ru-RU" sz="48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39952" y="4221088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Arial Narrow" pitchFamily="34" charset="0"/>
              </a:rPr>
              <a:t>бр</a:t>
            </a:r>
            <a:r>
              <a:rPr lang="ru-RU" sz="4800" b="1" i="1" dirty="0" smtClean="0">
                <a:solidFill>
                  <a:srgbClr val="FF0000"/>
                </a:solidFill>
                <a:latin typeface="Arial Narrow" pitchFamily="34" charset="0"/>
              </a:rPr>
              <a:t>ить</a:t>
            </a:r>
            <a:endParaRPr lang="ru-RU" sz="48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79512" y="5085184"/>
            <a:ext cx="396044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4139952" y="5085184"/>
            <a:ext cx="396044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4139952" y="3284984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Arial Narrow" pitchFamily="34" charset="0"/>
              </a:rPr>
              <a:t>крас</a:t>
            </a:r>
            <a:r>
              <a:rPr lang="ru-RU" sz="4800" b="1" i="1" dirty="0" smtClean="0">
                <a:solidFill>
                  <a:srgbClr val="FF0000"/>
                </a:solidFill>
                <a:latin typeface="Arial Narrow" pitchFamily="34" charset="0"/>
              </a:rPr>
              <a:t>ить</a:t>
            </a:r>
            <a:endParaRPr lang="ru-RU" sz="48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39" name="Picture 2" descr="Смайлик весёлый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04087"/>
            <a:ext cx="2195736" cy="2389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 txBox="1">
            <a:spLocks/>
          </p:cNvSpPr>
          <p:nvPr/>
        </p:nvSpPr>
        <p:spPr>
          <a:xfrm>
            <a:off x="2987824" y="332656"/>
            <a:ext cx="2939040" cy="1440160"/>
          </a:xfrm>
          <a:prstGeom prst="rect">
            <a:avLst/>
          </a:prstGeom>
        </p:spPr>
        <p:txBody>
          <a:bodyPr lIns="82945" tIns="41473" rIns="82945" bIns="41473"/>
          <a:lstStyle/>
          <a:p>
            <a:pPr marL="311045" indent="-311045" algn="ctr" eaLnBrk="0">
              <a:spcAft>
                <a:spcPts val="1293"/>
              </a:spcAft>
              <a:defRPr/>
            </a:pPr>
            <a:r>
              <a:rPr lang="ru-RU" sz="3600" b="1" kern="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Бр</a:t>
            </a:r>
            <a:r>
              <a:rPr lang="ru-RU" sz="3600" b="1" i="1" kern="0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ить</a:t>
            </a:r>
          </a:p>
          <a:p>
            <a:pPr marL="311045" indent="-311045" algn="ctr" eaLnBrk="0">
              <a:spcAft>
                <a:spcPts val="1293"/>
              </a:spcAft>
              <a:defRPr/>
            </a:pPr>
            <a:r>
              <a:rPr lang="ru-RU" sz="3600" b="1" kern="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Стел</a:t>
            </a:r>
            <a:r>
              <a:rPr lang="ru-RU" sz="3600" b="1" i="1" kern="0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ить</a:t>
            </a:r>
            <a:endParaRPr lang="ru-RU" sz="3600" b="1" i="1" kern="0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1988840"/>
            <a:ext cx="144016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436096" y="1988840"/>
            <a:ext cx="3528392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907704" y="1988840"/>
            <a:ext cx="3528392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дзаголовок 4"/>
          <p:cNvSpPr txBox="1">
            <a:spLocks/>
          </p:cNvSpPr>
          <p:nvPr/>
        </p:nvSpPr>
        <p:spPr>
          <a:xfrm>
            <a:off x="1907704" y="3140968"/>
            <a:ext cx="3528392" cy="720080"/>
          </a:xfrm>
          <a:prstGeom prst="rect">
            <a:avLst/>
          </a:prstGeom>
        </p:spPr>
        <p:txBody>
          <a:bodyPr lIns="82945" tIns="41473" rIns="82945" bIns="41473"/>
          <a:lstStyle/>
          <a:p>
            <a:pPr marL="311045" indent="-311045" algn="ctr" eaLnBrk="0">
              <a:spcAft>
                <a:spcPts val="1293"/>
              </a:spcAft>
              <a:defRPr/>
            </a:pPr>
            <a:r>
              <a:rPr lang="ru-RU" sz="3600" b="1" kern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бр</a:t>
            </a:r>
            <a:r>
              <a:rPr lang="ru-RU" sz="3600" b="1" i="1" kern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е</a:t>
            </a:r>
            <a:r>
              <a:rPr lang="ru-RU" sz="3600" b="1" i="1" kern="0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ю</a:t>
            </a:r>
            <a:r>
              <a:rPr lang="ru-RU" sz="3600" b="1" i="1" kern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ru-RU" sz="3600" b="1" kern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стел</a:t>
            </a:r>
            <a:r>
              <a:rPr lang="ru-RU" sz="3600" b="1" i="1" kern="0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ю</a:t>
            </a:r>
          </a:p>
        </p:txBody>
      </p:sp>
      <p:sp>
        <p:nvSpPr>
          <p:cNvPr id="16" name="Подзаголовок 4"/>
          <p:cNvSpPr txBox="1">
            <a:spLocks/>
          </p:cNvSpPr>
          <p:nvPr/>
        </p:nvSpPr>
        <p:spPr>
          <a:xfrm>
            <a:off x="467544" y="3140968"/>
            <a:ext cx="1440160" cy="720080"/>
          </a:xfrm>
          <a:prstGeom prst="rect">
            <a:avLst/>
          </a:prstGeom>
        </p:spPr>
        <p:txBody>
          <a:bodyPr lIns="82945" tIns="41473" rIns="82945" bIns="41473"/>
          <a:lstStyle/>
          <a:p>
            <a:pPr marL="311045" indent="-311045" algn="ctr" eaLnBrk="0">
              <a:spcAft>
                <a:spcPts val="1293"/>
              </a:spcAft>
              <a:defRPr/>
            </a:pPr>
            <a:r>
              <a:rPr lang="ru-RU" sz="3600" b="1" kern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1 л.</a:t>
            </a:r>
            <a:endParaRPr lang="ru-RU" sz="3600" b="1" i="1" kern="0" dirty="0">
              <a:solidFill>
                <a:schemeClr val="tx2">
                  <a:lumMod val="7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7" name="Подзаголовок 4"/>
          <p:cNvSpPr txBox="1">
            <a:spLocks/>
          </p:cNvSpPr>
          <p:nvPr/>
        </p:nvSpPr>
        <p:spPr>
          <a:xfrm>
            <a:off x="5436096" y="3140968"/>
            <a:ext cx="3528392" cy="720080"/>
          </a:xfrm>
          <a:prstGeom prst="rect">
            <a:avLst/>
          </a:prstGeom>
        </p:spPr>
        <p:txBody>
          <a:bodyPr lIns="82945" tIns="41473" rIns="82945" bIns="41473"/>
          <a:lstStyle/>
          <a:p>
            <a:pPr marL="311045" indent="-311045" algn="ctr" eaLnBrk="0">
              <a:spcAft>
                <a:spcPts val="1293"/>
              </a:spcAft>
              <a:defRPr/>
            </a:pPr>
            <a:r>
              <a:rPr lang="ru-RU" sz="3600" b="1" kern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бре</a:t>
            </a:r>
            <a:r>
              <a:rPr lang="ru-RU" sz="3600" b="1" i="1" kern="0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ем</a:t>
            </a:r>
            <a:r>
              <a:rPr lang="ru-RU" sz="3600" b="1" i="1" kern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ru-RU" sz="3600" b="1" kern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стел</a:t>
            </a:r>
            <a:r>
              <a:rPr lang="ru-RU" sz="3600" b="1" i="1" kern="0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ем</a:t>
            </a:r>
            <a:endParaRPr lang="ru-RU" sz="3600" b="1" i="1" kern="0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7544" y="2924944"/>
            <a:ext cx="144016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7544" y="4797152"/>
            <a:ext cx="144016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67544" y="3861048"/>
            <a:ext cx="144016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907704" y="2924944"/>
            <a:ext cx="3528392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907704" y="3861048"/>
            <a:ext cx="3528392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907704" y="4797152"/>
            <a:ext cx="3528392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436096" y="4797152"/>
            <a:ext cx="3528392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436096" y="3861048"/>
            <a:ext cx="3528392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436096" y="2924944"/>
            <a:ext cx="3528392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дзаголовок 4"/>
          <p:cNvSpPr txBox="1">
            <a:spLocks/>
          </p:cNvSpPr>
          <p:nvPr/>
        </p:nvSpPr>
        <p:spPr>
          <a:xfrm>
            <a:off x="467544" y="4077072"/>
            <a:ext cx="1440160" cy="720080"/>
          </a:xfrm>
          <a:prstGeom prst="rect">
            <a:avLst/>
          </a:prstGeom>
        </p:spPr>
        <p:txBody>
          <a:bodyPr lIns="82945" tIns="41473" rIns="82945" bIns="41473"/>
          <a:lstStyle/>
          <a:p>
            <a:pPr marL="311045" indent="-311045" algn="ctr" eaLnBrk="0">
              <a:spcAft>
                <a:spcPts val="1293"/>
              </a:spcAft>
              <a:defRPr/>
            </a:pPr>
            <a:r>
              <a:rPr lang="ru-RU" sz="3600" b="1" kern="0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ru-RU" sz="3600" b="1" kern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 л.</a:t>
            </a:r>
            <a:endParaRPr lang="ru-RU" sz="3600" b="1" i="1" kern="0" dirty="0">
              <a:solidFill>
                <a:schemeClr val="tx2">
                  <a:lumMod val="7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8" name="Подзаголовок 4"/>
          <p:cNvSpPr txBox="1">
            <a:spLocks/>
          </p:cNvSpPr>
          <p:nvPr/>
        </p:nvSpPr>
        <p:spPr>
          <a:xfrm>
            <a:off x="467544" y="5013176"/>
            <a:ext cx="1440160" cy="720080"/>
          </a:xfrm>
          <a:prstGeom prst="rect">
            <a:avLst/>
          </a:prstGeom>
        </p:spPr>
        <p:txBody>
          <a:bodyPr lIns="82945" tIns="41473" rIns="82945" bIns="41473"/>
          <a:lstStyle/>
          <a:p>
            <a:pPr marL="311045" indent="-311045" algn="ctr" eaLnBrk="0">
              <a:spcAft>
                <a:spcPts val="1293"/>
              </a:spcAft>
              <a:defRPr/>
            </a:pPr>
            <a:r>
              <a:rPr lang="ru-RU" sz="3600" b="1" kern="0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3</a:t>
            </a:r>
            <a:r>
              <a:rPr lang="ru-RU" sz="3600" b="1" kern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 л.</a:t>
            </a:r>
            <a:endParaRPr lang="ru-RU" sz="3600" b="1" i="1" kern="0" dirty="0">
              <a:solidFill>
                <a:schemeClr val="tx2">
                  <a:lumMod val="7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9" name="Подзаголовок 4"/>
          <p:cNvSpPr txBox="1">
            <a:spLocks/>
          </p:cNvSpPr>
          <p:nvPr/>
        </p:nvSpPr>
        <p:spPr>
          <a:xfrm>
            <a:off x="5436096" y="4077072"/>
            <a:ext cx="3528392" cy="720080"/>
          </a:xfrm>
          <a:prstGeom prst="rect">
            <a:avLst/>
          </a:prstGeom>
        </p:spPr>
        <p:txBody>
          <a:bodyPr lIns="82945" tIns="41473" rIns="82945" bIns="41473"/>
          <a:lstStyle/>
          <a:p>
            <a:pPr marL="311045" indent="-311045" algn="ctr" eaLnBrk="0">
              <a:spcAft>
                <a:spcPts val="1293"/>
              </a:spcAft>
              <a:defRPr/>
            </a:pPr>
            <a:r>
              <a:rPr lang="ru-RU" sz="3600" b="1" kern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бр</a:t>
            </a:r>
            <a:r>
              <a:rPr lang="ru-RU" sz="3600" b="1" i="1" kern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е</a:t>
            </a:r>
            <a:r>
              <a:rPr lang="ru-RU" sz="3600" b="1" i="1" kern="0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ете</a:t>
            </a:r>
            <a:r>
              <a:rPr lang="ru-RU" sz="3600" b="1" i="1" kern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ru-RU" sz="3600" b="1" kern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стел</a:t>
            </a:r>
            <a:r>
              <a:rPr lang="ru-RU" sz="3600" b="1" i="1" kern="0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ете</a:t>
            </a:r>
            <a:endParaRPr lang="ru-RU" sz="3600" b="1" i="1" kern="0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0" name="Подзаголовок 4"/>
          <p:cNvSpPr txBox="1">
            <a:spLocks/>
          </p:cNvSpPr>
          <p:nvPr/>
        </p:nvSpPr>
        <p:spPr>
          <a:xfrm>
            <a:off x="1907704" y="4077072"/>
            <a:ext cx="3528392" cy="720080"/>
          </a:xfrm>
          <a:prstGeom prst="rect">
            <a:avLst/>
          </a:prstGeom>
        </p:spPr>
        <p:txBody>
          <a:bodyPr lIns="82945" tIns="41473" rIns="82945" bIns="41473"/>
          <a:lstStyle/>
          <a:p>
            <a:pPr marL="311045" indent="-311045" algn="ctr" eaLnBrk="0">
              <a:spcAft>
                <a:spcPts val="1293"/>
              </a:spcAft>
              <a:defRPr/>
            </a:pPr>
            <a:r>
              <a:rPr lang="ru-RU" sz="3600" b="1" kern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бр</a:t>
            </a:r>
            <a:r>
              <a:rPr lang="ru-RU" sz="3600" b="1" i="1" kern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е</a:t>
            </a:r>
            <a:r>
              <a:rPr lang="ru-RU" sz="3600" b="1" i="1" kern="0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ешь</a:t>
            </a:r>
            <a:r>
              <a:rPr lang="ru-RU" sz="3600" b="1" i="1" kern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ru-RU" sz="3600" b="1" kern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стел</a:t>
            </a:r>
            <a:r>
              <a:rPr lang="ru-RU" sz="3600" b="1" i="1" kern="0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ешь</a:t>
            </a:r>
            <a:endParaRPr lang="ru-RU" sz="3600" b="1" i="1" kern="0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1" name="Подзаголовок 4"/>
          <p:cNvSpPr txBox="1">
            <a:spLocks/>
          </p:cNvSpPr>
          <p:nvPr/>
        </p:nvSpPr>
        <p:spPr>
          <a:xfrm>
            <a:off x="1907704" y="5013176"/>
            <a:ext cx="3528392" cy="720080"/>
          </a:xfrm>
          <a:prstGeom prst="rect">
            <a:avLst/>
          </a:prstGeom>
        </p:spPr>
        <p:txBody>
          <a:bodyPr lIns="82945" tIns="41473" rIns="82945" bIns="41473"/>
          <a:lstStyle/>
          <a:p>
            <a:pPr marL="311045" indent="-311045" algn="ctr" eaLnBrk="0">
              <a:spcAft>
                <a:spcPts val="1293"/>
              </a:spcAft>
              <a:defRPr/>
            </a:pPr>
            <a:r>
              <a:rPr lang="ru-RU" sz="3600" b="1" kern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бр</a:t>
            </a:r>
            <a:r>
              <a:rPr lang="ru-RU" sz="3600" b="1" i="1" kern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е</a:t>
            </a:r>
            <a:r>
              <a:rPr lang="ru-RU" sz="3600" b="1" i="1" kern="0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ет</a:t>
            </a:r>
            <a:r>
              <a:rPr lang="ru-RU" sz="3600" b="1" i="1" kern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ru-RU" sz="3600" b="1" kern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стел</a:t>
            </a:r>
            <a:r>
              <a:rPr lang="ru-RU" sz="3600" b="1" i="1" kern="0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ет</a:t>
            </a:r>
            <a:endParaRPr lang="ru-RU" sz="3600" b="1" i="1" kern="0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2" name="Подзаголовок 4"/>
          <p:cNvSpPr txBox="1">
            <a:spLocks/>
          </p:cNvSpPr>
          <p:nvPr/>
        </p:nvSpPr>
        <p:spPr>
          <a:xfrm>
            <a:off x="5436096" y="5013176"/>
            <a:ext cx="3528392" cy="720080"/>
          </a:xfrm>
          <a:prstGeom prst="rect">
            <a:avLst/>
          </a:prstGeom>
        </p:spPr>
        <p:txBody>
          <a:bodyPr lIns="82945" tIns="41473" rIns="82945" bIns="41473"/>
          <a:lstStyle/>
          <a:p>
            <a:pPr marL="311045" indent="-311045" algn="ctr" eaLnBrk="0">
              <a:spcAft>
                <a:spcPts val="1293"/>
              </a:spcAft>
              <a:defRPr/>
            </a:pPr>
            <a:r>
              <a:rPr lang="ru-RU" sz="3600" b="1" kern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бр</a:t>
            </a:r>
            <a:r>
              <a:rPr lang="ru-RU" sz="3600" b="1" i="1" kern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е</a:t>
            </a:r>
            <a:r>
              <a:rPr lang="ru-RU" sz="3600" b="1" i="1" kern="0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ют</a:t>
            </a:r>
            <a:r>
              <a:rPr lang="ru-RU" sz="3600" b="1" i="1" kern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ru-RU" sz="3600" b="1" kern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стел</a:t>
            </a:r>
            <a:r>
              <a:rPr lang="ru-RU" sz="3600" b="1" i="1" kern="0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ют</a:t>
            </a:r>
            <a:endParaRPr lang="ru-RU" sz="3600" b="1" i="1" kern="0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3" name="Подзаголовок 4"/>
          <p:cNvSpPr txBox="1">
            <a:spLocks/>
          </p:cNvSpPr>
          <p:nvPr/>
        </p:nvSpPr>
        <p:spPr>
          <a:xfrm>
            <a:off x="1907704" y="2204864"/>
            <a:ext cx="3528392" cy="720080"/>
          </a:xfrm>
          <a:prstGeom prst="rect">
            <a:avLst/>
          </a:prstGeom>
        </p:spPr>
        <p:txBody>
          <a:bodyPr lIns="82945" tIns="41473" rIns="82945" bIns="41473"/>
          <a:lstStyle/>
          <a:p>
            <a:pPr marL="311045" indent="-311045" algn="ctr" eaLnBrk="0">
              <a:spcAft>
                <a:spcPts val="1293"/>
              </a:spcAft>
              <a:defRPr/>
            </a:pPr>
            <a:r>
              <a:rPr lang="ru-RU" sz="3600" b="1" kern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Ед.ч.</a:t>
            </a:r>
            <a:endParaRPr lang="ru-RU" sz="3600" b="1" i="1" kern="0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4" name="Подзаголовок 4"/>
          <p:cNvSpPr txBox="1">
            <a:spLocks/>
          </p:cNvSpPr>
          <p:nvPr/>
        </p:nvSpPr>
        <p:spPr>
          <a:xfrm>
            <a:off x="5436096" y="2204864"/>
            <a:ext cx="3528392" cy="720080"/>
          </a:xfrm>
          <a:prstGeom prst="rect">
            <a:avLst/>
          </a:prstGeom>
        </p:spPr>
        <p:txBody>
          <a:bodyPr lIns="82945" tIns="41473" rIns="82945" bIns="41473"/>
          <a:lstStyle/>
          <a:p>
            <a:pPr marL="311045" indent="-311045" algn="ctr" eaLnBrk="0">
              <a:spcAft>
                <a:spcPts val="1293"/>
              </a:spcAft>
              <a:defRPr/>
            </a:pPr>
            <a:r>
              <a:rPr lang="ru-RU" sz="3600" b="1" kern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Мн.ч.</a:t>
            </a:r>
            <a:endParaRPr lang="ru-RU" sz="3600" b="1" i="1" kern="0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396044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51520" y="1412776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Arial Narrow" pitchFamily="34" charset="0"/>
              </a:rPr>
              <a:t>помог</a:t>
            </a:r>
            <a:r>
              <a:rPr lang="ru-RU" sz="4800" b="1" i="1" dirty="0" smtClean="0">
                <a:solidFill>
                  <a:srgbClr val="FF0000"/>
                </a:solidFill>
                <a:latin typeface="Arial Narrow" pitchFamily="34" charset="0"/>
              </a:rPr>
              <a:t>ать</a:t>
            </a:r>
            <a:endParaRPr lang="ru-RU" sz="48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139952" y="404664"/>
            <a:ext cx="396044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4149080"/>
            <a:ext cx="396044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79512" y="3212976"/>
            <a:ext cx="396044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79512" y="2276872"/>
            <a:ext cx="396044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79512" y="1340768"/>
            <a:ext cx="396044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51520" y="476672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00CC"/>
                </a:solidFill>
                <a:latin typeface="Arial Narrow" pitchFamily="34" charset="0"/>
              </a:rPr>
              <a:t>I </a:t>
            </a:r>
            <a:r>
              <a:rPr lang="ru-RU" sz="4800" b="1" dirty="0" err="1" smtClean="0">
                <a:solidFill>
                  <a:srgbClr val="0000CC"/>
                </a:solidFill>
                <a:latin typeface="Arial Narrow" pitchFamily="34" charset="0"/>
              </a:rPr>
              <a:t>спр</a:t>
            </a:r>
            <a:r>
              <a:rPr lang="ru-RU" sz="4800" b="1" dirty="0" smtClean="0">
                <a:solidFill>
                  <a:srgbClr val="0000CC"/>
                </a:solidFill>
                <a:latin typeface="Arial Narrow" pitchFamily="34" charset="0"/>
              </a:rPr>
              <a:t>.</a:t>
            </a:r>
            <a:endParaRPr lang="ru-RU" sz="4800" b="1" i="1" dirty="0">
              <a:solidFill>
                <a:srgbClr val="0000CC"/>
              </a:solidFill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39952" y="476672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00CC"/>
                </a:solidFill>
                <a:latin typeface="Arial Narrow" pitchFamily="34" charset="0"/>
              </a:rPr>
              <a:t>I </a:t>
            </a:r>
            <a:r>
              <a:rPr lang="en-US" sz="4800" b="1" dirty="0" err="1" smtClean="0">
                <a:solidFill>
                  <a:srgbClr val="0000CC"/>
                </a:solidFill>
                <a:latin typeface="Arial Narrow" pitchFamily="34" charset="0"/>
              </a:rPr>
              <a:t>I</a:t>
            </a:r>
            <a:r>
              <a:rPr lang="en-US" sz="4800" b="1" dirty="0" smtClean="0">
                <a:solidFill>
                  <a:srgbClr val="0000CC"/>
                </a:solidFill>
                <a:latin typeface="Arial Narrow" pitchFamily="34" charset="0"/>
              </a:rPr>
              <a:t> </a:t>
            </a:r>
            <a:r>
              <a:rPr lang="ru-RU" sz="4800" b="1" dirty="0" err="1" smtClean="0">
                <a:solidFill>
                  <a:srgbClr val="0000CC"/>
                </a:solidFill>
                <a:latin typeface="Arial Narrow" pitchFamily="34" charset="0"/>
              </a:rPr>
              <a:t>спр</a:t>
            </a:r>
            <a:r>
              <a:rPr lang="ru-RU" sz="4800" b="1" dirty="0" smtClean="0">
                <a:solidFill>
                  <a:srgbClr val="0000CC"/>
                </a:solidFill>
                <a:latin typeface="Arial Narrow" pitchFamily="34" charset="0"/>
              </a:rPr>
              <a:t>.</a:t>
            </a:r>
            <a:endParaRPr lang="ru-RU" sz="4800" b="1" i="1" dirty="0">
              <a:solidFill>
                <a:srgbClr val="0000CC"/>
              </a:solidFill>
              <a:latin typeface="Arial Narrow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139952" y="4149080"/>
            <a:ext cx="396044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139952" y="3212976"/>
            <a:ext cx="396044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139952" y="2276872"/>
            <a:ext cx="396044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139952" y="1340768"/>
            <a:ext cx="396044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79512" y="2348880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Arial Narrow" pitchFamily="34" charset="0"/>
              </a:rPr>
              <a:t>р</a:t>
            </a:r>
            <a:r>
              <a:rPr lang="ru-RU" sz="4800" b="1" i="1" dirty="0" smtClean="0">
                <a:solidFill>
                  <a:srgbClr val="FF0000"/>
                </a:solidFill>
                <a:latin typeface="Arial Narrow" pitchFamily="34" charset="0"/>
              </a:rPr>
              <a:t>ыть</a:t>
            </a:r>
            <a:endParaRPr lang="ru-RU" sz="48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9512" y="3284984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Arial Narrow" pitchFamily="34" charset="0"/>
              </a:rPr>
              <a:t>жал</a:t>
            </a:r>
            <a:r>
              <a:rPr lang="ru-RU" sz="4800" b="1" i="1" dirty="0" smtClean="0">
                <a:solidFill>
                  <a:srgbClr val="FF0000"/>
                </a:solidFill>
                <a:latin typeface="Arial Narrow" pitchFamily="34" charset="0"/>
              </a:rPr>
              <a:t>еть</a:t>
            </a:r>
            <a:endParaRPr lang="ru-RU" sz="48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11960" y="1412776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Arial Narrow" pitchFamily="34" charset="0"/>
              </a:rPr>
              <a:t>лов</a:t>
            </a:r>
            <a:r>
              <a:rPr lang="ru-RU" sz="4800" b="1" i="1" dirty="0" smtClean="0">
                <a:solidFill>
                  <a:srgbClr val="FF0000"/>
                </a:solidFill>
                <a:latin typeface="Arial Narrow" pitchFamily="34" charset="0"/>
              </a:rPr>
              <a:t>ить</a:t>
            </a:r>
            <a:endParaRPr lang="ru-RU" sz="48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39952" y="2348880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Arial Narrow" pitchFamily="34" charset="0"/>
              </a:rPr>
              <a:t>воз</a:t>
            </a:r>
            <a:r>
              <a:rPr lang="ru-RU" sz="4800" b="1" i="1" dirty="0" smtClean="0">
                <a:solidFill>
                  <a:srgbClr val="FF0000"/>
                </a:solidFill>
                <a:latin typeface="Arial Narrow" pitchFamily="34" charset="0"/>
              </a:rPr>
              <a:t>ить</a:t>
            </a:r>
            <a:endParaRPr lang="ru-RU" sz="48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39952" y="5157192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Arial Narrow" pitchFamily="34" charset="0"/>
              </a:rPr>
              <a:t>стел</a:t>
            </a:r>
            <a:r>
              <a:rPr lang="ru-RU" sz="4800" b="1" i="1" dirty="0" smtClean="0">
                <a:solidFill>
                  <a:srgbClr val="FF0000"/>
                </a:solidFill>
                <a:latin typeface="Arial Narrow" pitchFamily="34" charset="0"/>
              </a:rPr>
              <a:t>ить</a:t>
            </a:r>
            <a:endParaRPr lang="ru-RU" sz="48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39952" y="4221088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Arial Narrow" pitchFamily="34" charset="0"/>
              </a:rPr>
              <a:t>бр</a:t>
            </a:r>
            <a:r>
              <a:rPr lang="ru-RU" sz="4800" b="1" i="1" dirty="0" smtClean="0">
                <a:solidFill>
                  <a:srgbClr val="FF0000"/>
                </a:solidFill>
                <a:latin typeface="Arial Narrow" pitchFamily="34" charset="0"/>
              </a:rPr>
              <a:t>ить</a:t>
            </a:r>
            <a:endParaRPr lang="ru-RU" sz="48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79512" y="5085184"/>
            <a:ext cx="396044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4139952" y="5085184"/>
            <a:ext cx="396044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4139952" y="3284984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Arial Narrow" pitchFamily="34" charset="0"/>
              </a:rPr>
              <a:t>крас</a:t>
            </a:r>
            <a:r>
              <a:rPr lang="ru-RU" sz="4800" b="1" i="1" dirty="0" smtClean="0">
                <a:solidFill>
                  <a:srgbClr val="FF0000"/>
                </a:solidFill>
                <a:latin typeface="Arial Narrow" pitchFamily="34" charset="0"/>
              </a:rPr>
              <a:t>ить</a:t>
            </a:r>
            <a:endParaRPr lang="ru-RU" sz="48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39" name="Picture 2" descr="Смайлик весёлый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149080"/>
            <a:ext cx="2489661" cy="2708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 descr="Смайлик весёлый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141" y="4149080"/>
            <a:ext cx="2495859" cy="2708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08 -0.0074 L -0.44844 -0.00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0255 L -0.42118 0.0025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620688"/>
            <a:ext cx="2808312" cy="1008112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988840"/>
            <a:ext cx="2808312" cy="1008112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39552" y="764704"/>
            <a:ext cx="2520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2242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Тема</a:t>
            </a:r>
            <a:endParaRPr lang="ru-RU" sz="4400" b="1" dirty="0">
              <a:solidFill>
                <a:srgbClr val="22424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2132856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2242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Цели</a:t>
            </a:r>
            <a:endParaRPr lang="ru-RU" sz="4400" b="1" dirty="0">
              <a:solidFill>
                <a:srgbClr val="22424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7" name="Рисунок 1" descr="b01b9c64ad3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077072"/>
            <a:ext cx="2191563" cy="256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75856" y="764704"/>
            <a:ext cx="5868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Глаголы - исключения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3212976"/>
            <a:ext cx="8892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000" dirty="0" smtClean="0">
                <a:latin typeface="Arial Narrow" pitchFamily="34" charset="0"/>
              </a:rPr>
              <a:t> </a:t>
            </a:r>
            <a:r>
              <a:rPr lang="ru-RU" sz="3800" dirty="0" smtClean="0">
                <a:latin typeface="Arial Narrow" pitchFamily="34" charset="0"/>
              </a:rPr>
              <a:t>познакомиться с глаголами - исключениями</a:t>
            </a:r>
            <a:endParaRPr lang="ru-RU" sz="3800" dirty="0"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3861048"/>
            <a:ext cx="630019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indent="-533400">
              <a:buFont typeface="Wingdings" pitchFamily="2" charset="2"/>
              <a:buChar char="ü"/>
            </a:pPr>
            <a:r>
              <a:rPr lang="ru-RU" sz="3800" dirty="0" smtClean="0">
                <a:latin typeface="Arial Narrow" pitchFamily="34" charset="0"/>
              </a:rPr>
              <a:t>учиться правильно писать безударные личные окончания глаголов</a:t>
            </a:r>
            <a:endParaRPr lang="ru-RU" sz="3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</TotalTime>
  <Words>266</Words>
  <Application>Microsoft Office PowerPoint</Application>
  <PresentationFormat>Экран (4:3)</PresentationFormat>
  <Paragraphs>111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I спряжение 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23</cp:revision>
  <dcterms:created xsi:type="dcterms:W3CDTF">2012-03-11T08:20:59Z</dcterms:created>
  <dcterms:modified xsi:type="dcterms:W3CDTF">2012-03-11T17:26:53Z</dcterms:modified>
</cp:coreProperties>
</file>