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D091C7D-AE15-4DBC-86EF-F7D509F3DE41}">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18519D-3D55-453E-8BC1-3444A1282835}" type="datetimeFigureOut">
              <a:rPr lang="ru-RU" smtClean="0"/>
              <a:t>27.09.2015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3683820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18519D-3D55-453E-8BC1-3444A1282835}" type="datetimeFigureOut">
              <a:rPr lang="ru-RU" smtClean="0"/>
              <a:t>27.09.2015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14666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18519D-3D55-453E-8BC1-3444A1282835}" type="datetimeFigureOut">
              <a:rPr lang="ru-RU" smtClean="0"/>
              <a:t>27.09.2015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98290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18519D-3D55-453E-8BC1-3444A1282835}" type="datetimeFigureOut">
              <a:rPr lang="ru-RU" smtClean="0"/>
              <a:t>27.09.2015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263690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18519D-3D55-453E-8BC1-3444A1282835}" type="datetimeFigureOut">
              <a:rPr lang="ru-RU" smtClean="0"/>
              <a:t>27.09.2015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115588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18519D-3D55-453E-8BC1-3444A1282835}" type="datetimeFigureOut">
              <a:rPr lang="ru-RU" smtClean="0"/>
              <a:t>27.09.2015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117086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18519D-3D55-453E-8BC1-3444A1282835}" type="datetimeFigureOut">
              <a:rPr lang="ru-RU" smtClean="0"/>
              <a:t>27.09.2015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5439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18519D-3D55-453E-8BC1-3444A1282835}" type="datetimeFigureOut">
              <a:rPr lang="ru-RU" smtClean="0"/>
              <a:t>27.09.2015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429002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8519D-3D55-453E-8BC1-3444A1282835}" type="datetimeFigureOut">
              <a:rPr lang="ru-RU" smtClean="0"/>
              <a:t>27.09.2015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15316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18519D-3D55-453E-8BC1-3444A1282835}" type="datetimeFigureOut">
              <a:rPr lang="ru-RU" smtClean="0"/>
              <a:t>27.09.2015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33108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18519D-3D55-453E-8BC1-3444A1282835}" type="datetimeFigureOut">
              <a:rPr lang="ru-RU" smtClean="0"/>
              <a:t>27.09.2015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8EFB93-D85D-4700-ACFA-915711290E5D}" type="slidenum">
              <a:rPr lang="ru-RU" smtClean="0"/>
              <a:t>‹#›</a:t>
            </a:fld>
            <a:endParaRPr lang="ru-RU"/>
          </a:p>
        </p:txBody>
      </p:sp>
    </p:spTree>
    <p:extLst>
      <p:ext uri="{BB962C8B-B14F-4D97-AF65-F5344CB8AC3E}">
        <p14:creationId xmlns:p14="http://schemas.microsoft.com/office/powerpoint/2010/main" val="207309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8519D-3D55-453E-8BC1-3444A1282835}" type="datetimeFigureOut">
              <a:rPr lang="ru-RU" smtClean="0"/>
              <a:t>27.09.2015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EFB93-D85D-4700-ACFA-915711290E5D}" type="slidenum">
              <a:rPr lang="ru-RU" smtClean="0"/>
              <a:t>‹#›</a:t>
            </a:fld>
            <a:endParaRPr lang="ru-RU"/>
          </a:p>
        </p:txBody>
      </p:sp>
    </p:spTree>
    <p:extLst>
      <p:ext uri="{BB962C8B-B14F-4D97-AF65-F5344CB8AC3E}">
        <p14:creationId xmlns:p14="http://schemas.microsoft.com/office/powerpoint/2010/main" val="2790889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tabletennis.hobby.ru/news/week/pic/stiga1995.jp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opovm.ru/fileadmin/jm_gal/rep/07/df_tennis01.jp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id=522275094-4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56" y="15792"/>
            <a:ext cx="9122944" cy="684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Заголовок 1"/>
          <p:cNvSpPr>
            <a:spLocks noGrp="1"/>
          </p:cNvSpPr>
          <p:nvPr>
            <p:ph type="ctrTitle"/>
          </p:nvPr>
        </p:nvSpPr>
        <p:spPr>
          <a:xfrm>
            <a:off x="1545056" y="210664"/>
            <a:ext cx="9144000" cy="1318890"/>
          </a:xfrm>
        </p:spPr>
        <p:txBody>
          <a:bodyPr>
            <a:normAutofit fontScale="90000"/>
          </a:bodyPr>
          <a:lstStyle/>
          <a:p>
            <a:r>
              <a:rPr lang="ru-RU" sz="3200" b="1" dirty="0" smtClean="0">
                <a:solidFill>
                  <a:schemeClr val="bg1"/>
                </a:solidFill>
                <a:latin typeface="Times New Roman" panose="02020603050405020304" pitchFamily="18" charset="0"/>
                <a:cs typeface="Times New Roman" panose="02020603050405020304" pitchFamily="18" charset="0"/>
              </a:rPr>
              <a:t>ПОДГОТОВКА </a:t>
            </a:r>
            <a:br>
              <a:rPr lang="ru-RU" sz="3200" b="1" dirty="0" smtClean="0">
                <a:solidFill>
                  <a:schemeClr val="bg1"/>
                </a:solidFill>
                <a:latin typeface="Times New Roman" panose="02020603050405020304" pitchFamily="18" charset="0"/>
                <a:cs typeface="Times New Roman" panose="02020603050405020304" pitchFamily="18" charset="0"/>
              </a:rPr>
            </a:br>
            <a:r>
              <a:rPr lang="ru-RU" sz="3200" b="1" dirty="0" smtClean="0">
                <a:solidFill>
                  <a:schemeClr val="bg1"/>
                </a:solidFill>
                <a:latin typeface="Times New Roman" panose="02020603050405020304" pitchFamily="18" charset="0"/>
                <a:cs typeface="Times New Roman" panose="02020603050405020304" pitchFamily="18" charset="0"/>
              </a:rPr>
              <a:t>ОБУЧАЮЩИХСЯ К СОРЕВНОВАНИЯМ </a:t>
            </a:r>
            <a:br>
              <a:rPr lang="ru-RU" sz="3200" b="1" dirty="0" smtClean="0">
                <a:solidFill>
                  <a:schemeClr val="bg1"/>
                </a:solidFill>
                <a:latin typeface="Times New Roman" panose="02020603050405020304" pitchFamily="18" charset="0"/>
                <a:cs typeface="Times New Roman" panose="02020603050405020304" pitchFamily="18" charset="0"/>
              </a:rPr>
            </a:br>
            <a:r>
              <a:rPr lang="ru-RU" sz="3200" b="1" dirty="0" smtClean="0">
                <a:solidFill>
                  <a:schemeClr val="bg1"/>
                </a:solidFill>
                <a:latin typeface="Times New Roman" panose="02020603050405020304" pitchFamily="18" charset="0"/>
                <a:cs typeface="Times New Roman" panose="02020603050405020304" pitchFamily="18" charset="0"/>
              </a:rPr>
              <a:t>ПО НАСТОЛЬНОМУ ТЕННИСУ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623758"/>
            <a:ext cx="8525774" cy="2234242"/>
          </a:xfrm>
        </p:spPr>
        <p:txBody>
          <a:bodyPr>
            <a:normAutofit lnSpcReduction="10000"/>
          </a:bodyPr>
          <a:lstStyle/>
          <a:p>
            <a:pPr algn="r"/>
            <a:r>
              <a:rPr lang="ru-RU" altLang="ru-RU" b="1" dirty="0" smtClean="0">
                <a:solidFill>
                  <a:schemeClr val="bg1"/>
                </a:solidFill>
              </a:rPr>
              <a:t>Кожевников Арсений Игоревич</a:t>
            </a:r>
          </a:p>
          <a:p>
            <a:pPr algn="r"/>
            <a:r>
              <a:rPr lang="ru-RU" altLang="ru-RU" b="1" dirty="0" smtClean="0">
                <a:solidFill>
                  <a:schemeClr val="bg1"/>
                </a:solidFill>
              </a:rPr>
              <a:t>учитель физической культуры</a:t>
            </a:r>
          </a:p>
          <a:p>
            <a:pPr algn="r"/>
            <a:r>
              <a:rPr lang="ru-RU" altLang="ru-RU" b="1" dirty="0" smtClean="0">
                <a:solidFill>
                  <a:schemeClr val="bg1"/>
                </a:solidFill>
              </a:rPr>
              <a:t>ГБОУ СОШ №276</a:t>
            </a:r>
            <a:endParaRPr lang="ru-RU" altLang="ru-RU" b="1" dirty="0">
              <a:solidFill>
                <a:schemeClr val="bg1"/>
              </a:solidFill>
            </a:endParaRPr>
          </a:p>
          <a:p>
            <a:r>
              <a:rPr lang="ru-RU" b="1" dirty="0" smtClean="0">
                <a:solidFill>
                  <a:schemeClr val="bg1"/>
                </a:solidFill>
              </a:rPr>
              <a:t>Санкт-Петербург</a:t>
            </a:r>
          </a:p>
          <a:p>
            <a:r>
              <a:rPr lang="ru-RU" b="1" dirty="0" smtClean="0">
                <a:solidFill>
                  <a:schemeClr val="bg1"/>
                </a:solidFill>
              </a:rPr>
              <a:t>2015</a:t>
            </a:r>
            <a:endParaRPr lang="ru-RU" b="1" dirty="0">
              <a:solidFill>
                <a:schemeClr val="bg1"/>
              </a:solidFill>
            </a:endParaRPr>
          </a:p>
        </p:txBody>
      </p:sp>
    </p:spTree>
    <p:extLst>
      <p:ext uri="{BB962C8B-B14F-4D97-AF65-F5344CB8AC3E}">
        <p14:creationId xmlns:p14="http://schemas.microsoft.com/office/powerpoint/2010/main" val="17171566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68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2042720" y="165854"/>
            <a:ext cx="6993389" cy="1261884"/>
          </a:xfrm>
          <a:prstGeom prst="rect">
            <a:avLst/>
          </a:prstGeom>
        </p:spPr>
        <p:txBody>
          <a:bodyPr wrap="none">
            <a:spAutoFit/>
          </a:bodyPr>
          <a:lstStyle/>
          <a:p>
            <a:r>
              <a:rPr lang="ru-RU" altLang="ru-RU" sz="3200" b="1" dirty="0" smtClean="0">
                <a:solidFill>
                  <a:schemeClr val="bg1"/>
                </a:solidFill>
                <a:latin typeface="Times New Roman" panose="02020603050405020304" pitchFamily="18" charset="0"/>
                <a:cs typeface="Times New Roman" panose="02020603050405020304" pitchFamily="18" charset="0"/>
              </a:rPr>
              <a:t>УПРАЖНЕНИЯ ДЛЯ ОВЛАДЕНИЯ</a:t>
            </a:r>
          </a:p>
          <a:p>
            <a:r>
              <a:rPr lang="ru-RU" altLang="ru-RU" sz="3200" b="1" dirty="0" smtClean="0">
                <a:solidFill>
                  <a:schemeClr val="bg1"/>
                </a:solidFill>
                <a:latin typeface="Times New Roman" panose="02020603050405020304" pitchFamily="18" charset="0"/>
                <a:cs typeface="Times New Roman" panose="02020603050405020304" pitchFamily="18" charset="0"/>
              </a:rPr>
              <a:t>МАСТЕРСТВОМ ТЕННИСИСТА</a:t>
            </a:r>
            <a:r>
              <a:rPr lang="ru-RU" altLang="ru-RU" sz="4400" b="1" dirty="0" smtClean="0">
                <a:solidFill>
                  <a:schemeClr val="bg1"/>
                </a:solidFill>
                <a:latin typeface="Times New Roman" panose="02020603050405020304" pitchFamily="18" charset="0"/>
                <a:cs typeface="Times New Roman" panose="02020603050405020304" pitchFamily="18" charset="0"/>
              </a:rPr>
              <a:t> </a:t>
            </a:r>
            <a:endParaRPr lang="ru-RU" altLang="ru-RU" sz="44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05280" y="1798320"/>
            <a:ext cx="2600960" cy="3693319"/>
          </a:xfrm>
          <a:prstGeom prst="rect">
            <a:avLst/>
          </a:prstGeom>
        </p:spPr>
        <p:txBody>
          <a:bodyPr wrap="square">
            <a:spAutoFit/>
          </a:bodyPr>
          <a:lstStyle/>
          <a:p>
            <a:r>
              <a:rPr lang="ru-RU" altLang="ru-RU" b="1" dirty="0" smtClean="0">
                <a:latin typeface="Times New Roman" panose="02020603050405020304" pitchFamily="18" charset="0"/>
                <a:cs typeface="Times New Roman" panose="02020603050405020304" pitchFamily="18" charset="0"/>
              </a:rPr>
              <a:t>1. Упражнения со скакалками.</a:t>
            </a:r>
            <a:br>
              <a:rPr lang="ru-RU" altLang="ru-RU" b="1" dirty="0" smtClean="0">
                <a:latin typeface="Times New Roman" panose="02020603050405020304" pitchFamily="18" charset="0"/>
                <a:cs typeface="Times New Roman" panose="02020603050405020304" pitchFamily="18" charset="0"/>
              </a:rPr>
            </a:br>
            <a:r>
              <a:rPr lang="ru-RU" altLang="ru-RU" b="1" dirty="0" smtClean="0">
                <a:latin typeface="Times New Roman" panose="02020603050405020304" pitchFamily="18" charset="0"/>
                <a:cs typeface="Times New Roman" panose="02020603050405020304" pitchFamily="18" charset="0"/>
              </a:rPr>
              <a:t>Прыжки в быстром темпе — 3 раза по 15 с; 2Х 60 с, между прыжками выполнять два или даже три оборота скакалками; в среднем темпе — 2X3 мин, вращая скакалки назад. Наклоны, повороты со скакалками. </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460240" y="1997839"/>
            <a:ext cx="2326640" cy="3693319"/>
          </a:xfrm>
          <a:prstGeom prst="rect">
            <a:avLst/>
          </a:prstGeom>
        </p:spPr>
        <p:txBody>
          <a:bodyPr wrap="square">
            <a:spAutoFit/>
          </a:bodyPr>
          <a:lstStyle/>
          <a:p>
            <a:r>
              <a:rPr lang="ru-RU" altLang="ru-RU" b="1" dirty="0" smtClean="0">
                <a:latin typeface="Times New Roman" panose="02020603050405020304" pitchFamily="18" charset="0"/>
                <a:cs typeface="Times New Roman" panose="02020603050405020304" pitchFamily="18" charset="0"/>
              </a:rPr>
              <a:t>2. Упражнения с теннисными мячами (в парах). </a:t>
            </a:r>
            <a:br>
              <a:rPr lang="ru-RU" altLang="ru-RU" b="1" dirty="0" smtClean="0">
                <a:latin typeface="Times New Roman" panose="02020603050405020304" pitchFamily="18" charset="0"/>
                <a:cs typeface="Times New Roman" panose="02020603050405020304" pitchFamily="18" charset="0"/>
              </a:rPr>
            </a:br>
            <a:r>
              <a:rPr lang="ru-RU" altLang="ru-RU" b="1" dirty="0" smtClean="0">
                <a:latin typeface="Times New Roman" panose="02020603050405020304" pitchFamily="18" charset="0"/>
                <a:cs typeface="Times New Roman" panose="02020603050405020304" pitchFamily="18" charset="0"/>
              </a:rPr>
              <a:t>Ловля и броски мячей двумя руками, одной рукой; стоя лицом к стене, отбить игровой рукой серию мячей (12 — 15 м); броски мячей в цель</a:t>
            </a:r>
            <a:r>
              <a:rPr lang="ru-RU" altLang="ru-RU" b="1" dirty="0" smtClean="0"/>
              <a:t>.</a:t>
            </a:r>
            <a:br>
              <a:rPr lang="ru-RU" altLang="ru-RU" b="1" dirty="0" smtClean="0"/>
            </a:br>
            <a:endParaRPr lang="ru-RU" dirty="0"/>
          </a:p>
        </p:txBody>
      </p:sp>
      <p:sp>
        <p:nvSpPr>
          <p:cNvPr id="8" name="Прямоугольник 7"/>
          <p:cNvSpPr/>
          <p:nvPr/>
        </p:nvSpPr>
        <p:spPr>
          <a:xfrm>
            <a:off x="7244080" y="1997839"/>
            <a:ext cx="3291840" cy="3139321"/>
          </a:xfrm>
          <a:prstGeom prst="rect">
            <a:avLst/>
          </a:prstGeom>
        </p:spPr>
        <p:txBody>
          <a:bodyPr wrap="square">
            <a:spAutoFit/>
          </a:bodyPr>
          <a:lstStyle/>
          <a:p>
            <a:r>
              <a:rPr lang="ru-RU" altLang="ru-RU" b="1" dirty="0" smtClean="0">
                <a:latin typeface="Times New Roman" panose="02020603050405020304" pitchFamily="18" charset="0"/>
                <a:cs typeface="Times New Roman" panose="02020603050405020304" pitchFamily="18" charset="0"/>
              </a:rPr>
              <a:t>3. Упражнения с набивными мячами  (вес 1, 3, 5 кг). </a:t>
            </a:r>
            <a:br>
              <a:rPr lang="ru-RU" altLang="ru-RU" b="1" dirty="0" smtClean="0">
                <a:latin typeface="Times New Roman" panose="02020603050405020304" pitchFamily="18" charset="0"/>
                <a:cs typeface="Times New Roman" panose="02020603050405020304" pitchFamily="18" charset="0"/>
              </a:rPr>
            </a:br>
            <a:r>
              <a:rPr lang="ru-RU" altLang="ru-RU" b="1" dirty="0" smtClean="0">
                <a:latin typeface="Times New Roman" panose="02020603050405020304" pitchFamily="18" charset="0"/>
                <a:cs typeface="Times New Roman" panose="02020603050405020304" pitchFamily="18" charset="0"/>
              </a:rPr>
              <a:t>Броски мяча от груди; из-за головы, снизу, спиной к основному направлению, имитирующие накат справа, имитирующие накат слева, сидя лицом друг к другу (количество бросков за 1 мин), в прыжке. </a:t>
            </a:r>
            <a:r>
              <a:rPr lang="ru-RU" altLang="ru-RU" b="1" dirty="0" smtClean="0"/>
              <a:t/>
            </a:r>
            <a:br>
              <a:rPr lang="ru-RU" altLang="ru-RU" b="1" dirty="0" smtClean="0"/>
            </a:br>
            <a:endParaRPr lang="ru-RU" dirty="0"/>
          </a:p>
        </p:txBody>
      </p:sp>
    </p:spTree>
    <p:extLst>
      <p:ext uri="{BB962C8B-B14F-4D97-AF65-F5344CB8AC3E}">
        <p14:creationId xmlns:p14="http://schemas.microsoft.com/office/powerpoint/2010/main" val="19188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625600" y="2215495"/>
            <a:ext cx="3058160" cy="2031325"/>
          </a:xfrm>
          <a:prstGeom prst="rect">
            <a:avLst/>
          </a:prstGeom>
        </p:spPr>
        <p:txBody>
          <a:bodyPr wrap="square">
            <a:spAutoFit/>
          </a:bodyPr>
          <a:lstStyle/>
          <a:p>
            <a:r>
              <a:rPr lang="ru-RU" altLang="ru-RU" b="1" dirty="0" smtClean="0">
                <a:latin typeface="Times New Roman" panose="02020603050405020304" pitchFamily="18" charset="0"/>
                <a:cs typeface="Times New Roman" panose="02020603050405020304" pitchFamily="18" charset="0"/>
              </a:rPr>
              <a:t>4. Упражнения с резиновым бинтом. Резина сильно растянута. Имитация ударов справа, слева. После удара рука должна тотчас вернуться в исходное положение.</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588000" y="2215495"/>
            <a:ext cx="5024120" cy="3139321"/>
          </a:xfrm>
          <a:prstGeom prst="rect">
            <a:avLst/>
          </a:prstGeom>
        </p:spPr>
        <p:txBody>
          <a:bodyPr wrap="square">
            <a:spAutoFit/>
          </a:bodyPr>
          <a:lstStyle/>
          <a:p>
            <a:r>
              <a:rPr lang="ru-RU" altLang="ru-RU" b="1" dirty="0" smtClean="0"/>
              <a:t>5. Имитация наката справа и слева. Имитация других, уже хорошо разученных, ударов. Комплекс общеразвивающих упражнений с гантелями. </a:t>
            </a:r>
            <a:br>
              <a:rPr lang="ru-RU" altLang="ru-RU" b="1" dirty="0" smtClean="0"/>
            </a:br>
            <a:r>
              <a:rPr lang="ru-RU" altLang="ru-RU" b="1" dirty="0" smtClean="0"/>
              <a:t>Для теннисиста важное значение имеет хорошая подвижность пальцев и кисти руки. Как развить их? Надо просто «поиграть» пальцами, </a:t>
            </a:r>
            <a:r>
              <a:rPr lang="ru-RU" altLang="ru-RU" b="1" dirty="0" err="1" smtClean="0"/>
              <a:t>подирижировать</a:t>
            </a:r>
            <a:r>
              <a:rPr lang="ru-RU" altLang="ru-RU" b="1" dirty="0" smtClean="0"/>
              <a:t> воображаемым оркестром. Обычно это всегда сразу и хорошо получается у девочек. Ну а мальчики могут поучиться у них.</a:t>
            </a:r>
            <a:r>
              <a:rPr lang="ru-RU" altLang="ru-RU" dirty="0" smtClean="0"/>
              <a:t> </a:t>
            </a:r>
            <a:endParaRPr lang="ru-RU" dirty="0"/>
          </a:p>
        </p:txBody>
      </p:sp>
      <p:sp>
        <p:nvSpPr>
          <p:cNvPr id="5" name="Прямоугольник 4"/>
          <p:cNvSpPr/>
          <p:nvPr/>
        </p:nvSpPr>
        <p:spPr>
          <a:xfrm>
            <a:off x="2062480" y="265371"/>
            <a:ext cx="7269480" cy="1077218"/>
          </a:xfrm>
          <a:prstGeom prst="rect">
            <a:avLst/>
          </a:prstGeom>
        </p:spPr>
        <p:txBody>
          <a:bodyPr wrap="square">
            <a:spAutoFit/>
          </a:bodyPr>
          <a:lstStyle/>
          <a:p>
            <a:r>
              <a:rPr lang="ru-RU" altLang="ru-RU" sz="3200" b="1" dirty="0" smtClean="0">
                <a:solidFill>
                  <a:schemeClr val="bg1"/>
                </a:solidFill>
                <a:latin typeface="Times New Roman" panose="02020603050405020304" pitchFamily="18" charset="0"/>
                <a:cs typeface="Times New Roman" panose="02020603050405020304" pitchFamily="18" charset="0"/>
              </a:rPr>
              <a:t>УПРАЖНЕНИЯ ДЛЯ ОВЛАДЕНИЯ</a:t>
            </a:r>
          </a:p>
          <a:p>
            <a:r>
              <a:rPr lang="ru-RU" altLang="ru-RU" sz="3200" b="1" dirty="0" smtClean="0">
                <a:solidFill>
                  <a:schemeClr val="bg1"/>
                </a:solidFill>
                <a:latin typeface="Times New Roman" panose="02020603050405020304" pitchFamily="18" charset="0"/>
                <a:cs typeface="Times New Roman" panose="02020603050405020304" pitchFamily="18" charset="0"/>
              </a:rPr>
              <a:t>МАСТЕРСТВОМ ТЕННИСИСТА </a:t>
            </a:r>
            <a:endParaRPr lang="ru-RU" alt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7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80" y="-81469"/>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Картинка 34 из 274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3850640"/>
            <a:ext cx="5090160" cy="25055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28800" y="2316480"/>
            <a:ext cx="7315200" cy="2554545"/>
          </a:xfrm>
          <a:prstGeom prst="rect">
            <a:avLst/>
          </a:prstGeom>
        </p:spPr>
        <p:txBody>
          <a:bodyPr wrap="square">
            <a:spAutoFit/>
          </a:bodyPr>
          <a:lstStyle/>
          <a:p>
            <a:r>
              <a:rPr lang="ru-RU" sz="3200" b="1" dirty="0" smtClean="0">
                <a:latin typeface="Times New Roman" panose="02020603050405020304" pitchFamily="18" charset="0"/>
                <a:cs typeface="Times New Roman" panose="02020603050405020304" pitchFamily="18" charset="0"/>
              </a:rPr>
              <a:t>Главной целью  подготовки обучающихся  является достижение ситуации, когда мяч не будет правильно отбит </a:t>
            </a:r>
          </a:p>
          <a:p>
            <a:r>
              <a:rPr lang="ru-RU" sz="3200" b="1" dirty="0" smtClean="0">
                <a:latin typeface="Times New Roman" panose="02020603050405020304" pitchFamily="18" charset="0"/>
                <a:cs typeface="Times New Roman" panose="02020603050405020304" pitchFamily="18" charset="0"/>
              </a:rPr>
              <a:t>противником. </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39440" y="111760"/>
            <a:ext cx="5049520" cy="1446550"/>
          </a:xfrm>
          <a:prstGeom prst="rect">
            <a:avLst/>
          </a:prstGeom>
          <a:noFill/>
        </p:spPr>
        <p:txBody>
          <a:bodyPr wrap="square" rtlCol="0">
            <a:spAutoFit/>
          </a:bodyPr>
          <a:lstStyle/>
          <a:p>
            <a:pPr algn="ctr"/>
            <a:r>
              <a:rPr lang="ru-RU" sz="4400" dirty="0" smtClean="0">
                <a:solidFill>
                  <a:schemeClr val="bg1"/>
                </a:solidFill>
                <a:latin typeface="Times New Roman" panose="02020603050405020304" pitchFamily="18" charset="0"/>
                <a:cs typeface="Times New Roman" panose="02020603050405020304" pitchFamily="18" charset="0"/>
              </a:rPr>
              <a:t>ОСНОВНАЯ ЦЕЛЬ ПОДГОТОВКИ</a:t>
            </a:r>
            <a:endParaRPr lang="ru-RU"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6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640" y="2127305"/>
            <a:ext cx="4185920" cy="3091070"/>
          </a:xfrm>
          <a:prstGeom prst="rect">
            <a:avLst/>
          </a:prstGeom>
          <a:effectLst>
            <a:glow rad="127000">
              <a:schemeClr val="accent1">
                <a:alpha val="40000"/>
              </a:schemeClr>
            </a:glow>
          </a:effectLst>
        </p:spPr>
      </p:pic>
      <p:sp>
        <p:nvSpPr>
          <p:cNvPr id="3" name="Прямоугольник 2"/>
          <p:cNvSpPr/>
          <p:nvPr/>
        </p:nvSpPr>
        <p:spPr>
          <a:xfrm>
            <a:off x="1910080" y="1883219"/>
            <a:ext cx="7487920" cy="4708981"/>
          </a:xfrm>
          <a:prstGeom prst="rect">
            <a:avLst/>
          </a:prstGeom>
        </p:spPr>
        <p:txBody>
          <a:bodyPr wrap="square">
            <a:spAutoFit/>
          </a:bodyPr>
          <a:lstStyle/>
          <a:p>
            <a:r>
              <a:rPr lang="ru-RU" altLang="ru-RU" sz="2000" b="1" dirty="0" smtClean="0">
                <a:latin typeface="Times New Roman" panose="02020603050405020304" pitchFamily="18" charset="0"/>
                <a:cs typeface="Times New Roman" panose="02020603050405020304" pitchFamily="18" charset="0"/>
              </a:rPr>
              <a:t>Существует множество подач (около 1500) . </a:t>
            </a:r>
          </a:p>
          <a:p>
            <a:r>
              <a:rPr lang="ru-RU" altLang="ru-RU" sz="2000" b="1" dirty="0" smtClean="0">
                <a:latin typeface="Times New Roman" panose="02020603050405020304" pitchFamily="18" charset="0"/>
                <a:cs typeface="Times New Roman" panose="02020603050405020304" pitchFamily="18" charset="0"/>
              </a:rPr>
              <a:t>Без хорошей подачи в современном настольном теннисе не может быть хорошей игры на счет. В последнее время подача стала таким важным атакующим</a:t>
            </a:r>
          </a:p>
          <a:p>
            <a:r>
              <a:rPr lang="ru-RU" altLang="ru-RU" sz="2000" b="1" dirty="0" smtClean="0">
                <a:latin typeface="Times New Roman" panose="02020603050405020304" pitchFamily="18" charset="0"/>
                <a:cs typeface="Times New Roman" panose="02020603050405020304" pitchFamily="18" charset="0"/>
              </a:rPr>
              <a:t> приемом, которым сразу же можно </a:t>
            </a:r>
          </a:p>
          <a:p>
            <a:r>
              <a:rPr lang="ru-RU" altLang="ru-RU" sz="2000" b="1" dirty="0" smtClean="0">
                <a:latin typeface="Times New Roman" panose="02020603050405020304" pitchFamily="18" charset="0"/>
                <a:cs typeface="Times New Roman" panose="02020603050405020304" pitchFamily="18" charset="0"/>
              </a:rPr>
              <a:t>выиграть очко. Подачей не только </a:t>
            </a:r>
          </a:p>
          <a:p>
            <a:r>
              <a:rPr lang="ru-RU" altLang="ru-RU" sz="2000" b="1" dirty="0" smtClean="0">
                <a:latin typeface="Times New Roman" panose="02020603050405020304" pitchFamily="18" charset="0"/>
                <a:cs typeface="Times New Roman" panose="02020603050405020304" pitchFamily="18" charset="0"/>
              </a:rPr>
              <a:t>вводится мяч в игру, но и затрудняется</a:t>
            </a:r>
          </a:p>
          <a:p>
            <a:r>
              <a:rPr lang="ru-RU" altLang="ru-RU" sz="2000" b="1" dirty="0" smtClean="0">
                <a:latin typeface="Times New Roman" panose="02020603050405020304" pitchFamily="18" charset="0"/>
                <a:cs typeface="Times New Roman" panose="02020603050405020304" pitchFamily="18" charset="0"/>
              </a:rPr>
              <a:t> начало атаки соперника. От подачи во</a:t>
            </a:r>
          </a:p>
          <a:p>
            <a:r>
              <a:rPr lang="ru-RU" altLang="ru-RU" sz="2000" b="1" dirty="0" smtClean="0">
                <a:latin typeface="Times New Roman" panose="02020603050405020304" pitchFamily="18" charset="0"/>
                <a:cs typeface="Times New Roman" panose="02020603050405020304" pitchFamily="18" charset="0"/>
              </a:rPr>
              <a:t> многом зависит ход розыгрыша очка. </a:t>
            </a:r>
          </a:p>
          <a:p>
            <a:r>
              <a:rPr lang="ru-RU" altLang="ru-RU" sz="2000" b="1" dirty="0" smtClean="0">
                <a:latin typeface="Times New Roman" panose="02020603050405020304" pitchFamily="18" charset="0"/>
                <a:cs typeface="Times New Roman" panose="02020603050405020304" pitchFamily="18" charset="0"/>
              </a:rPr>
              <a:t>Подача — единственный удар, который </a:t>
            </a:r>
          </a:p>
          <a:p>
            <a:r>
              <a:rPr lang="ru-RU" altLang="ru-RU" sz="2000" b="1" dirty="0" smtClean="0">
                <a:latin typeface="Times New Roman" panose="02020603050405020304" pitchFamily="18" charset="0"/>
                <a:cs typeface="Times New Roman" panose="02020603050405020304" pitchFamily="18" charset="0"/>
              </a:rPr>
              <a:t>не зависит от действий оппонента, </a:t>
            </a:r>
            <a:endParaRPr lang="ru-RU" altLang="ru-RU" sz="2000" b="1" dirty="0">
              <a:latin typeface="Times New Roman" panose="02020603050405020304" pitchFamily="18" charset="0"/>
              <a:cs typeface="Times New Roman" panose="02020603050405020304" pitchFamily="18" charset="0"/>
            </a:endParaRPr>
          </a:p>
          <a:p>
            <a:r>
              <a:rPr lang="ru-RU" altLang="ru-RU" sz="2000" b="1" dirty="0" smtClean="0">
                <a:latin typeface="Times New Roman" panose="02020603050405020304" pitchFamily="18" charset="0"/>
                <a:cs typeface="Times New Roman" panose="02020603050405020304" pitchFamily="18" charset="0"/>
              </a:rPr>
              <a:t>потому что мяч обучающийся подбрасывает себе сам. Техника выполнения подач состоит, из двух частей: подброса </a:t>
            </a:r>
            <a:r>
              <a:rPr lang="ru-RU" altLang="ru-RU" sz="2000" b="1" smtClean="0">
                <a:latin typeface="Times New Roman" panose="02020603050405020304" pitchFamily="18" charset="0"/>
                <a:cs typeface="Times New Roman" panose="02020603050405020304" pitchFamily="18" charset="0"/>
              </a:rPr>
              <a:t>мяча (не </a:t>
            </a:r>
            <a:r>
              <a:rPr lang="ru-RU" altLang="ru-RU" sz="2000" b="1" dirty="0" smtClean="0">
                <a:latin typeface="Times New Roman" panose="02020603050405020304" pitchFamily="18" charset="0"/>
                <a:cs typeface="Times New Roman" panose="02020603050405020304" pitchFamily="18" charset="0"/>
              </a:rPr>
              <a:t>менее чем </a:t>
            </a:r>
            <a:r>
              <a:rPr lang="ru-RU" altLang="ru-RU" sz="2000" b="1" smtClean="0">
                <a:latin typeface="Times New Roman" panose="02020603050405020304" pitchFamily="18" charset="0"/>
                <a:cs typeface="Times New Roman" panose="02020603050405020304" pitchFamily="18" charset="0"/>
              </a:rPr>
              <a:t>на 15см) </a:t>
            </a:r>
            <a:r>
              <a:rPr lang="ru-RU" altLang="ru-RU" sz="2000" b="1" dirty="0" smtClean="0">
                <a:latin typeface="Times New Roman" panose="02020603050405020304" pitchFamily="18" charset="0"/>
                <a:cs typeface="Times New Roman" panose="02020603050405020304" pitchFamily="18" charset="0"/>
              </a:rPr>
              <a:t>и самого удара.  Мяч при подаче, ни при каких условиях нельзя подбрасывать над столом.</a:t>
            </a:r>
            <a:endParaRPr lang="ru-RU" altLang="ru-RU"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96640" y="467360"/>
            <a:ext cx="533400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ПОДАЧА МЯЧА</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688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4" descr="stojka"/>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728316" y="3606800"/>
            <a:ext cx="4012187" cy="2776434"/>
          </a:xfrm>
          <a:prstGeom prst="rect">
            <a:avLst/>
          </a:prstGeom>
          <a:ln>
            <a:noFill/>
          </a:ln>
          <a:effectLst>
            <a:softEdge rad="112500"/>
          </a:effectLst>
        </p:spPr>
      </p:pic>
      <p:sp>
        <p:nvSpPr>
          <p:cNvPr id="4" name="TextBox 3"/>
          <p:cNvSpPr txBox="1"/>
          <p:nvPr/>
        </p:nvSpPr>
        <p:spPr>
          <a:xfrm>
            <a:off x="3230880" y="447040"/>
            <a:ext cx="540512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СТОЙКА ИГРОКА</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76400" y="1792555"/>
            <a:ext cx="4979413" cy="4893647"/>
          </a:xfrm>
          <a:prstGeom prst="rect">
            <a:avLst/>
          </a:prstGeom>
        </p:spPr>
        <p:txBody>
          <a:bodyPr wrap="square">
            <a:spAutoFit/>
          </a:bodyPr>
          <a:lstStyle/>
          <a:p>
            <a:r>
              <a:rPr lang="ru-RU" altLang="ru-RU" sz="2400" b="1" dirty="0" smtClean="0">
                <a:latin typeface="Times New Roman" panose="02020603050405020304" pitchFamily="18" charset="0"/>
                <a:cs typeface="Times New Roman" panose="02020603050405020304" pitchFamily="18" charset="0"/>
              </a:rPr>
              <a:t>Первое, что важно во время подачи – стойка. Колени согнуты для возможности быстрого перемещения в любую сторону, куда пойдет подача. Корпус немного наклонен вперед, для старта. Необходимо не допускать статичности, лучше переступать с ноги на ногу и раскачиваться – тогда получится старт с ходу. Расстояние до стола – среднее, подойти вперед легче, чем отступать.</a:t>
            </a:r>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4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625600" y="2054572"/>
            <a:ext cx="6096000" cy="2246769"/>
          </a:xfrm>
          <a:prstGeom prst="rect">
            <a:avLst/>
          </a:prstGeom>
        </p:spPr>
        <p:txBody>
          <a:bodyPr>
            <a:spAutoFit/>
          </a:bodyPr>
          <a:lstStyle/>
          <a:p>
            <a:r>
              <a:rPr lang="ru-RU" altLang="ru-RU" sz="2000" b="1" dirty="0" smtClean="0">
                <a:latin typeface="Times New Roman" panose="02020603050405020304" pitchFamily="18" charset="0"/>
                <a:cs typeface="Times New Roman" panose="02020603050405020304" pitchFamily="18" charset="0"/>
              </a:rPr>
              <a:t>Второй пункт - наблюдение за соперником. По его стойке, замаху можно понять какой будет удар – длинный или короткий, быстрый или медленный. Важно понять направление движения ракетки и место соприкосновения ее с мячиком. Если у мяча нижнее вращение – он "сдерживает" свой полет, если верхнее, то наоборот – ускоряется. </a:t>
            </a:r>
            <a:endParaRPr lang="ru-RU" altLang="ru-RU"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29280" y="152400"/>
            <a:ext cx="6106160" cy="1446550"/>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НАБЛЮДЕНИЕ</a:t>
            </a:r>
          </a:p>
          <a:p>
            <a:r>
              <a:rPr lang="ru-RU" sz="4400" b="1" dirty="0" smtClean="0">
                <a:solidFill>
                  <a:schemeClr val="bg1"/>
                </a:solidFill>
                <a:latin typeface="Times New Roman" panose="02020603050405020304" pitchFamily="18" charset="0"/>
                <a:cs typeface="Times New Roman" panose="02020603050405020304" pitchFamily="18" charset="0"/>
              </a:rPr>
              <a:t>ЗА СОПЕРНИКОМ</a:t>
            </a:r>
            <a:endParaRPr lang="ru-RU" sz="4400" b="1" dirty="0">
              <a:solidFill>
                <a:schemeClr val="bg1"/>
              </a:solidFill>
              <a:latin typeface="Times New Roman" panose="02020603050405020304" pitchFamily="18" charset="0"/>
              <a:cs typeface="Times New Roman" panose="02020603050405020304" pitchFamily="18" charset="0"/>
            </a:endParaRPr>
          </a:p>
        </p:txBody>
      </p:sp>
      <p:pic>
        <p:nvPicPr>
          <p:cNvPr id="5" name="Picture 6" descr="Картинка 18 из 12076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3520"/>
            <a:ext cx="4343400" cy="232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2346960" y="2226161"/>
            <a:ext cx="7843520" cy="3477875"/>
          </a:xfrm>
          <a:prstGeom prst="rect">
            <a:avLst/>
          </a:prstGeom>
        </p:spPr>
        <p:txBody>
          <a:bodyPr wrap="square">
            <a:spAutoFit/>
          </a:bodyPr>
          <a:lstStyle/>
          <a:p>
            <a:r>
              <a:rPr lang="ru-RU" altLang="ru-RU" sz="2000" b="1" dirty="0" smtClean="0">
                <a:latin typeface="Times New Roman" panose="02020603050405020304" pitchFamily="18" charset="0"/>
                <a:cs typeface="Times New Roman" panose="02020603050405020304" pitchFamily="18" charset="0"/>
              </a:rPr>
              <a:t>Существует три основных возможности приема подачи: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 если мячик выскакивает за стол с длинной или средней, возможно закрученной подачи, необходимо выполнить прямую атаку с подачи или отбить ее с сильным вращением.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 если подача короткая, она чаще всего имеет сильное вращение, значит, нужно ее отбивать коротко и подрезать.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        - короткие подачи очень часто дают возможность атаковать, особенно если вращение слабое или мячик отскочил выше. </a:t>
            </a:r>
            <a:endParaRPr lang="ru-RU"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342640" y="462597"/>
            <a:ext cx="532384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ПРИЁМ ПОДАЧИ</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28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828800" y="2001009"/>
            <a:ext cx="6096000" cy="2862322"/>
          </a:xfrm>
          <a:prstGeom prst="rect">
            <a:avLst/>
          </a:prstGeom>
        </p:spPr>
        <p:txBody>
          <a:bodyPr>
            <a:spAutoFit/>
          </a:bodyPr>
          <a:lstStyle/>
          <a:p>
            <a:r>
              <a:rPr lang="ru-RU" altLang="ru-RU" sz="2000" b="1" dirty="0" smtClean="0">
                <a:latin typeface="Times New Roman" panose="02020603050405020304" pitchFamily="18" charset="0"/>
                <a:cs typeface="Times New Roman" panose="02020603050405020304" pitchFamily="18" charset="0"/>
              </a:rPr>
              <a:t>	Этот технический прием по форме движения аналогичен срезке и применяется для отражения сильных ударов соперника: накатов,  завершающих ударов на средней и дальней дистанции от стола.</a:t>
            </a:r>
          </a:p>
          <a:p>
            <a:r>
              <a:rPr lang="ru-RU" altLang="ru-RU" sz="2000" b="1" dirty="0">
                <a:latin typeface="Times New Roman" panose="02020603050405020304" pitchFamily="18" charset="0"/>
                <a:cs typeface="Times New Roman" panose="02020603050405020304" pitchFamily="18" charset="0"/>
              </a:rPr>
              <a:t>	</a:t>
            </a:r>
            <a:r>
              <a:rPr lang="ru-RU" altLang="ru-RU" sz="2000" b="1" dirty="0" smtClean="0">
                <a:latin typeface="Times New Roman" panose="02020603050405020304" pitchFamily="18" charset="0"/>
                <a:cs typeface="Times New Roman" panose="02020603050405020304" pitchFamily="18" charset="0"/>
              </a:rPr>
              <a:t> Мячу при этом сообщается нижнее или нижнебоковое вращение. Подрезка обеспечивает надежное отражение мяча и мешает сопернику завершать атаку.</a:t>
            </a:r>
            <a:endParaRPr lang="ru-RU" altLang="ru-RU"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00" y="437228"/>
            <a:ext cx="423672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ПОДРЕЗКА</a:t>
            </a:r>
            <a:endParaRPr lang="ru-RU" sz="4400" b="1" dirty="0">
              <a:solidFill>
                <a:schemeClr val="bg1"/>
              </a:solidFill>
              <a:latin typeface="Times New Roman" panose="02020603050405020304" pitchFamily="18" charset="0"/>
              <a:cs typeface="Times New Roman" panose="02020603050405020304" pitchFamily="18" charset="0"/>
            </a:endParaRPr>
          </a:p>
        </p:txBody>
      </p:sp>
      <p:pic>
        <p:nvPicPr>
          <p:cNvPr id="5" name="Picture 9" descr="any2fbimgloade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720" y="3960897"/>
            <a:ext cx="411480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703864" y="1715760"/>
            <a:ext cx="6096000" cy="4678204"/>
          </a:xfrm>
          <a:prstGeom prst="rect">
            <a:avLst/>
          </a:prstGeom>
        </p:spPr>
        <p:txBody>
          <a:bodyPr>
            <a:spAutoFit/>
          </a:bodyPr>
          <a:lstStyle/>
          <a:p>
            <a:r>
              <a:rPr lang="ru-RU" altLang="ru-RU" sz="2000" b="1" dirty="0" smtClean="0">
                <a:latin typeface="Times New Roman" panose="02020603050405020304" pitchFamily="18" charset="0"/>
                <a:cs typeface="Times New Roman" panose="02020603050405020304" pitchFamily="18" charset="0"/>
              </a:rPr>
              <a:t>	Без срезки, как правило, не обходится ни одна игра на счет. Это один из основных приемов игры. Даже опытные игроки часто используют этот удар. Принять подачу, отразить короткий мяч или самому сыграть коротко, тем самым не дать возможности противнику начать атаку, — все это обучающиеся в состоянии осуществить с помощью срезки. </a:t>
            </a:r>
          </a:p>
          <a:p>
            <a:r>
              <a:rPr lang="ru-RU" altLang="ru-RU" sz="2000" b="1" dirty="0">
                <a:latin typeface="Times New Roman" panose="02020603050405020304" pitchFamily="18" charset="0"/>
                <a:cs typeface="Times New Roman" panose="02020603050405020304" pitchFamily="18" charset="0"/>
              </a:rPr>
              <a:t>	</a:t>
            </a:r>
            <a:r>
              <a:rPr lang="ru-RU" altLang="ru-RU" sz="2000" b="1" dirty="0" smtClean="0">
                <a:latin typeface="Times New Roman" panose="02020603050405020304" pitchFamily="18" charset="0"/>
                <a:cs typeface="Times New Roman" panose="02020603050405020304" pitchFamily="18" charset="0"/>
              </a:rPr>
              <a:t>Мячу во время выполнения этого удара придается нижнее вращение (обратное направлению его полета), и летит он более медленно по низкой траектории. </a:t>
            </a:r>
          </a:p>
          <a:p>
            <a:r>
              <a:rPr lang="ru-RU" altLang="ru-RU" sz="2000" b="1" dirty="0" smtClean="0">
                <a:latin typeface="Times New Roman" panose="02020603050405020304" pitchFamily="18" charset="0"/>
                <a:cs typeface="Times New Roman" panose="02020603050405020304" pitchFamily="18" charset="0"/>
              </a:rPr>
              <a:t>	</a:t>
            </a:r>
            <a:r>
              <a:rPr lang="ru-RU" altLang="ru-RU" sz="1900" b="1" dirty="0" smtClean="0">
                <a:latin typeface="Times New Roman" panose="02020603050405020304" pitchFamily="18" charset="0"/>
                <a:cs typeface="Times New Roman" panose="02020603050405020304" pitchFamily="18" charset="0"/>
              </a:rPr>
              <a:t>Название этого удара произошло, очевидно, от того, что выполнение движения похоже на аналогичное движение, когда мы что-нибудь срезаем.</a:t>
            </a:r>
            <a:endParaRPr lang="ru-RU" altLang="ru-RU" sz="19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12640" y="609600"/>
            <a:ext cx="435864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СРЕЗКА</a:t>
            </a:r>
            <a:endParaRPr lang="ru-RU" sz="4400" b="1" dirty="0">
              <a:solidFill>
                <a:schemeClr val="bg1"/>
              </a:solidFill>
              <a:latin typeface="Times New Roman" panose="02020603050405020304" pitchFamily="18" charset="0"/>
              <a:cs typeface="Times New Roman" panose="02020603050405020304" pitchFamily="18" charset="0"/>
            </a:endParaRPr>
          </a:p>
        </p:txBody>
      </p:sp>
      <p:pic>
        <p:nvPicPr>
          <p:cNvPr id="5" name="Picture 7" descr="any2fbimgload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544" y="1715760"/>
            <a:ext cx="272891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605280" y="1985000"/>
            <a:ext cx="6096000" cy="4401205"/>
          </a:xfrm>
          <a:prstGeom prst="rect">
            <a:avLst/>
          </a:prstGeom>
        </p:spPr>
        <p:txBody>
          <a:bodyPr>
            <a:spAutoFit/>
          </a:bodyPr>
          <a:lstStyle/>
          <a:p>
            <a:r>
              <a:rPr lang="ru-RU" altLang="ru-RU" sz="2000" b="1" dirty="0" smtClean="0">
                <a:latin typeface="Times New Roman" panose="02020603050405020304" pitchFamily="18" charset="0"/>
                <a:cs typeface="Times New Roman" panose="02020603050405020304" pitchFamily="18" charset="0"/>
              </a:rPr>
              <a:t>Накат относится к нападающим ударам и, так же как срезка, считается одним из основных технических приемов игры. С его помощью обучающиеся могут не только перебрасывать мяч на другую сторону стола, но и выполнять удары по мячам, имеющим как верхнее, так и нижнее вращение. Этим приемом можно также контратаковать в ответ на атаку накатом. В этом случае удар будет называться </a:t>
            </a:r>
            <a:r>
              <a:rPr lang="ru-RU" altLang="ru-RU" sz="2000" b="1" dirty="0" err="1" smtClean="0">
                <a:latin typeface="Times New Roman" panose="02020603050405020304" pitchFamily="18" charset="0"/>
                <a:cs typeface="Times New Roman" panose="02020603050405020304" pitchFamily="18" charset="0"/>
              </a:rPr>
              <a:t>контрнакатом</a:t>
            </a:r>
            <a:r>
              <a:rPr lang="ru-RU" altLang="ru-RU" sz="2000" b="1" dirty="0" smtClean="0">
                <a:latin typeface="Times New Roman" panose="02020603050405020304" pitchFamily="18" charset="0"/>
                <a:cs typeface="Times New Roman" panose="02020603050405020304" pitchFamily="18" charset="0"/>
              </a:rPr>
              <a:t>.</a:t>
            </a:r>
          </a:p>
          <a:p>
            <a:r>
              <a:rPr lang="ru-RU" altLang="ru-RU" sz="2000" b="1" dirty="0" smtClean="0">
                <a:latin typeface="Times New Roman" panose="02020603050405020304" pitchFamily="18" charset="0"/>
                <a:cs typeface="Times New Roman" panose="02020603050405020304" pitchFamily="18" charset="0"/>
              </a:rPr>
              <a:t>Применение наката позволяет разнообразить игру. Играть в более быстром темпе, чем срезками, менять направление и силу вращения мяча, что дает возможность быстрее одержать победу над соперником</a:t>
            </a:r>
            <a:endParaRPr lang="ru-RU" altLang="ru-RU" sz="2000" b="1" dirty="0">
              <a:latin typeface="Times New Roman" panose="02020603050405020304" pitchFamily="18" charset="0"/>
              <a:cs typeface="Times New Roman" panose="02020603050405020304" pitchFamily="18" charset="0"/>
            </a:endParaRPr>
          </a:p>
        </p:txBody>
      </p:sp>
      <p:pic>
        <p:nvPicPr>
          <p:cNvPr id="4" name="Picture 7" descr="any2fbimgloade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560" y="3369955"/>
            <a:ext cx="2416175"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3280" y="530816"/>
            <a:ext cx="377952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НАКАТ</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8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64" y="0"/>
            <a:ext cx="898927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2"/>
          <p:cNvSpPr txBox="1">
            <a:spLocks noGrp="1" noChangeArrowheads="1"/>
          </p:cNvSpPr>
          <p:nvPr>
            <p:ph type="ctr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Arial" panose="020B0604020202020204" pitchFamily="34" charset="0"/>
              </a:defRPr>
            </a:lvl9pPr>
          </a:lstStyle>
          <a:p>
            <a:pPr>
              <a:spcBef>
                <a:spcPts val="600"/>
              </a:spcBef>
              <a:buClrTx/>
              <a:buFontTx/>
              <a:buNone/>
            </a:pPr>
            <a:r>
              <a:rPr lang="ru-RU" altLang="ru-RU" sz="2400" dirty="0">
                <a:latin typeface="Comic Sans MS" panose="030F0702030302020204" pitchFamily="66" charset="0"/>
              </a:rPr>
              <a:t>Верхняя поверхность стола, называемая  </a:t>
            </a:r>
          </a:p>
          <a:p>
            <a:pPr>
              <a:spcBef>
                <a:spcPts val="600"/>
              </a:spcBef>
              <a:buClrTx/>
              <a:buFontTx/>
              <a:buNone/>
            </a:pPr>
            <a:r>
              <a:rPr lang="ru-RU" altLang="ru-RU" sz="2400" dirty="0">
                <a:latin typeface="Comic Sans MS" panose="030F0702030302020204" pitchFamily="66" charset="0"/>
              </a:rPr>
              <a:t>«игровой поверхностью», длиной 2,74 м и шириной 1,525 м, должна быть прямоугольной и лежать в горизонтальной плоскости на высоте 76 см от пола</a:t>
            </a:r>
            <a:r>
              <a:rPr lang="ru-RU" altLang="ru-RU" sz="2400" dirty="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1" y="3509963"/>
            <a:ext cx="5362575" cy="29571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836160" y="705803"/>
            <a:ext cx="529336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СТОЛ</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Прямоугольник 2"/>
          <p:cNvSpPr/>
          <p:nvPr/>
        </p:nvSpPr>
        <p:spPr>
          <a:xfrm>
            <a:off x="3048000" y="2551837"/>
            <a:ext cx="6096000" cy="3416320"/>
          </a:xfrm>
          <a:prstGeom prst="rect">
            <a:avLst/>
          </a:prstGeom>
        </p:spPr>
        <p:txBody>
          <a:bodyPr>
            <a:spAutoFit/>
          </a:bodyPr>
          <a:lstStyle/>
          <a:p>
            <a:r>
              <a:rPr lang="ru-RU" altLang="ru-RU" sz="2400" b="1" dirty="0" smtClean="0">
                <a:latin typeface="Times New Roman" panose="02020603050405020304" pitchFamily="18" charset="0"/>
                <a:cs typeface="Times New Roman" panose="02020603050405020304" pitchFamily="18" charset="0"/>
              </a:rPr>
              <a:t>Ракетка подставлена перед летящим мячом. Он об нее стукнулся и полетел обратно. Вот и подставка. Ну а если двинуть ракетку вперед, чтоб посильней отбить мячик, то получится толчок. Однако и эти удары необходимо разучивать. Порою они обеспечивают выигрыш очка путем наименьшего сопротивления. </a:t>
            </a:r>
            <a:endParaRPr lang="ru-RU"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74240" y="506477"/>
            <a:ext cx="676656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ПОДСТАВКА, ТОЛЧОК</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33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960" y="0"/>
            <a:ext cx="869696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770" y="4528868"/>
            <a:ext cx="4629150" cy="19751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Заголовок 1"/>
          <p:cNvSpPr>
            <a:spLocks noGrp="1"/>
          </p:cNvSpPr>
          <p:nvPr>
            <p:ph type="title"/>
          </p:nvPr>
        </p:nvSpPr>
        <p:spPr>
          <a:xfrm>
            <a:off x="2239800" y="2589240"/>
            <a:ext cx="6685280" cy="2814320"/>
          </a:xfrm>
        </p:spPr>
        <p:txBody>
          <a:bodyPr>
            <a:noAutofit/>
          </a:bodyPr>
          <a:lstStyle/>
          <a:p>
            <a:pPr>
              <a:spcBef>
                <a:spcPts val="600"/>
              </a:spcBef>
            </a:pPr>
            <a:r>
              <a:rPr lang="ru-RU" altLang="ru-RU" sz="2800" b="1" dirty="0" smtClean="0">
                <a:latin typeface="Times New Roman" panose="02020603050405020304" pitchFamily="18" charset="0"/>
                <a:cs typeface="Times New Roman" panose="02020603050405020304" pitchFamily="18" charset="0"/>
              </a:rPr>
              <a:t>	Комплект </a:t>
            </a:r>
            <a:r>
              <a:rPr lang="ru-RU" altLang="ru-RU" sz="2800" b="1" dirty="0">
                <a:latin typeface="Times New Roman" panose="02020603050405020304" pitchFamily="18" charset="0"/>
                <a:cs typeface="Times New Roman" panose="02020603050405020304" pitchFamily="18" charset="0"/>
              </a:rPr>
              <a:t>сетки состоит из собственно сетки, подвесного шнура и опорных стоек.</a:t>
            </a:r>
            <a:br>
              <a:rPr lang="ru-RU" altLang="ru-RU" sz="2800" b="1" dirty="0">
                <a:latin typeface="Times New Roman" panose="02020603050405020304" pitchFamily="18" charset="0"/>
                <a:cs typeface="Times New Roman" panose="02020603050405020304" pitchFamily="18" charset="0"/>
              </a:rPr>
            </a:br>
            <a:r>
              <a:rPr lang="ru-RU" altLang="ru-RU" sz="2800" b="1" dirty="0" smtClean="0">
                <a:latin typeface="Times New Roman" panose="02020603050405020304" pitchFamily="18" charset="0"/>
                <a:cs typeface="Times New Roman" panose="02020603050405020304" pitchFamily="18" charset="0"/>
              </a:rPr>
              <a:t>	Сетку </a:t>
            </a:r>
            <a:r>
              <a:rPr lang="ru-RU" altLang="ru-RU" sz="2800" b="1" dirty="0">
                <a:latin typeface="Times New Roman" panose="02020603050405020304" pitchFamily="18" charset="0"/>
                <a:cs typeface="Times New Roman" panose="02020603050405020304" pitchFamily="18" charset="0"/>
              </a:rPr>
              <a:t>подвешивают на шнур, привязанный с каждого конца к вертикальной части стоек высотой 15,25 </a:t>
            </a:r>
            <a:r>
              <a:rPr lang="ru-RU" altLang="ru-RU" sz="2800" b="1" dirty="0" smtClean="0">
                <a:latin typeface="Times New Roman" panose="02020603050405020304" pitchFamily="18" charset="0"/>
                <a:cs typeface="Times New Roman" panose="02020603050405020304" pitchFamily="18" charset="0"/>
              </a:rPr>
              <a:t>см. </a:t>
            </a:r>
            <a:br>
              <a:rPr lang="ru-RU" altLang="ru-RU" sz="2800" b="1" dirty="0" smtClean="0">
                <a:latin typeface="Times New Roman" panose="02020603050405020304" pitchFamily="18" charset="0"/>
                <a:cs typeface="Times New Roman" panose="02020603050405020304" pitchFamily="18" charset="0"/>
              </a:rPr>
            </a:br>
            <a:r>
              <a:rPr lang="ru-RU" altLang="ru-RU" sz="2800" b="1" dirty="0" smtClean="0">
                <a:latin typeface="Times New Roman" panose="02020603050405020304" pitchFamily="18" charset="0"/>
                <a:cs typeface="Times New Roman" panose="02020603050405020304" pitchFamily="18" charset="0"/>
              </a:rPr>
              <a:t>	Длина </a:t>
            </a:r>
            <a:r>
              <a:rPr lang="ru-RU" altLang="ru-RU" sz="2800" b="1" dirty="0">
                <a:latin typeface="Times New Roman" panose="02020603050405020304" pitchFamily="18" charset="0"/>
                <a:cs typeface="Times New Roman" panose="02020603050405020304" pitchFamily="18" charset="0"/>
              </a:rPr>
              <a:t>выступающих частей стоек не должна </a:t>
            </a:r>
            <a:r>
              <a:rPr lang="ru-RU" altLang="ru-RU" sz="2800" b="1" dirty="0" smtClean="0">
                <a:latin typeface="Times New Roman" panose="02020603050405020304" pitchFamily="18" charset="0"/>
                <a:cs typeface="Times New Roman" panose="02020603050405020304" pitchFamily="18" charset="0"/>
              </a:rPr>
              <a:t>превышать </a:t>
            </a:r>
            <a:br>
              <a:rPr lang="ru-RU" altLang="ru-RU" sz="2800" b="1" dirty="0" smtClean="0">
                <a:latin typeface="Times New Roman" panose="02020603050405020304" pitchFamily="18" charset="0"/>
                <a:cs typeface="Times New Roman" panose="02020603050405020304" pitchFamily="18" charset="0"/>
              </a:rPr>
            </a:br>
            <a:r>
              <a:rPr lang="ru-RU" altLang="ru-RU" sz="2800" b="1" dirty="0" smtClean="0">
                <a:latin typeface="Times New Roman" panose="02020603050405020304" pitchFamily="18" charset="0"/>
                <a:cs typeface="Times New Roman" panose="02020603050405020304" pitchFamily="18" charset="0"/>
              </a:rPr>
              <a:t>15,25</a:t>
            </a:r>
            <a:r>
              <a:rPr lang="ru-RU" altLang="ru-RU" sz="2800" b="1" dirty="0">
                <a:latin typeface="Times New Roman" panose="02020603050405020304" pitchFamily="18" charset="0"/>
                <a:cs typeface="Times New Roman" panose="02020603050405020304" pitchFamily="18" charset="0"/>
              </a:rPr>
              <a:t> см </a:t>
            </a:r>
            <a:r>
              <a:rPr lang="ru-RU" altLang="ru-RU" sz="2800" b="1" dirty="0" smtClean="0">
                <a:latin typeface="Times New Roman" panose="02020603050405020304" pitchFamily="18" charset="0"/>
                <a:cs typeface="Times New Roman" panose="02020603050405020304" pitchFamily="18" charset="0"/>
              </a:rPr>
              <a:t>в </a:t>
            </a:r>
            <a:r>
              <a:rPr lang="ru-RU" altLang="ru-RU" sz="2800" b="1" dirty="0">
                <a:latin typeface="Times New Roman" panose="02020603050405020304" pitchFamily="18" charset="0"/>
                <a:cs typeface="Times New Roman" panose="02020603050405020304" pitchFamily="18" charset="0"/>
              </a:rPr>
              <a:t>сторону от </a:t>
            </a:r>
            <a:r>
              <a:rPr lang="ru-RU" altLang="ru-RU" sz="2800" b="1" dirty="0" smtClean="0">
                <a:latin typeface="Times New Roman" panose="02020603050405020304" pitchFamily="18" charset="0"/>
                <a:cs typeface="Times New Roman" panose="02020603050405020304" pitchFamily="18" charset="0"/>
              </a:rPr>
              <a:t/>
            </a:r>
            <a:br>
              <a:rPr lang="ru-RU" altLang="ru-RU" sz="2800" b="1" dirty="0" smtClean="0">
                <a:latin typeface="Times New Roman" panose="02020603050405020304" pitchFamily="18" charset="0"/>
                <a:cs typeface="Times New Roman" panose="02020603050405020304" pitchFamily="18" charset="0"/>
              </a:rPr>
            </a:br>
            <a:r>
              <a:rPr lang="ru-RU" altLang="ru-RU" sz="2800" b="1" dirty="0" smtClean="0">
                <a:latin typeface="Times New Roman" panose="02020603050405020304" pitchFamily="18" charset="0"/>
                <a:cs typeface="Times New Roman" panose="02020603050405020304" pitchFamily="18" charset="0"/>
              </a:rPr>
              <a:t>боковых </a:t>
            </a:r>
            <a:r>
              <a:rPr lang="ru-RU" altLang="ru-RU" sz="2800" b="1" dirty="0">
                <a:latin typeface="Times New Roman" panose="02020603050405020304" pitchFamily="18" charset="0"/>
                <a:cs typeface="Times New Roman" panose="02020603050405020304" pitchFamily="18" charset="0"/>
              </a:rPr>
              <a:t>линий.</a:t>
            </a:r>
            <a:r>
              <a:rPr lang="ru-RU" altLang="ru-RU" sz="2800" dirty="0">
                <a:latin typeface="Times New Roman" panose="02020603050405020304" pitchFamily="18" charset="0"/>
                <a:cs typeface="Times New Roman" panose="02020603050405020304" pitchFamily="18" charset="0"/>
              </a:rPr>
              <a:t/>
            </a:r>
            <a:br>
              <a:rPr lang="ru-RU" alt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58080" y="538480"/>
            <a:ext cx="334264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СЕТКА</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6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08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0" y="2438400"/>
            <a:ext cx="4439920" cy="3575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5090160" y="599440"/>
            <a:ext cx="292608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МЯЧ</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20239" y="1717739"/>
            <a:ext cx="5075783" cy="4708981"/>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Мяч для настольного тенниса делают из целлулоида или подобной пластмассы. Размер мяча — 40 мм в диаметре, масса — 2,7 г. Мяч может быть белого или оранжевого цвета, обязательно матовый, а одежда для соревнований наоборот не может быть белого или оранжевого цвета. С 2007 года другой цвет мячей на международных соревнованиях не используется. До 2003 года использовались мячи диаметром 38 мм: причиной увеличения диаметра послужила излишняя скорость мяча, и как результат — сложности для судейства и наблюдения за игрой.</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1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Содержимое 4" descr="0-nastolnyij-tennis-raketki-stolyi-myachi-professio.jpg"/>
          <p:cNvPicPr>
            <a:picLocks noGrp="1" noChangeAspect="1"/>
          </p:cNvPicPr>
          <p:nvPr>
            <p:ph sz="half" idx="4294967295"/>
          </p:nvPr>
        </p:nvPicPr>
        <p:blipFill>
          <a:blip r:embed="rId3"/>
          <a:stretch>
            <a:fillRect/>
          </a:stretch>
        </p:blipFill>
        <p:spPr>
          <a:xfrm>
            <a:off x="7193280" y="3606801"/>
            <a:ext cx="3474720" cy="2939110"/>
          </a:xfrm>
          <a:prstGeom prst="rect">
            <a:avLst/>
          </a:prstGeom>
        </p:spPr>
      </p:pic>
      <p:sp>
        <p:nvSpPr>
          <p:cNvPr id="6" name="TextBox 5"/>
          <p:cNvSpPr txBox="1"/>
          <p:nvPr/>
        </p:nvSpPr>
        <p:spPr>
          <a:xfrm>
            <a:off x="4500880" y="670560"/>
            <a:ext cx="310896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РАКЕТКА</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15440" y="1950720"/>
            <a:ext cx="8483600" cy="4524315"/>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При игре используются ракетки, сделанные из дерева, покрытого одним или двумя слоями специальной резины с каждой стороны. У дорогих ракеток основание сделано из нескольких слоёв древесины различных пород и нескольких слоёв титана или карбона. Профессиональные ракетки не продаются в готовом виде. Игрок или тренер игрока выбирают основание и накладки (резину). В Китае в некоторых случаях резина (</a:t>
            </a:r>
            <a:r>
              <a:rPr lang="ru-RU" b="1" dirty="0" err="1" smtClean="0">
                <a:latin typeface="Times New Roman" panose="02020603050405020304" pitchFamily="18" charset="0"/>
                <a:cs typeface="Times New Roman" panose="02020603050405020304" pitchFamily="18" charset="0"/>
              </a:rPr>
              <a:t>topsheet</a:t>
            </a:r>
            <a:r>
              <a:rPr lang="ru-RU" b="1" dirty="0" smtClean="0">
                <a:latin typeface="Times New Roman" panose="02020603050405020304" pitchFamily="18" charset="0"/>
                <a:cs typeface="Times New Roman" panose="02020603050405020304" pitchFamily="18" charset="0"/>
              </a:rPr>
              <a:t>) и губки (</a:t>
            </a:r>
            <a:r>
              <a:rPr lang="ru-RU" b="1" dirty="0" err="1" smtClean="0">
                <a:latin typeface="Times New Roman" panose="02020603050405020304" pitchFamily="18" charset="0"/>
                <a:cs typeface="Times New Roman" panose="02020603050405020304" pitchFamily="18" charset="0"/>
              </a:rPr>
              <a:t>sponge</a:t>
            </a:r>
            <a:r>
              <a:rPr lang="ru-RU" b="1" dirty="0" smtClean="0">
                <a:latin typeface="Times New Roman" panose="02020603050405020304" pitchFamily="18" charset="0"/>
                <a:cs typeface="Times New Roman" panose="02020603050405020304" pitchFamily="18" charset="0"/>
              </a:rPr>
              <a:t>) продаются и собираются отдельно. Губки бывают разной жёсткости и измеряются в градусах от 35` (мягкие) до 47` (жёсткие), сама резина тоже делится на гладкую и «шипы».</a:t>
            </a:r>
          </a:p>
          <a:p>
            <a:pPr algn="just"/>
            <a:r>
              <a:rPr lang="ru-RU" b="1" dirty="0" smtClean="0">
                <a:latin typeface="Times New Roman" panose="02020603050405020304" pitchFamily="18" charset="0"/>
                <a:cs typeface="Times New Roman" panose="02020603050405020304" pitchFamily="18" charset="0"/>
              </a:rPr>
              <a:t>	Согласно правилам ITTF, основание ракетки должно хотя бы на 85 % состоять из древесины. Также на соревнованиях запрещены некоторые виды шипов (преимущественно длинные), которые позволяют обладателю таких накладок игнорировать вращения мяча соперника.</a:t>
            </a:r>
          </a:p>
          <a:p>
            <a:pPr algn="just"/>
            <a:r>
              <a:rPr lang="ru-RU" b="1" dirty="0" smtClean="0">
                <a:latin typeface="Times New Roman" panose="02020603050405020304" pitchFamily="18" charset="0"/>
                <a:cs typeface="Times New Roman" panose="02020603050405020304" pitchFamily="18" charset="0"/>
              </a:rPr>
              <a:t>	В начале встречи и при смене ракетки во время встречи игрок должен показать свою ракетку сопернику и судье с целью её осмотра на соответствие правилам.</a:t>
            </a:r>
          </a:p>
        </p:txBody>
      </p:sp>
    </p:spTree>
    <p:extLst>
      <p:ext uri="{BB962C8B-B14F-4D97-AF65-F5344CB8AC3E}">
        <p14:creationId xmlns:p14="http://schemas.microsoft.com/office/powerpoint/2010/main" val="34358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Содержимое 4" descr="22.jpg"/>
          <p:cNvPicPr>
            <a:picLocks noChangeAspect="1"/>
          </p:cNvPicPr>
          <p:nvPr/>
        </p:nvPicPr>
        <p:blipFill>
          <a:blip r:embed="rId3" cstate="print"/>
          <a:stretch>
            <a:fillRect/>
          </a:stretch>
        </p:blipFill>
        <p:spPr>
          <a:xfrm>
            <a:off x="7931696" y="1884968"/>
            <a:ext cx="2736304" cy="4142744"/>
          </a:xfrm>
          <a:prstGeom prst="rect">
            <a:avLst/>
          </a:prstGeom>
          <a:ln>
            <a:noFill/>
          </a:ln>
          <a:effectLst>
            <a:softEdge rad="112500"/>
          </a:effectLst>
        </p:spPr>
      </p:pic>
      <p:sp>
        <p:nvSpPr>
          <p:cNvPr id="4" name="TextBox 3"/>
          <p:cNvSpPr txBox="1"/>
          <p:nvPr/>
        </p:nvSpPr>
        <p:spPr>
          <a:xfrm>
            <a:off x="1838960" y="1950720"/>
            <a:ext cx="5963920" cy="4616648"/>
          </a:xfrm>
          <a:prstGeom prst="rect">
            <a:avLst/>
          </a:prstGeom>
          <a:noFill/>
        </p:spPr>
        <p:txBody>
          <a:bodyPr wrap="square" rtlCol="0">
            <a:spAutoFit/>
          </a:bodyPr>
          <a:lstStyle/>
          <a:p>
            <a:pPr>
              <a:lnSpc>
                <a:spcPct val="150000"/>
              </a:lnSpc>
              <a:buClr>
                <a:schemeClr val="accent4">
                  <a:lumMod val="75000"/>
                </a:schemeClr>
              </a:buClr>
              <a:buNone/>
            </a:pPr>
            <a:r>
              <a:rPr lang="ru-RU" sz="2800" b="1" dirty="0" smtClean="0">
                <a:latin typeface="Times New Roman" panose="02020603050405020304" pitchFamily="18" charset="0"/>
                <a:cs typeface="Times New Roman" panose="02020603050405020304" pitchFamily="18" charset="0"/>
              </a:rPr>
              <a:t>Вертикальный (азиатский) «хват пером».  </a:t>
            </a:r>
            <a:r>
              <a:rPr lang="ru-RU" sz="2800" b="1" smtClean="0">
                <a:latin typeface="Times New Roman" panose="02020603050405020304" pitchFamily="18" charset="0"/>
                <a:cs typeface="Times New Roman" panose="02020603050405020304" pitchFamily="18" charset="0"/>
              </a:rPr>
              <a:t>Это </a:t>
            </a:r>
            <a:r>
              <a:rPr lang="ru-RU" sz="2800" b="1" dirty="0" smtClean="0">
                <a:latin typeface="Times New Roman" panose="02020603050405020304" pitchFamily="18" charset="0"/>
                <a:cs typeface="Times New Roman" panose="02020603050405020304" pitchFamily="18" charset="0"/>
              </a:rPr>
              <a:t>хват при котором играет ладонная сторона ракетки. Он обеспечивает очень высокую подвижность кисти, что позволяет выполнять сложные, сильно крученные подачи.</a:t>
            </a:r>
            <a:endParaRPr lang="ru-RU"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54880" y="640080"/>
            <a:ext cx="308864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ХВАТ</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7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Содержимое 3" descr="23.jpg"/>
          <p:cNvPicPr>
            <a:picLocks noChangeAspect="1"/>
          </p:cNvPicPr>
          <p:nvPr/>
        </p:nvPicPr>
        <p:blipFill>
          <a:blip r:embed="rId3" cstate="print"/>
          <a:stretch>
            <a:fillRect/>
          </a:stretch>
        </p:blipFill>
        <p:spPr>
          <a:xfrm>
            <a:off x="1524000" y="2967752"/>
            <a:ext cx="4038600" cy="1584176"/>
          </a:xfrm>
          <a:prstGeom prst="rect">
            <a:avLst/>
          </a:prstGeom>
          <a:ln>
            <a:noFill/>
          </a:ln>
          <a:effectLst>
            <a:softEdge rad="112500"/>
          </a:effectLst>
        </p:spPr>
      </p:pic>
      <p:sp>
        <p:nvSpPr>
          <p:cNvPr id="4" name="TextBox 3"/>
          <p:cNvSpPr txBox="1"/>
          <p:nvPr/>
        </p:nvSpPr>
        <p:spPr>
          <a:xfrm>
            <a:off x="5684808" y="2021840"/>
            <a:ext cx="4597112" cy="3970318"/>
          </a:xfrm>
          <a:prstGeom prst="rect">
            <a:avLst/>
          </a:prstGeom>
          <a:noFill/>
        </p:spPr>
        <p:txBody>
          <a:bodyPr wrap="square" rtlCol="0">
            <a:spAutoFit/>
          </a:bodyPr>
          <a:lstStyle/>
          <a:p>
            <a:pPr marL="0" lvl="4" indent="0">
              <a:lnSpc>
                <a:spcPct val="150000"/>
              </a:lnSpc>
              <a:spcBef>
                <a:spcPts val="0"/>
              </a:spcBef>
              <a:buNone/>
            </a:pPr>
            <a:r>
              <a:rPr lang="ru-RU" sz="2400" b="1" dirty="0" smtClean="0">
                <a:latin typeface="Times New Roman" panose="02020603050405020304" pitchFamily="18" charset="0"/>
                <a:cs typeface="Times New Roman" panose="02020603050405020304" pitchFamily="18" charset="0"/>
              </a:rPr>
              <a:t>Горизонтальный (европейский) - «хватка ножа» .</a:t>
            </a:r>
          </a:p>
          <a:p>
            <a:pPr marL="0" lvl="4" indent="0">
              <a:lnSpc>
                <a:spcPct val="150000"/>
              </a:lnSpc>
              <a:spcBef>
                <a:spcPts val="0"/>
              </a:spcBef>
              <a:buNone/>
            </a:pPr>
            <a:r>
              <a:rPr lang="ru-RU" sz="2400" b="1" dirty="0" smtClean="0">
                <a:latin typeface="Times New Roman" panose="02020603050405020304" pitchFamily="18" charset="0"/>
                <a:cs typeface="Times New Roman" panose="02020603050405020304" pitchFamily="18" charset="0"/>
              </a:rPr>
              <a:t> Лучше всего подходит для выполнения разнообразных атакующих и защитных ударов. Играют обе стороны ракетки.</a:t>
            </a:r>
            <a:endParaRPr lang="ru-R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78400" y="386080"/>
            <a:ext cx="2783840" cy="769441"/>
          </a:xfrm>
          <a:prstGeom prst="rect">
            <a:avLst/>
          </a:prstGeom>
          <a:noFill/>
        </p:spPr>
        <p:txBody>
          <a:bodyPr wrap="square" rtlCol="0">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ХВАТ</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0"/>
            <a:ext cx="9387840" cy="7040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520" y="4404360"/>
            <a:ext cx="3566160" cy="2245412"/>
          </a:xfrm>
          <a:prstGeom prst="rect">
            <a:avLst/>
          </a:prstGeom>
        </p:spPr>
      </p:pic>
      <p:sp>
        <p:nvSpPr>
          <p:cNvPr id="3" name="TextBox 2"/>
          <p:cNvSpPr txBox="1"/>
          <p:nvPr/>
        </p:nvSpPr>
        <p:spPr>
          <a:xfrm>
            <a:off x="2214880" y="142240"/>
            <a:ext cx="6695440" cy="1446550"/>
          </a:xfrm>
          <a:prstGeom prst="rect">
            <a:avLst/>
          </a:prstGeom>
          <a:noFill/>
        </p:spPr>
        <p:txBody>
          <a:bodyPr wrap="square" rtlCol="0">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ПОДГОТОВИТЕЛЬНЫЕ ИГРЫ</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1960880"/>
            <a:ext cx="8950960" cy="286232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Игра в «</a:t>
            </a:r>
            <a:r>
              <a:rPr lang="ru-RU" b="1" dirty="0" err="1" smtClean="0">
                <a:latin typeface="Times New Roman" panose="02020603050405020304" pitchFamily="18" charset="0"/>
                <a:cs typeface="Times New Roman" panose="02020603050405020304" pitchFamily="18" charset="0"/>
              </a:rPr>
              <a:t>крутиловку</a:t>
            </a:r>
            <a:r>
              <a:rPr lang="ru-RU" b="1" dirty="0" smtClean="0">
                <a:latin typeface="Times New Roman" panose="02020603050405020304" pitchFamily="18" charset="0"/>
                <a:cs typeface="Times New Roman" panose="02020603050405020304" pitchFamily="18" charset="0"/>
              </a:rPr>
              <a:t>».</a:t>
            </a:r>
          </a:p>
          <a:p>
            <a:r>
              <a:rPr lang="ru-RU" b="1" dirty="0" smtClean="0">
                <a:latin typeface="Times New Roman" panose="02020603050405020304" pitchFamily="18" charset="0"/>
                <a:cs typeface="Times New Roman" panose="02020603050405020304" pitchFamily="18" charset="0"/>
              </a:rPr>
              <a:t>Игроки, которых может быть любое количество, но не меньше 3-х, двигаются вокруг стола, поочерёдно отбивая мяч. Если игроков нечётное количество, то мяч вводят с той стороны, где их больше. После того, как играющий отбил мяч, он должен пройти к другой стороне, дождаться своей очереди, снова отбить мяч и перейти на другую сторону стола. Игра проводится с выбыванием. Если игрок ошибся (один, два или три раза), то выбывает из игры. Чем меньше остаётся игроков, тем быстрее приходится двигаться. Когда игроков остаётся только двое, то они как обычно разыгрывают очко или несколько очков </a:t>
            </a:r>
          </a:p>
          <a:p>
            <a:r>
              <a:rPr lang="ru-RU" b="1" dirty="0" smtClean="0">
                <a:latin typeface="Times New Roman" panose="02020603050405020304" pitchFamily="18" charset="0"/>
                <a:cs typeface="Times New Roman" panose="02020603050405020304" pitchFamily="18" charset="0"/>
              </a:rPr>
              <a:t>и даже партию.</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4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767840" y="1997839"/>
            <a:ext cx="5862320" cy="2862322"/>
          </a:xfrm>
          <a:prstGeom prst="rect">
            <a:avLst/>
          </a:prstGeom>
          <a:noFill/>
        </p:spPr>
        <p:txBody>
          <a:bodyPr wrap="square" rtlCol="0">
            <a:spAutoFit/>
          </a:bodyPr>
          <a:lstStyle/>
          <a:p>
            <a:r>
              <a:rPr lang="ru-RU" altLang="ru-RU" b="1" dirty="0" smtClean="0">
                <a:latin typeface="Times New Roman" panose="02020603050405020304" pitchFamily="18" charset="0"/>
                <a:cs typeface="Times New Roman" panose="02020603050405020304" pitchFamily="18" charset="0"/>
              </a:rPr>
              <a:t>Игра «паровозик».</a:t>
            </a:r>
          </a:p>
          <a:p>
            <a:r>
              <a:rPr lang="ru-RU" altLang="ru-RU" b="1" dirty="0" smtClean="0">
                <a:latin typeface="Times New Roman" panose="02020603050405020304" pitchFamily="18" charset="0"/>
                <a:cs typeface="Times New Roman" panose="02020603050405020304" pitchFamily="18" charset="0"/>
              </a:rPr>
              <a:t>На одной стороне стола располагается один игрок, а на другой — команда из трех-четырех игроков (можно больше). Игроки команды поочередно отбивают мяч и передвигаются в конец колонны, уступая площадку другому игроку. Игра ведется 3—5 мин. Победителем считается тот игрок, который к окончанию времени игры совершил меньшее количество ошибок. Он остается один, а другие создают команду, и игра начинается снова. </a:t>
            </a:r>
            <a:endParaRPr lang="ru-RU" altLang="ru-RU" b="1" dirty="0">
              <a:latin typeface="Times New Roman" panose="02020603050405020304" pitchFamily="18" charset="0"/>
              <a:cs typeface="Times New Roman" panose="02020603050405020304" pitchFamily="18" charset="0"/>
            </a:endParaRPr>
          </a:p>
        </p:txBody>
      </p:sp>
      <p:pic>
        <p:nvPicPr>
          <p:cNvPr id="4" name="Picture 7" descr="any2fbimgloade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440" y="4307839"/>
            <a:ext cx="5496560" cy="21840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89322" y="275645"/>
            <a:ext cx="6741654" cy="1446550"/>
          </a:xfrm>
          <a:prstGeom prst="rect">
            <a:avLst/>
          </a:prstGeom>
        </p:spPr>
        <p:txBody>
          <a:bodyPr wrap="none">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ПОДГОТОВИТЕЛЬНЫЕ</a:t>
            </a:r>
          </a:p>
          <a:p>
            <a:pPr algn="ctr"/>
            <a:r>
              <a:rPr lang="ru-RU" sz="4400" b="1" dirty="0" smtClean="0">
                <a:solidFill>
                  <a:schemeClr val="bg1"/>
                </a:solidFill>
                <a:latin typeface="Times New Roman" panose="02020603050405020304" pitchFamily="18" charset="0"/>
                <a:cs typeface="Times New Roman" panose="02020603050405020304" pitchFamily="18" charset="0"/>
              </a:rPr>
              <a:t> ИГРЫ</a:t>
            </a:r>
            <a:endParaRPr lang="ru-RU"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0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830</Words>
  <Application>Microsoft Office PowerPoint</Application>
  <PresentationFormat>Широкоэкранный</PresentationFormat>
  <Paragraphs>72</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Comic Sans MS</vt:lpstr>
      <vt:lpstr>Times New Roman</vt:lpstr>
      <vt:lpstr>Тема Office</vt:lpstr>
      <vt:lpstr>ПОДГОТОВКА  ОБУЧАЮЩИХСЯ К СОРЕВНОВАНИЯМ  ПО НАСТОЛЬНОМУ ТЕННИСУ </vt:lpstr>
      <vt:lpstr>Верхняя поверхность стола, называемая   «игровой поверхностью», длиной 2,74 м и шириной 1,525 м, должна быть прямоугольной и лежать в горизонтальной плоскости на высоте 76 см от пола.</vt:lpstr>
      <vt:lpstr> Комплект сетки состоит из собственно сетки, подвесного шнура и опорных стоек.  Сетку подвешивают на шнур, привязанный с каждого конца к вертикальной части стоек высотой 15,25 см.   Длина выступающих частей стоек не должна превышать  15,25 см в сторону от  боковых линий.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НАСТОЛЬНЫЙ ТЕННИС  ПОДГОТОВКА К СОРЕВНОВАНИЯМ В ШКОЛЕ</dc:title>
  <dc:creator>Арсений Игоревич Кожевников</dc:creator>
  <cp:lastModifiedBy>Арсений Игоревич Кожевников</cp:lastModifiedBy>
  <cp:revision>26</cp:revision>
  <dcterms:created xsi:type="dcterms:W3CDTF">2015-09-23T19:03:56Z</dcterms:created>
  <dcterms:modified xsi:type="dcterms:W3CDTF">2015-09-27T08:53:27Z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