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356" r:id="rId2"/>
    <p:sldId id="373" r:id="rId3"/>
    <p:sldId id="449" r:id="rId4"/>
    <p:sldId id="386" r:id="rId5"/>
    <p:sldId id="388" r:id="rId6"/>
    <p:sldId id="392" r:id="rId7"/>
    <p:sldId id="395" r:id="rId8"/>
    <p:sldId id="393" r:id="rId9"/>
    <p:sldId id="394" r:id="rId10"/>
    <p:sldId id="381" r:id="rId11"/>
    <p:sldId id="358" r:id="rId12"/>
    <p:sldId id="374" r:id="rId13"/>
    <p:sldId id="451" r:id="rId14"/>
    <p:sldId id="367" r:id="rId15"/>
    <p:sldId id="376" r:id="rId16"/>
    <p:sldId id="405" r:id="rId17"/>
    <p:sldId id="408" r:id="rId18"/>
    <p:sldId id="375" r:id="rId19"/>
    <p:sldId id="413" r:id="rId20"/>
    <p:sldId id="377" r:id="rId21"/>
    <p:sldId id="427" r:id="rId22"/>
    <p:sldId id="441" r:id="rId23"/>
    <p:sldId id="438" r:id="rId24"/>
    <p:sldId id="436" r:id="rId25"/>
    <p:sldId id="431" r:id="rId26"/>
    <p:sldId id="446" r:id="rId27"/>
    <p:sldId id="384" r:id="rId28"/>
    <p:sldId id="385" r:id="rId29"/>
    <p:sldId id="454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3C18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0074" autoAdjust="0"/>
  </p:normalViewPr>
  <p:slideViewPr>
    <p:cSldViewPr>
      <p:cViewPr>
        <p:scale>
          <a:sx n="33" d="100"/>
          <a:sy n="33" d="100"/>
        </p:scale>
        <p:origin x="-979" y="-2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954A3-7603-46E2-BDC2-670B03C50C15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A9349-7FD3-4DAE-8DFC-7BF7EDD459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857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5DD5-6774-49BB-9333-C5301753319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5559-A5FA-4825-BA38-C5D00A61B8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752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5DD5-6774-49BB-9333-C5301753319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5559-A5FA-4825-BA38-C5D00A61B8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60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5DD5-6774-49BB-9333-C5301753319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5559-A5FA-4825-BA38-C5D00A61B8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06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5DD5-6774-49BB-9333-C5301753319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5559-A5FA-4825-BA38-C5D00A61B8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280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5DD5-6774-49BB-9333-C5301753319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5559-A5FA-4825-BA38-C5D00A61B8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902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5DD5-6774-49BB-9333-C5301753319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5559-A5FA-4825-BA38-C5D00A61B8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25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5DD5-6774-49BB-9333-C5301753319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5559-A5FA-4825-BA38-C5D00A61B8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328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5DD5-6774-49BB-9333-C5301753319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5559-A5FA-4825-BA38-C5D00A61B8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01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5DD5-6774-49BB-9333-C5301753319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5559-A5FA-4825-BA38-C5D00A61B8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68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5DD5-6774-49BB-9333-C5301753319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5559-A5FA-4825-BA38-C5D00A61B8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958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55DD5-6774-49BB-9333-C5301753319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11.10.2015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D5559-A5FA-4825-BA38-C5D00A61B8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554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B455DD5-6774-49BB-9333-C53017533197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11.10.2015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05D5559-A5FA-4825-BA38-C5D00A61B8DE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54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71600" y="4941167"/>
            <a:ext cx="7560840" cy="1202457"/>
          </a:xfrm>
        </p:spPr>
        <p:txBody>
          <a:bodyPr>
            <a:normAutofit/>
          </a:bodyPr>
          <a:lstStyle/>
          <a:p>
            <a:pPr marL="0" lvl="0" indent="0" algn="ctr">
              <a:buNone/>
              <a:defRPr/>
            </a:pPr>
            <a:r>
              <a:rPr lang="ru-RU" dirty="0" smtClean="0"/>
              <a:t>	</a:t>
            </a:r>
            <a:r>
              <a:rPr lang="ru-RU" sz="2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Автор : </a:t>
            </a:r>
            <a:r>
              <a:rPr lang="ru-RU" sz="23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Кордюкова</a:t>
            </a:r>
            <a:r>
              <a:rPr lang="ru-RU" sz="2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Любовь Владимировна, </a:t>
            </a:r>
          </a:p>
          <a:p>
            <a:pPr marL="0" lvl="0" indent="0" algn="ctr">
              <a:buNone/>
              <a:defRPr/>
            </a:pPr>
            <a:r>
              <a:rPr lang="ru-RU" sz="2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учитель  - </a:t>
            </a:r>
            <a:r>
              <a:rPr lang="ru-RU" sz="23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логопед МАОУ </a:t>
            </a:r>
            <a:r>
              <a:rPr lang="ru-RU" sz="2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«СОШ № 2,  г. </a:t>
            </a:r>
            <a:r>
              <a:rPr lang="ru-RU" sz="23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Покачи</a:t>
            </a:r>
            <a:r>
              <a:rPr lang="ru-RU" sz="2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ХМАО - Югра</a:t>
            </a:r>
          </a:p>
          <a:p>
            <a:pPr>
              <a:buNone/>
            </a:pP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074510"/>
            <a:ext cx="72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72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ea typeface="Tahoma" pitchFamily="34" charset="0"/>
                <a:cs typeface="Shruti" pitchFamily="34" charset="0"/>
              </a:rPr>
              <a:t>РЕБУСЫ </a:t>
            </a:r>
          </a:p>
          <a:p>
            <a:pPr lvl="0" algn="ctr">
              <a:defRPr/>
            </a:pP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ea typeface="Tahoma" pitchFamily="34" charset="0"/>
                <a:cs typeface="Shruti" pitchFamily="34" charset="0"/>
              </a:rPr>
              <a:t>на автоматизацию </a:t>
            </a:r>
            <a:r>
              <a:rPr lang="ru-RU" sz="72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ea typeface="Tahoma" pitchFamily="34" charset="0"/>
                <a:cs typeface="Shruti" pitchFamily="34" charset="0"/>
              </a:rPr>
              <a:t>звука «Р» в словах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490830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71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692696"/>
            <a:ext cx="74888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4400" b="1" dirty="0">
                <a:solidFill>
                  <a:srgbClr val="C00000"/>
                </a:solidFill>
                <a:latin typeface="Monotype Corsiva" pitchFamily="66" charset="0"/>
              </a:rPr>
              <a:t>Автоматизация звука [р] в прямых слогах</a:t>
            </a: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.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Разгадай  ребусы</a:t>
            </a:r>
            <a:endParaRPr lang="ru-RU" sz="4400" b="1" dirty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4400" b="1" dirty="0">
                <a:solidFill>
                  <a:srgbClr val="C00000"/>
                </a:solidFill>
                <a:latin typeface="Monotype Corsiva" pitchFamily="66" charset="0"/>
              </a:rPr>
              <a:t>Повтори слова, чётко проговаривая звук [р]. </a:t>
            </a:r>
          </a:p>
          <a:p>
            <a:pPr algn="ctr"/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8021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5940152" y="303864"/>
            <a:ext cx="2952417" cy="892887"/>
          </a:xfrm>
          <a:prstGeom prst="roundRect">
            <a:avLst/>
          </a:prstGeom>
          <a:blipFill>
            <a:blip r:embed="rId2" cstate="screen"/>
            <a:tile tx="0" ty="0" sx="100000" sy="100000" flip="none" algn="tl"/>
          </a:blip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рабочий</a:t>
            </a:r>
            <a:endParaRPr lang="ru-RU" sz="4400" b="1" kern="0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59406" y="116632"/>
            <a:ext cx="2952417" cy="1008112"/>
          </a:xfrm>
          <a:prstGeom prst="roundRect">
            <a:avLst>
              <a:gd name="adj" fmla="val 0"/>
            </a:avLst>
          </a:prstGeom>
          <a:blipFill>
            <a:blip r:embed="rId3" cstate="screen"/>
            <a:tile tx="0" ty="0" sx="100000" sy="100000" flip="none" algn="tl"/>
          </a:blip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>
                <a:solidFill>
                  <a:prstClr val="white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ОТВЕТ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17214"/>
            <a:ext cx="2520280" cy="344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42" y="2561044"/>
            <a:ext cx="2515890" cy="228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80112" y="2967335"/>
            <a:ext cx="288032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Segoe Script" pitchFamily="34" charset="0"/>
              </a:rPr>
              <a:t>ИЙ</a:t>
            </a:r>
            <a:endParaRPr lang="ru-RU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Segoe Script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01887" y="1124745"/>
            <a:ext cx="5633728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3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    ,,</a:t>
            </a:r>
            <a:endParaRPr lang="ru-RU" sz="13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508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012160" y="303865"/>
            <a:ext cx="2664886" cy="776026"/>
          </a:xfrm>
          <a:prstGeom prst="roundRect">
            <a:avLst/>
          </a:prstGeom>
          <a:blipFill>
            <a:blip r:embed="rId2" cstate="screen"/>
            <a:tile tx="0" ty="0" sx="100000" sy="100000" flip="none" algn="tl"/>
          </a:blip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рак</a:t>
            </a:r>
            <a:endParaRPr lang="ru-RU" sz="4400" b="1" kern="0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976550" y="321021"/>
            <a:ext cx="2736106" cy="1008112"/>
          </a:xfrm>
          <a:prstGeom prst="roundRect">
            <a:avLst>
              <a:gd name="adj" fmla="val 0"/>
            </a:avLst>
          </a:prstGeom>
          <a:blipFill>
            <a:blip r:embed="rId3" cstate="screen"/>
            <a:tile tx="0" ty="0" sx="100000" sy="100000" flip="none" algn="tl"/>
          </a:blip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>
                <a:solidFill>
                  <a:prstClr val="white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ОТВЕТ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259228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3927" y="2967335"/>
            <a:ext cx="374441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1, 2, 3</a:t>
            </a:r>
            <a:endParaRPr lang="ru-RU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657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012160" y="303865"/>
            <a:ext cx="2664886" cy="776026"/>
          </a:xfrm>
          <a:prstGeom prst="roundRect">
            <a:avLst/>
          </a:prstGeom>
          <a:blipFill>
            <a:blip r:embed="rId2" cstate="screen"/>
            <a:tile tx="0" ty="0" sx="100000" sy="100000" flip="none" algn="tl"/>
          </a:blip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радость</a:t>
            </a:r>
            <a:endParaRPr lang="ru-RU" sz="4400" b="1" kern="0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01045" y="0"/>
            <a:ext cx="2880320" cy="1143000"/>
          </a:xfrm>
          <a:prstGeom prst="roundRect">
            <a:avLst>
              <a:gd name="adj" fmla="val 0"/>
            </a:avLst>
          </a:prstGeom>
          <a:blipFill>
            <a:blip r:embed="rId3" cstate="screen"/>
            <a:tile tx="0" ty="0" sx="100000" sy="100000" flip="none" algn="tl"/>
          </a:blip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>
                <a:solidFill>
                  <a:prstClr val="white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ОТВЕТ</a:t>
            </a:r>
          </a:p>
        </p:txBody>
      </p:sp>
      <p:pic>
        <p:nvPicPr>
          <p:cNvPr id="6" name="Picture 28" descr="AMERI0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220" y="2317997"/>
            <a:ext cx="252095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80" y="2293717"/>
            <a:ext cx="3779912" cy="241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9" y="4813994"/>
            <a:ext cx="32038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1, 2, 3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Стрелка влево 13"/>
          <p:cNvSpPr/>
          <p:nvPr/>
        </p:nvSpPr>
        <p:spPr>
          <a:xfrm rot="1624837" flipH="1" flipV="1">
            <a:off x="3860362" y="2852790"/>
            <a:ext cx="2040242" cy="452232"/>
          </a:xfrm>
          <a:prstGeom prst="leftArrow">
            <a:avLst>
              <a:gd name="adj1" fmla="val 0"/>
              <a:gd name="adj2" fmla="val 31896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2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898653" y="93641"/>
            <a:ext cx="3230575" cy="1346052"/>
          </a:xfrm>
          <a:prstGeom prst="roundRect">
            <a:avLst/>
          </a:prstGeom>
          <a:blipFill>
            <a:blip r:embed="rId2" cstate="screen"/>
            <a:tile tx="0" ty="0" sx="100000" sy="100000" flip="none" algn="tl"/>
          </a:blip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Русский язык</a:t>
            </a:r>
            <a:endParaRPr lang="ru-RU" sz="4400" b="1" kern="0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975648" y="0"/>
            <a:ext cx="3168352" cy="1533334"/>
          </a:xfrm>
          <a:prstGeom prst="roundRect">
            <a:avLst>
              <a:gd name="adj" fmla="val 0"/>
            </a:avLst>
          </a:prstGeom>
          <a:blipFill>
            <a:blip r:embed="rId3" cstate="screen"/>
            <a:tile tx="0" ty="0" sx="100000" sy="100000" flip="none" algn="tl"/>
          </a:blip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ОТВЕТ</a:t>
            </a:r>
          </a:p>
        </p:txBody>
      </p:sp>
      <p:pic>
        <p:nvPicPr>
          <p:cNvPr id="6" name="Picture 2" descr="Блог.ру - merlinwebdesign - Морские обитатели- gif анимашки#…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48840"/>
            <a:ext cx="3744416" cy="316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Персональный сайт - БУС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63931"/>
            <a:ext cx="2016224" cy="206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my Avation School English Cour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744" y="3182104"/>
            <a:ext cx="1402392" cy="129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1948840"/>
            <a:ext cx="56062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Б=Р         Т=Й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14075738">
            <a:off x="6850749" y="4411824"/>
            <a:ext cx="1453296" cy="334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83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641157"/>
            <a:ext cx="83529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C00000"/>
                </a:solidFill>
                <a:latin typeface="Monotype Corsiva" pitchFamily="66" charset="0"/>
              </a:rPr>
              <a:t>Автоматизация звука [р] в интервокальной позиции. </a:t>
            </a:r>
            <a:endParaRPr lang="ru-RU" sz="44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4400" dirty="0" smtClean="0">
                <a:solidFill>
                  <a:srgbClr val="C00000"/>
                </a:solidFill>
                <a:latin typeface="Monotype Corsiva" pitchFamily="66" charset="0"/>
              </a:rPr>
              <a:t>Разгадай ребусы.</a:t>
            </a:r>
          </a:p>
          <a:p>
            <a:pPr algn="ctr"/>
            <a:r>
              <a:rPr lang="ru-RU" sz="4400" dirty="0" smtClean="0">
                <a:solidFill>
                  <a:srgbClr val="C00000"/>
                </a:solidFill>
                <a:latin typeface="Monotype Corsiva" pitchFamily="66" charset="0"/>
              </a:rPr>
              <a:t>Повтори </a:t>
            </a:r>
            <a:r>
              <a:rPr lang="ru-RU" sz="4400" dirty="0">
                <a:solidFill>
                  <a:srgbClr val="C00000"/>
                </a:solidFill>
                <a:latin typeface="Monotype Corsiva" pitchFamily="66" charset="0"/>
              </a:rPr>
              <a:t>слова, чётко проговаривая звук [р]. </a:t>
            </a:r>
          </a:p>
        </p:txBody>
      </p:sp>
    </p:spTree>
    <p:extLst>
      <p:ext uri="{BB962C8B-B14F-4D97-AF65-F5344CB8AC3E}">
        <p14:creationId xmlns:p14="http://schemas.microsoft.com/office/powerpoint/2010/main" val="341660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176723" y="0"/>
            <a:ext cx="2839225" cy="964845"/>
          </a:xfrm>
          <a:prstGeom prst="roundRect">
            <a:avLst/>
          </a:prstGeom>
          <a:blipFill>
            <a:blip r:embed="rId2" cstate="screen"/>
            <a:tile tx="0" ty="0" sx="100000" sy="100000" flip="none" algn="tl"/>
          </a:blip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корова</a:t>
            </a:r>
            <a:endParaRPr lang="ru-RU" sz="4400" b="1" kern="0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94401" y="-43267"/>
            <a:ext cx="2849599" cy="1008112"/>
          </a:xfrm>
          <a:prstGeom prst="roundRect">
            <a:avLst>
              <a:gd name="adj" fmla="val 0"/>
            </a:avLst>
          </a:prstGeom>
          <a:blipFill>
            <a:blip r:embed="rId3" cstate="screen"/>
            <a:tile tx="0" ty="0" sx="100000" sy="100000" flip="none" algn="tl"/>
          </a:blip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>
                <a:solidFill>
                  <a:prstClr val="white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ОТВЕТ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148064" y="2967335"/>
            <a:ext cx="2952328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egoe Script" pitchFamily="34" charset="0"/>
              </a:rPr>
              <a:t>ВА</a:t>
            </a:r>
            <a:endParaRPr lang="ru-RU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egoe Script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77" y="2413297"/>
            <a:ext cx="3096344" cy="241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51901" y="964845"/>
            <a:ext cx="2424822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Segoe Script" pitchFamily="34" charset="0"/>
              </a:rPr>
              <a:t>,,</a:t>
            </a:r>
            <a:endParaRPr lang="ru-RU" sz="1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05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176723" y="116632"/>
            <a:ext cx="2839225" cy="964845"/>
          </a:xfrm>
          <a:prstGeom prst="roundRect">
            <a:avLst/>
          </a:prstGeom>
          <a:blipFill>
            <a:blip r:embed="rId2" cstate="screen"/>
            <a:tile tx="0" ty="0" sx="100000" sy="100000" flip="none" algn="tl"/>
          </a:blip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горох</a:t>
            </a:r>
            <a:endParaRPr lang="ru-RU" sz="4400" b="1" kern="0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6120171" y="0"/>
            <a:ext cx="2952328" cy="1143000"/>
          </a:xfrm>
          <a:prstGeom prst="roundRect">
            <a:avLst>
              <a:gd name="adj" fmla="val 0"/>
            </a:avLst>
          </a:prstGeom>
          <a:blipFill>
            <a:blip r:embed="rId3" cstate="screen"/>
            <a:tile tx="0" ty="0" sx="100000" sy="100000" flip="none" algn="tl"/>
          </a:blip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 smtClean="0">
                <a:solidFill>
                  <a:prstClr val="white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3200" b="1" kern="0" dirty="0">
              <a:solidFill>
                <a:prstClr val="white">
                  <a:lumMod val="8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9"/>
            <a:ext cx="3128541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78038" y="2899068"/>
            <a:ext cx="318228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Segoe Script" pitchFamily="34" charset="0"/>
              </a:rPr>
              <a:t>ОХ</a:t>
            </a:r>
            <a:endParaRPr lang="ru-RU" sz="13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Segoe Script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83994" y="2044005"/>
            <a:ext cx="126864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egoe Script" pitchFamily="34" charset="0"/>
              </a:rPr>
              <a:t>,</a:t>
            </a:r>
            <a:endParaRPr lang="ru-RU" sz="115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9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804172" y="239049"/>
            <a:ext cx="3230575" cy="964845"/>
          </a:xfrm>
          <a:prstGeom prst="roundRect">
            <a:avLst/>
          </a:prstGeom>
          <a:blipFill>
            <a:blip r:embed="rId2" cstate="screen"/>
            <a:tile tx="0" ty="0" sx="100000" sy="100000" flip="none" algn="tl"/>
          </a:blip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пирамида</a:t>
            </a:r>
            <a:endParaRPr lang="ru-RU" sz="4400" b="1" kern="0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804171" y="239049"/>
            <a:ext cx="3230575" cy="1008112"/>
          </a:xfrm>
          <a:prstGeom prst="roundRect">
            <a:avLst>
              <a:gd name="adj" fmla="val 0"/>
            </a:avLst>
          </a:prstGeom>
          <a:blipFill>
            <a:blip r:embed="rId3" cstate="screen"/>
            <a:tile tx="0" ty="0" sx="100000" sy="100000" flip="none" algn="tl"/>
          </a:blip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>
                <a:solidFill>
                  <a:prstClr val="white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ОТВЕТ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88" y="2276872"/>
            <a:ext cx="3017837" cy="3530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 descr="Medusa Clip 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909" y="2276872"/>
            <a:ext cx="2232249" cy="282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86861" y="2967335"/>
            <a:ext cx="66855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Л=Р                 Е=И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43350" y="5002123"/>
            <a:ext cx="13372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7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УЗ</a:t>
            </a:r>
          </a:p>
        </p:txBody>
      </p:sp>
      <p:sp>
        <p:nvSpPr>
          <p:cNvPr id="7" name="Минус 6"/>
          <p:cNvSpPr/>
          <p:nvPr/>
        </p:nvSpPr>
        <p:spPr>
          <a:xfrm rot="19669673">
            <a:off x="6028347" y="5302204"/>
            <a:ext cx="1440160" cy="60016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03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9643" y="1690062"/>
            <a:ext cx="580059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,,       а=о</a:t>
            </a:r>
          </a:p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</a:t>
            </a:r>
          </a:p>
          <a:p>
            <a:pPr algn="ctr"/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</a:t>
            </a:r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,,,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76723" y="0"/>
            <a:ext cx="2839225" cy="964845"/>
          </a:xfrm>
          <a:prstGeom prst="roundRect">
            <a:avLst/>
          </a:prstGeom>
          <a:blipFill>
            <a:blip r:embed="rId2" cstate="screen"/>
            <a:tile tx="0" ty="0" sx="100000" sy="100000" flip="none" algn="tl"/>
          </a:blip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ворона</a:t>
            </a:r>
            <a:endParaRPr lang="ru-RU" sz="4400" b="1" kern="0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53863" y="0"/>
            <a:ext cx="2835777" cy="1008112"/>
          </a:xfrm>
          <a:prstGeom prst="roundRect">
            <a:avLst>
              <a:gd name="adj" fmla="val 0"/>
            </a:avLst>
          </a:prstGeom>
          <a:blipFill>
            <a:blip r:embed="rId3" cstate="screen"/>
            <a:tile tx="0" ty="0" sx="100000" sy="100000" flip="none" algn="tl"/>
          </a:blip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>
                <a:solidFill>
                  <a:prstClr val="white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ОТВЕТ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86"/>
          <a:stretch>
            <a:fillRect/>
          </a:stretch>
        </p:blipFill>
        <p:spPr bwMode="auto">
          <a:xfrm>
            <a:off x="2123728" y="1690062"/>
            <a:ext cx="2514126" cy="345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283" y="3933057"/>
            <a:ext cx="176383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64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1" y="1196752"/>
            <a:ext cx="80648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Автоматизация  звука «Р»</a:t>
            </a:r>
          </a:p>
          <a:p>
            <a:pPr algn="ctr"/>
            <a:r>
              <a:rPr lang="ru-RU" sz="4400" b="1" dirty="0">
                <a:solidFill>
                  <a:srgbClr val="C00000"/>
                </a:solidFill>
                <a:latin typeface="Monotype Corsiva" pitchFamily="66" charset="0"/>
              </a:rPr>
              <a:t>с</a:t>
            </a: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о стечением согласных .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Разгадай ребусы.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Произнеси слова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со звукосочетанием </a:t>
            </a:r>
          </a:p>
          <a:p>
            <a:pPr lvl="0" algn="ctr"/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[ДР]или [ТР]</a:t>
            </a:r>
            <a:endParaRPr lang="ru-RU" sz="4400" dirty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endParaRPr lang="ru-RU" sz="4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63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4319" y="1268760"/>
            <a:ext cx="66967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Monotype Corsiva" pitchFamily="66" charset="0"/>
              </a:rPr>
              <a:t>Автоматизация звука [р] в слогах со стечением согласных. </a:t>
            </a:r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Разгадай ребусы.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Повтори </a:t>
            </a:r>
            <a:r>
              <a:rPr lang="ru-RU" sz="4400" b="1" dirty="0">
                <a:solidFill>
                  <a:srgbClr val="C00000"/>
                </a:solidFill>
                <a:latin typeface="Monotype Corsiva" pitchFamily="66" charset="0"/>
              </a:rPr>
              <a:t>слова, чётко проговаривая звук [р]. </a:t>
            </a:r>
          </a:p>
        </p:txBody>
      </p:sp>
    </p:spTree>
    <p:extLst>
      <p:ext uri="{BB962C8B-B14F-4D97-AF65-F5344CB8AC3E}">
        <p14:creationId xmlns:p14="http://schemas.microsoft.com/office/powerpoint/2010/main" val="362635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176723" y="0"/>
            <a:ext cx="2839225" cy="964845"/>
          </a:xfrm>
          <a:prstGeom prst="roundRect">
            <a:avLst/>
          </a:prstGeom>
          <a:blipFill>
            <a:blip r:embed="rId2" cstate="screen"/>
            <a:tile tx="0" ty="0" sx="100000" sy="100000" flip="none" algn="tl"/>
          </a:blip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гроза</a:t>
            </a:r>
            <a:endParaRPr lang="ru-RU" sz="4400" b="1" kern="0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76723" y="104824"/>
            <a:ext cx="2747638" cy="1008112"/>
          </a:xfrm>
          <a:prstGeom prst="roundRect">
            <a:avLst>
              <a:gd name="adj" fmla="val 0"/>
            </a:avLst>
          </a:prstGeom>
          <a:blipFill>
            <a:blip r:embed="rId3" cstate="screen"/>
            <a:tile tx="0" ty="0" sx="100000" sy="100000" flip="none" algn="tl"/>
          </a:blip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>
                <a:solidFill>
                  <a:prstClr val="white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ОТВЕТ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602" y="2204865"/>
            <a:ext cx="317878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09649" y="1971755"/>
            <a:ext cx="1965603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99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33CC"/>
                </a:solidFill>
                <a:effectLst>
                  <a:reflection blurRad="12700" stA="28000" endPos="45000" dist="1000" dir="5400000" sy="-100000" algn="bl" rotWithShape="0"/>
                </a:effectLst>
                <a:latin typeface="Segoe Script" pitchFamily="34" charset="0"/>
              </a:rPr>
              <a:t>Г</a:t>
            </a:r>
          </a:p>
        </p:txBody>
      </p:sp>
    </p:spTree>
    <p:extLst>
      <p:ext uri="{BB962C8B-B14F-4D97-AF65-F5344CB8AC3E}">
        <p14:creationId xmlns:p14="http://schemas.microsoft.com/office/powerpoint/2010/main" val="313090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6176723" y="116632"/>
            <a:ext cx="2839225" cy="964845"/>
          </a:xfrm>
          <a:prstGeom prst="roundRect">
            <a:avLst/>
          </a:prstGeom>
          <a:blipFill>
            <a:blip r:embed="rId2" cstate="screen"/>
            <a:tile tx="0" ty="0" sx="100000" sy="100000" flip="none" algn="tl"/>
          </a:blip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крот</a:t>
            </a:r>
            <a:endParaRPr lang="ru-RU" sz="4400" b="1" kern="0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9" y="1412777"/>
            <a:ext cx="2228981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sz="239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К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59411" y="73365"/>
            <a:ext cx="2808310" cy="1008112"/>
          </a:xfrm>
          <a:prstGeom prst="roundRect">
            <a:avLst>
              <a:gd name="adj" fmla="val 0"/>
            </a:avLst>
          </a:prstGeom>
          <a:blipFill>
            <a:blip r:embed="rId3" cstate="screen"/>
            <a:tile tx="0" ty="0" sx="100000" sy="100000" flip="none" algn="tl"/>
          </a:blip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>
                <a:solidFill>
                  <a:prstClr val="white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ОТВЕТ</a:t>
            </a:r>
          </a:p>
        </p:txBody>
      </p:sp>
      <p:pic>
        <p:nvPicPr>
          <p:cNvPr id="6" name="Picture 2" descr="Память связана с полостью рта Здоровье и рецепты AgriNEWS: Н…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669" y="2132856"/>
            <a:ext cx="356417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00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176723" y="0"/>
            <a:ext cx="2839225" cy="964845"/>
          </a:xfrm>
          <a:prstGeom prst="roundRect">
            <a:avLst/>
          </a:prstGeom>
          <a:blipFill>
            <a:blip r:embed="rId2" cstate="screen"/>
            <a:tile tx="0" ty="0" sx="100000" sy="100000" flip="none" algn="tl"/>
          </a:blip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крылья</a:t>
            </a:r>
            <a:endParaRPr lang="ru-RU" sz="4400" b="1" kern="0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76723" y="0"/>
            <a:ext cx="2839225" cy="1008112"/>
          </a:xfrm>
          <a:prstGeom prst="roundRect">
            <a:avLst>
              <a:gd name="adj" fmla="val 0"/>
            </a:avLst>
          </a:prstGeom>
          <a:blipFill>
            <a:blip r:embed="rId3" cstate="screen"/>
            <a:tile tx="0" ty="0" sx="100000" sy="100000" flip="none" algn="tl"/>
          </a:blip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>
                <a:solidFill>
                  <a:prstClr val="white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ОТВЕТ</a:t>
            </a:r>
          </a:p>
        </p:txBody>
      </p:sp>
      <p:pic>
        <p:nvPicPr>
          <p:cNvPr id="2052" name="Picture 4" descr="Сказочные животные - рисунки. Картин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56421"/>
            <a:ext cx="359960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94879" y="1064330"/>
            <a:ext cx="3384376" cy="35240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</a:t>
            </a:r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ЛЬЯ</a:t>
            </a:r>
            <a:endParaRPr lang="ru-RU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9057" y="145222"/>
            <a:ext cx="2664296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99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,,</a:t>
            </a:r>
            <a:endParaRPr lang="ru-RU" sz="199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290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176723" y="0"/>
            <a:ext cx="2839225" cy="964845"/>
          </a:xfrm>
          <a:prstGeom prst="roundRect">
            <a:avLst/>
          </a:prstGeom>
          <a:blipFill>
            <a:blip r:embed="rId2" cstate="screen"/>
            <a:tile tx="0" ty="0" sx="100000" sy="100000" flip="none" algn="tl"/>
          </a:blip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парк</a:t>
            </a:r>
            <a:endParaRPr lang="ru-RU" sz="4400" b="1" kern="0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1922463"/>
            <a:ext cx="4322763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176723" y="0"/>
            <a:ext cx="2839225" cy="1008112"/>
          </a:xfrm>
          <a:prstGeom prst="roundRect">
            <a:avLst>
              <a:gd name="adj" fmla="val 0"/>
            </a:avLst>
          </a:prstGeom>
          <a:blipFill>
            <a:blip r:embed="rId4" cstate="screen"/>
            <a:tile tx="0" ty="0" sx="100000" sy="100000" flip="none" algn="tl"/>
          </a:blip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>
                <a:solidFill>
                  <a:prstClr val="white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ОТВЕТ</a:t>
            </a:r>
          </a:p>
        </p:txBody>
      </p:sp>
    </p:spTree>
    <p:extLst>
      <p:ext uri="{BB962C8B-B14F-4D97-AF65-F5344CB8AC3E}">
        <p14:creationId xmlns:p14="http://schemas.microsoft.com/office/powerpoint/2010/main" val="41181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580113" y="0"/>
            <a:ext cx="3435836" cy="964845"/>
          </a:xfrm>
          <a:prstGeom prst="roundRect">
            <a:avLst/>
          </a:prstGeom>
          <a:blipFill>
            <a:blip r:embed="rId2" cstate="screen"/>
            <a:tile tx="0" ty="0" sx="100000" sy="100000" flip="none" algn="tl"/>
          </a:blip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санитарка</a:t>
            </a:r>
            <a:endParaRPr lang="ru-RU" sz="4400" b="1" kern="0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80112" y="-21634"/>
            <a:ext cx="3563887" cy="1008112"/>
          </a:xfrm>
          <a:prstGeom prst="roundRect">
            <a:avLst>
              <a:gd name="adj" fmla="val 0"/>
            </a:avLst>
          </a:prstGeom>
          <a:blipFill>
            <a:blip r:embed="rId3" cstate="screen"/>
            <a:tile tx="0" ty="0" sx="100000" sy="100000" flip="none" algn="tl"/>
          </a:blip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>
                <a:solidFill>
                  <a:prstClr val="white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ОТВЕТ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43087"/>
            <a:ext cx="176847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Интернет-магазин игрушек &quot;Три поросенка&quot;, развивающие детски…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3061456" cy="280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11030" y="1843087"/>
            <a:ext cx="2301130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39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Courier New" pitchFamily="49" charset="0"/>
                <a:cs typeface="Courier New" pitchFamily="49" charset="0"/>
              </a:rPr>
              <a:t>Т</a:t>
            </a:r>
            <a:endParaRPr lang="ru-RU" sz="239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59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674400"/>
            <a:ext cx="58326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solidFill>
                  <a:srgbClr val="C00000"/>
                </a:solidFill>
                <a:latin typeface="Monotype Corsiva" pitchFamily="66" charset="0"/>
              </a:rPr>
              <a:t>Автоматизация звука [р] в </a:t>
            </a: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словах с двумя  звуками.</a:t>
            </a:r>
            <a:endParaRPr lang="ru-RU" sz="4400" b="1" dirty="0">
              <a:solidFill>
                <a:srgbClr val="C00000"/>
              </a:solidFill>
              <a:latin typeface="Monotype Corsiva" pitchFamily="66" charset="0"/>
            </a:endParaRPr>
          </a:p>
          <a:p>
            <a:pPr lvl="0" algn="ctr"/>
            <a:r>
              <a:rPr lang="ru-RU" sz="4400" b="1" dirty="0">
                <a:solidFill>
                  <a:srgbClr val="C00000"/>
                </a:solidFill>
                <a:latin typeface="Monotype Corsiva" pitchFamily="66" charset="0"/>
              </a:rPr>
              <a:t>Разгадай ребусы.</a:t>
            </a:r>
          </a:p>
          <a:p>
            <a:pPr lvl="0" algn="ctr"/>
            <a:r>
              <a:rPr lang="ru-RU" sz="4400" b="1" dirty="0">
                <a:solidFill>
                  <a:srgbClr val="C00000"/>
                </a:solidFill>
                <a:latin typeface="Monotype Corsiva" pitchFamily="66" charset="0"/>
              </a:rPr>
              <a:t>Повтори слова, чётко проговаривая звук [р]. </a:t>
            </a:r>
          </a:p>
        </p:txBody>
      </p:sp>
    </p:spTree>
    <p:extLst>
      <p:ext uri="{BB962C8B-B14F-4D97-AF65-F5344CB8AC3E}">
        <p14:creationId xmlns:p14="http://schemas.microsoft.com/office/powerpoint/2010/main" val="275817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986197" y="322979"/>
            <a:ext cx="2839225" cy="964845"/>
          </a:xfrm>
          <a:prstGeom prst="roundRect">
            <a:avLst/>
          </a:prstGeom>
          <a:blipFill>
            <a:blip r:embed="rId2" cstate="screen"/>
            <a:tile tx="0" ty="0" sx="100000" sy="100000" flip="none" algn="tl"/>
          </a:blip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тротуар</a:t>
            </a:r>
            <a:endParaRPr lang="ru-RU" sz="4400" b="1" kern="0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12159" y="214836"/>
            <a:ext cx="2839225" cy="1143000"/>
          </a:xfrm>
          <a:prstGeom prst="roundRect">
            <a:avLst>
              <a:gd name="adj" fmla="val 0"/>
            </a:avLst>
          </a:prstGeom>
          <a:blipFill>
            <a:blip r:embed="rId3" cstate="screen"/>
            <a:tile tx="0" ty="0" sx="100000" sy="100000" flip="none" algn="tl"/>
          </a:blip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>
                <a:solidFill>
                  <a:prstClr val="white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ОТВЕТ</a:t>
            </a:r>
          </a:p>
        </p:txBody>
      </p:sp>
      <p:pic>
        <p:nvPicPr>
          <p:cNvPr id="6" name="Picture 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08719" y="2532360"/>
            <a:ext cx="2286000" cy="222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359" y="2060848"/>
            <a:ext cx="4679025" cy="26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9952" y="3645197"/>
            <a:ext cx="326585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r>
              <a:rPr lang="ru-RU" sz="8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2, 1</a:t>
            </a:r>
            <a:endParaRPr lang="ru-RU" sz="8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102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6176723" y="64979"/>
            <a:ext cx="2674660" cy="964845"/>
          </a:xfrm>
          <a:prstGeom prst="roundRect">
            <a:avLst/>
          </a:prstGeom>
          <a:blipFill>
            <a:blip r:embed="rId2" cstate="screen"/>
            <a:tile tx="0" ty="0" sx="100000" sy="100000" flip="none" algn="tl"/>
          </a:blip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трактор</a:t>
            </a:r>
            <a:endParaRPr lang="ru-RU" sz="4400" b="1" kern="0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6176723" y="0"/>
            <a:ext cx="2674661" cy="964845"/>
          </a:xfrm>
          <a:prstGeom prst="roundRect">
            <a:avLst>
              <a:gd name="adj" fmla="val 0"/>
            </a:avLst>
          </a:prstGeom>
          <a:blipFill>
            <a:blip r:embed="rId3" cstate="screen"/>
            <a:tile tx="0" ty="0" sx="100000" sy="100000" flip="none" algn="tl"/>
          </a:blip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 smtClean="0">
                <a:solidFill>
                  <a:prstClr val="white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3200" b="1" kern="0" dirty="0">
              <a:solidFill>
                <a:prstClr val="white">
                  <a:lumMod val="8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Память связана с полостью рта Здоровье и рецепты AgriNEWS: Н…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700808"/>
            <a:ext cx="2736305" cy="178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Любовная измена. Конкурс Каменного Гостя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91" y="1171448"/>
            <a:ext cx="2664296" cy="261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Roman Buhtiarov - Просмотр профиля - Все Вмест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40051"/>
            <a:ext cx="3260907" cy="182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3" y="3428998"/>
            <a:ext cx="68027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3,1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2,4,1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2,1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268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5724128" y="60678"/>
            <a:ext cx="3419872" cy="964845"/>
          </a:xfrm>
          <a:prstGeom prst="roundRect">
            <a:avLst/>
          </a:prstGeom>
          <a:blipFill>
            <a:blip r:embed="rId2" cstate="screen"/>
            <a:tile tx="0" ty="0" sx="100000" sy="100000" flip="none" algn="tl"/>
          </a:blip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пароварка</a:t>
            </a:r>
            <a:endParaRPr lang="ru-RU" sz="4400" b="1" kern="0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Прогулки с физикой для самых маленьких(Богданов К.Ю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5"/>
            <a:ext cx="2808312" cy="298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86"/>
          <a:stretch>
            <a:fillRect/>
          </a:stretch>
        </p:blipFill>
        <p:spPr bwMode="auto">
          <a:xfrm>
            <a:off x="3347864" y="1315862"/>
            <a:ext cx="2514126" cy="3454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47864" y="3764025"/>
            <a:ext cx="5184575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2,3,4,5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</a:t>
            </a:r>
            <a:endParaRPr lang="ru-RU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4530184">
            <a:off x="1877171" y="2652371"/>
            <a:ext cx="1910774" cy="298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5724128" y="60678"/>
            <a:ext cx="3419872" cy="964845"/>
          </a:xfrm>
          <a:prstGeom prst="roundRect">
            <a:avLst>
              <a:gd name="adj" fmla="val 0"/>
            </a:avLst>
          </a:prstGeom>
          <a:blipFill>
            <a:blip r:embed="rId5" cstate="screen"/>
            <a:tile tx="0" ty="0" sx="100000" sy="100000" flip="none" algn="tl"/>
          </a:blip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 smtClean="0">
                <a:solidFill>
                  <a:prstClr val="white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3200" b="1" kern="0" dirty="0">
              <a:solidFill>
                <a:prstClr val="white">
                  <a:lumMod val="8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8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870050" y="42057"/>
            <a:ext cx="2839225" cy="964845"/>
          </a:xfrm>
          <a:prstGeom prst="roundRect">
            <a:avLst/>
          </a:prstGeom>
          <a:blipFill>
            <a:blip r:embed="rId2" cstate="screen"/>
            <a:tile tx="0" ty="0" sx="100000" sy="100000" flip="none" algn="tl"/>
          </a:blip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трава</a:t>
            </a:r>
            <a:endParaRPr lang="ru-RU" sz="4400" b="1" kern="0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870050" y="0"/>
            <a:ext cx="2849599" cy="1008112"/>
          </a:xfrm>
          <a:prstGeom prst="roundRect">
            <a:avLst>
              <a:gd name="adj" fmla="val 0"/>
            </a:avLst>
          </a:prstGeom>
          <a:blipFill>
            <a:blip r:embed="rId3" cstate="screen"/>
            <a:tile tx="0" ty="0" sx="100000" sy="100000" flip="none" algn="tl"/>
          </a:blip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>
                <a:solidFill>
                  <a:prstClr val="white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ОТВЕТ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384300"/>
            <a:ext cx="6048375" cy="424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1840" y="3509168"/>
            <a:ext cx="27363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ru-RU" sz="6600" b="1" dirty="0" smtClean="0">
                <a:solidFill>
                  <a:srgbClr val="00B050"/>
                </a:solidFill>
                <a:latin typeface="Times New Roman" pitchFamily="18" charset="0"/>
              </a:rPr>
              <a:t>ТРА</a:t>
            </a:r>
            <a:endParaRPr lang="ru-RU" sz="6600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68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940152" y="30105"/>
            <a:ext cx="2705191" cy="1143000"/>
          </a:xfrm>
          <a:prstGeom prst="roundRect">
            <a:avLst/>
          </a:prstGeom>
          <a:blipFill>
            <a:blip r:embed="rId2" cstate="screen"/>
            <a:tile tx="0" ty="0" sx="100000" sy="100000" flip="none" algn="tl"/>
          </a:blip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трамвай</a:t>
            </a:r>
            <a:endParaRPr lang="ru-RU" sz="4400" b="1" kern="0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5796136" y="53752"/>
            <a:ext cx="2952328" cy="1143000"/>
          </a:xfrm>
          <a:prstGeom prst="roundRect">
            <a:avLst>
              <a:gd name="adj" fmla="val 0"/>
            </a:avLst>
          </a:prstGeom>
          <a:blipFill>
            <a:blip r:embed="rId3" cstate="screen"/>
            <a:tile tx="0" ty="0" sx="100000" sy="100000" flip="none" algn="tl"/>
          </a:blip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 smtClean="0">
                <a:solidFill>
                  <a:prstClr val="white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3200" b="1" kern="0" dirty="0">
              <a:solidFill>
                <a:prstClr val="white">
                  <a:lumMod val="8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REVAMPED* She's got Style NeverShoutNever Publish with Glogster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48540"/>
            <a:ext cx="4176464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3452" y="2967335"/>
            <a:ext cx="767710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1,2,3,5,4         </a:t>
            </a:r>
            <a:r>
              <a:rPr lang="ru-RU" sz="1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АЙ</a:t>
            </a:r>
            <a:endParaRPr lang="ru-RU" sz="1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7" y="1196752"/>
            <a:ext cx="374441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5=М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596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012160" y="100922"/>
            <a:ext cx="2780136" cy="1143000"/>
          </a:xfrm>
          <a:prstGeom prst="roundRect">
            <a:avLst>
              <a:gd name="adj" fmla="val 0"/>
            </a:avLst>
          </a:prstGeom>
          <a:blipFill>
            <a:blip r:embed="rId2" cstate="screen"/>
            <a:tile tx="0" ty="0" sx="100000" sy="100000" flip="none" algn="tl"/>
          </a:blip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друг</a:t>
            </a:r>
            <a:endParaRPr lang="ru-RU" sz="4400" b="1" kern="0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833922" y="100922"/>
            <a:ext cx="3074428" cy="1243922"/>
          </a:xfrm>
          <a:prstGeom prst="roundRect">
            <a:avLst>
              <a:gd name="adj" fmla="val 0"/>
            </a:avLst>
          </a:prstGeom>
          <a:blipFill>
            <a:blip r:embed="rId3" cstate="screen"/>
            <a:tile tx="0" ty="0" sx="100000" sy="100000" flip="none" algn="tl"/>
          </a:blip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 smtClean="0">
                <a:solidFill>
                  <a:prstClr val="white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3200" b="1" kern="0" dirty="0">
              <a:solidFill>
                <a:prstClr val="white">
                  <a:lumMod val="8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4844"/>
            <a:ext cx="5278500" cy="323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7824" y="2967335"/>
            <a:ext cx="33843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3,1,4,5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166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692696"/>
            <a:ext cx="47342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solidFill>
                  <a:srgbClr val="C00000"/>
                </a:solidFill>
                <a:latin typeface="Monotype Corsiva" pitchFamily="66" charset="0"/>
              </a:rPr>
              <a:t>Автоматизация звука [р] в  </a:t>
            </a: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обратных слогах </a:t>
            </a:r>
          </a:p>
          <a:p>
            <a:pPr lvl="0" algn="ctr"/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 ( в конце слова )</a:t>
            </a:r>
            <a:endParaRPr lang="ru-RU" sz="4400" b="1" dirty="0">
              <a:solidFill>
                <a:srgbClr val="C00000"/>
              </a:solidFill>
              <a:latin typeface="Monotype Corsiva" pitchFamily="66" charset="0"/>
            </a:endParaRPr>
          </a:p>
          <a:p>
            <a:pPr lvl="0" algn="ctr"/>
            <a:r>
              <a:rPr lang="ru-RU" sz="4400" b="1" dirty="0">
                <a:solidFill>
                  <a:srgbClr val="C00000"/>
                </a:solidFill>
                <a:latin typeface="Monotype Corsiva" pitchFamily="66" charset="0"/>
              </a:rPr>
              <a:t>Разгадай  ребусы</a:t>
            </a:r>
          </a:p>
          <a:p>
            <a:pPr lvl="0" algn="ctr"/>
            <a:r>
              <a:rPr lang="ru-RU" sz="4400" b="1" dirty="0">
                <a:solidFill>
                  <a:srgbClr val="C00000"/>
                </a:solidFill>
                <a:latin typeface="Monotype Corsiva" pitchFamily="66" charset="0"/>
              </a:rPr>
              <a:t> Повтори слова, чётко проговаривая звук [р]. </a:t>
            </a:r>
          </a:p>
        </p:txBody>
      </p:sp>
    </p:spTree>
    <p:extLst>
      <p:ext uri="{BB962C8B-B14F-4D97-AF65-F5344CB8AC3E}">
        <p14:creationId xmlns:p14="http://schemas.microsoft.com/office/powerpoint/2010/main" val="410839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6010564" y="5834796"/>
            <a:ext cx="2839225" cy="964845"/>
          </a:xfrm>
          <a:prstGeom prst="roundRect">
            <a:avLst/>
          </a:prstGeom>
          <a:blipFill>
            <a:blip r:embed="rId2" cstate="screen"/>
            <a:tile tx="0" ty="0" sx="100000" sy="100000" flip="none" algn="tl"/>
          </a:blip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узор</a:t>
            </a:r>
            <a:endParaRPr lang="ru-RU" sz="4400" b="1" kern="0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8" descr="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5"/>
            <a:ext cx="302433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0580" y="1543868"/>
            <a:ext cx="2972227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39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  <a:endParaRPr lang="ru-RU" sz="239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04775" y="1772816"/>
            <a:ext cx="2022492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7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endParaRPr lang="ru-RU" sz="287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4770" y="-2254464"/>
            <a:ext cx="3611251" cy="45089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,,</a:t>
            </a:r>
            <a:endParaRPr lang="ru-RU" sz="287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5816573" y="5704676"/>
            <a:ext cx="2998896" cy="1143000"/>
          </a:xfrm>
          <a:prstGeom prst="roundRect">
            <a:avLst>
              <a:gd name="adj" fmla="val 0"/>
            </a:avLst>
          </a:prstGeom>
          <a:blipFill>
            <a:blip r:embed="rId4" cstate="screen"/>
            <a:tile tx="0" ty="0" sx="100000" sy="100000" flip="none" algn="tl"/>
          </a:blip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 smtClean="0">
                <a:solidFill>
                  <a:prstClr val="white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3200" b="1" kern="0" dirty="0">
              <a:solidFill>
                <a:prstClr val="white">
                  <a:lumMod val="8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90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868144" y="20792"/>
            <a:ext cx="2839225" cy="964845"/>
          </a:xfrm>
          <a:prstGeom prst="roundRect">
            <a:avLst/>
          </a:prstGeom>
          <a:blipFill>
            <a:blip r:embed="rId2" cstate="screen"/>
            <a:tile tx="0" ty="0" sx="100000" sy="100000" flip="none" algn="tl"/>
          </a:blip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ювелир</a:t>
            </a:r>
            <a:endParaRPr lang="ru-RU" sz="4400" b="1" kern="0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868144" y="0"/>
            <a:ext cx="2952328" cy="1143000"/>
          </a:xfrm>
          <a:prstGeom prst="roundRect">
            <a:avLst>
              <a:gd name="adj" fmla="val 0"/>
            </a:avLst>
          </a:prstGeom>
          <a:blipFill>
            <a:blip r:embed="rId3" cstate="screen"/>
            <a:tile tx="0" ty="0" sx="100000" sy="100000" flip="none" algn="tl"/>
          </a:blip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 smtClean="0">
                <a:solidFill>
                  <a:prstClr val="white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3200" b="1" kern="0" dirty="0">
              <a:solidFill>
                <a:prstClr val="white">
                  <a:lumMod val="8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266" y="3244592"/>
            <a:ext cx="4239756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37464" y="1397675"/>
            <a:ext cx="289694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СА=Р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6912" y="-1251520"/>
            <a:ext cx="12961440" cy="972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 flipH="1">
            <a:off x="1979712" y="2182505"/>
            <a:ext cx="214247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Ю</a:t>
            </a:r>
            <a:endParaRPr lang="ru-RU" sz="6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2292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6176723" y="0"/>
            <a:ext cx="2839225" cy="964845"/>
          </a:xfrm>
          <a:prstGeom prst="roundRect">
            <a:avLst/>
          </a:prstGeom>
          <a:blipFill>
            <a:blip r:embed="rId2" cstate="screen"/>
            <a:tile tx="0" ty="0" sx="100000" sy="100000" flip="none" algn="tl"/>
          </a:blip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itchFamily="34" charset="0"/>
                <a:cs typeface="Arial" pitchFamily="34" charset="0"/>
              </a:rPr>
              <a:t>тигр</a:t>
            </a:r>
            <a:endParaRPr lang="ru-RU" sz="4400" b="1" kern="0" dirty="0">
              <a:solidFill>
                <a:prstClr val="black">
                  <a:lumMod val="65000"/>
                  <a:lumOff val="3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6120171" y="0"/>
            <a:ext cx="2952328" cy="1143000"/>
          </a:xfrm>
          <a:prstGeom prst="roundRect">
            <a:avLst>
              <a:gd name="adj" fmla="val 0"/>
            </a:avLst>
          </a:prstGeom>
          <a:blipFill>
            <a:blip r:embed="rId3" cstate="screen"/>
            <a:tile tx="0" ty="0" sx="100000" sy="100000" flip="none" algn="tl"/>
          </a:blip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dirty="0" smtClean="0">
                <a:solidFill>
                  <a:prstClr val="white">
                    <a:lumMod val="85000"/>
                  </a:prstClr>
                </a:solidFill>
                <a:latin typeface="Arial" pitchFamily="34" charset="0"/>
                <a:cs typeface="Arial" pitchFamily="34" charset="0"/>
              </a:rPr>
              <a:t>ОТВЕТ</a:t>
            </a:r>
            <a:endParaRPr lang="ru-RU" sz="3200" b="1" kern="0" dirty="0">
              <a:solidFill>
                <a:prstClr val="white">
                  <a:lumMod val="8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 descr="гри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392" y="1521703"/>
            <a:ext cx="253909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79017" y="-531439"/>
            <a:ext cx="3636931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3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,,</a:t>
            </a:r>
            <a:endParaRPr lang="ru-RU" sz="239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521703"/>
            <a:ext cx="498348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39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ТИ</a:t>
            </a:r>
          </a:p>
        </p:txBody>
      </p:sp>
    </p:spTree>
    <p:extLst>
      <p:ext uri="{BB962C8B-B14F-4D97-AF65-F5344CB8AC3E}">
        <p14:creationId xmlns:p14="http://schemas.microsoft.com/office/powerpoint/2010/main" val="374584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3169_d3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1386</TotalTime>
  <Words>245</Words>
  <Application>Microsoft Office PowerPoint</Application>
  <PresentationFormat>Экран (4:3)</PresentationFormat>
  <Paragraphs>105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43169_d36</vt:lpstr>
      <vt:lpstr>Презентация PowerPoint</vt:lpstr>
      <vt:lpstr>Презентация PowerPoint</vt:lpstr>
      <vt:lpstr>Презентация PowerPoint</vt:lpstr>
      <vt:lpstr>трамвай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Любовь</cp:lastModifiedBy>
  <cp:revision>131</cp:revision>
  <dcterms:created xsi:type="dcterms:W3CDTF">2014-06-24T15:51:35Z</dcterms:created>
  <dcterms:modified xsi:type="dcterms:W3CDTF">2015-10-11T06:52:45Z</dcterms:modified>
</cp:coreProperties>
</file>