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83" r:id="rId3"/>
    <p:sldId id="285" r:id="rId4"/>
    <p:sldId id="286" r:id="rId5"/>
    <p:sldId id="288" r:id="rId6"/>
    <p:sldId id="287" r:id="rId7"/>
    <p:sldId id="257" r:id="rId8"/>
    <p:sldId id="289" r:id="rId9"/>
    <p:sldId id="290" r:id="rId10"/>
    <p:sldId id="291" r:id="rId11"/>
    <p:sldId id="259" r:id="rId12"/>
    <p:sldId id="261" r:id="rId13"/>
    <p:sldId id="263" r:id="rId14"/>
    <p:sldId id="267" r:id="rId15"/>
    <p:sldId id="274" r:id="rId16"/>
    <p:sldId id="278" r:id="rId17"/>
    <p:sldId id="279" r:id="rId18"/>
    <p:sldId id="280" r:id="rId19"/>
    <p:sldId id="29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3744416"/>
          </a:xfrm>
        </p:spPr>
        <p:txBody>
          <a:bodyPr>
            <a:noAutofit/>
          </a:bodyPr>
          <a:lstStyle/>
          <a:p>
            <a:r>
              <a:rPr lang="ru-RU" sz="5400" b="1" i="1" dirty="0">
                <a:solidFill>
                  <a:srgbClr val="7030A0"/>
                </a:solidFill>
              </a:rPr>
              <a:t>Обогащение словаря дошкольников</a:t>
            </a:r>
            <a:r>
              <a:rPr lang="ru-RU" sz="5400" i="1" dirty="0">
                <a:solidFill>
                  <a:srgbClr val="7030A0"/>
                </a:solidFill>
              </a:rPr>
              <a:t/>
            </a:r>
            <a:br>
              <a:rPr lang="ru-RU" sz="5400" i="1" dirty="0">
                <a:solidFill>
                  <a:srgbClr val="7030A0"/>
                </a:solidFill>
              </a:rPr>
            </a:br>
            <a:r>
              <a:rPr lang="ru-RU" sz="5400" b="1" i="1" dirty="0">
                <a:solidFill>
                  <a:srgbClr val="7030A0"/>
                </a:solidFill>
              </a:rPr>
              <a:t> с общим недоразвитием речи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1329561"/>
          </a:xfrm>
        </p:spPr>
        <p:txBody>
          <a:bodyPr>
            <a:noAutofit/>
          </a:bodyPr>
          <a:lstStyle/>
          <a:p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01793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476672"/>
            <a:ext cx="8435280" cy="58326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10" y="548680"/>
            <a:ext cx="295232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52111"/>
            <a:ext cx="3264580" cy="244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18593"/>
            <a:ext cx="2367986" cy="236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853" y="2924944"/>
            <a:ext cx="2325042" cy="317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20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5598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 </a:t>
            </a:r>
            <a:r>
              <a:rPr lang="ru-RU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методики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уровня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операции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обобщения, умения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выделять существенные признаки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  <a:endParaRPr lang="ru-RU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Гора, горный, горе. </a:t>
            </a:r>
            <a:endParaRPr lang="ru-RU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Море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морщины, морской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лишнее слово</a:t>
            </a:r>
            <a:r>
              <a:rPr lang="ru-RU" sz="3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588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3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как голос подает?»</a:t>
            </a:r>
            <a:r>
              <a:rPr lang="ru-RU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методики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глагольного (предикативного) словаря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3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«Подбери картинки</a:t>
            </a:r>
            <a:r>
              <a:rPr lang="ru-RU" sz="3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исследование состояния пассивного словаря. Диагностика уровня понимания признаков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636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26469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«Какая? Какой? Какое?»</a:t>
            </a:r>
            <a:endParaRPr lang="ru-RU" sz="3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методики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пассивного словаря. Диагностика уровня понимания слов с противоположным значением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  <a:r>
              <a:rPr lang="ru-RU" sz="3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«Скажи наоборот»</a:t>
            </a:r>
            <a:endParaRPr lang="ru-RU" sz="300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0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методики</a:t>
            </a: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pPr marL="0" indent="0" algn="just">
              <a:buNone/>
            </a:pP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уровня умения подбирать слова с противоположным значением.</a:t>
            </a:r>
          </a:p>
          <a:p>
            <a:pPr marL="0" indent="0" algn="just">
              <a:buNone/>
            </a:pP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3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«Закончи </a:t>
            </a:r>
            <a:r>
              <a:rPr lang="ru-RU" sz="3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предложение»</a:t>
            </a:r>
            <a:endParaRPr lang="ru-RU" sz="3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исследование уровня умения подбирать слова с противоположным значением.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169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435280" cy="604867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«Какой </a:t>
            </a:r>
            <a:r>
              <a:rPr lang="ru-RU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lang="ru-RU" sz="3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детей о величине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предметов, учить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классифицировать предметы по определенному признаку (величина, цвет, форма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«Из </a:t>
            </a:r>
            <a:r>
              <a:rPr lang="ru-RU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чего сделано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lang="ru-RU" sz="3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группировать предметы по материалу, из которого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сделаны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(металл, резина, стекло, дерево,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пластмасса), активизировать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 признаков.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7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«Придумаем слова — родственники»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картинный материал, задаем детям вопросы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время года? (Зима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Как, сказать ласково? (Зимушка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можно назвать, одним словом этих птиц? (Зимующие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как по-другому сказать «Остаются на зиму»? (Зимуют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Вспомните все слова - родственники к слову ЗИМА.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2109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518457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совершенствование грамматического строя речи (подбор однокоренных слов).</a:t>
            </a:r>
          </a:p>
          <a:p>
            <a:pPr marL="0" indent="0" algn="ctr">
              <a:buNone/>
            </a:pP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игры.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 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задает ребенку вопрос и бросает мяч, ребенок называет слово и возвращает мяч обратно.</a:t>
            </a:r>
          </a:p>
          <a:p>
            <a:pPr marL="0" indent="0" algn="just">
              <a:buNone/>
            </a:pPr>
            <a:endParaRPr lang="ru-RU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фрукт, нарисованный на картинке? (Лимон).</a:t>
            </a:r>
          </a:p>
          <a:p>
            <a:pPr marL="0" indent="0" algn="just">
              <a:buNone/>
            </a:pP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назвать маленький лимон? (Лимончик).</a:t>
            </a:r>
          </a:p>
          <a:p>
            <a:pPr marL="0" indent="0" algn="just">
              <a:buNone/>
            </a:pP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сок из лимона? (Лимонный).</a:t>
            </a:r>
          </a:p>
          <a:p>
            <a:pPr marL="0" indent="0" algn="just">
              <a:buNone/>
            </a:pP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назовем пирог с лимоном? (Лимонник).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Игра с мячом </a:t>
            </a:r>
            <a:r>
              <a:rPr lang="ru-RU" sz="36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«Одна семейка»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97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68863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4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активизировать словарь глаголов.</a:t>
            </a:r>
          </a:p>
          <a:p>
            <a:pPr marL="0" indent="0" algn="just">
              <a:buNone/>
            </a:pPr>
            <a:r>
              <a:rPr lang="ru-RU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r>
              <a:rPr lang="ru-RU" sz="4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</a:p>
          <a:p>
            <a:pPr marL="0" indent="0" algn="just">
              <a:buNone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 детям представить себя поварами и рассказать, как можно приготовить различные овощи. После этого логопед достает из «чудесного мешочка»  овощи, а дети подбирают нужные 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глаголы.</a:t>
            </a:r>
          </a:p>
          <a:p>
            <a:pPr marL="0" indent="0" algn="just">
              <a:buNone/>
            </a:pPr>
            <a:endParaRPr lang="ru-RU" sz="4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Капуста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(Можно  резать, мять, тушить, солить).</a:t>
            </a:r>
          </a:p>
          <a:p>
            <a:pPr marL="0" indent="0" algn="just">
              <a:buNone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Картофель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(Можно чистить, нарезать, жарить, варить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Морковь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(Можно чистить, тереть, резать, делать сок).</a:t>
            </a:r>
          </a:p>
          <a:p>
            <a:pPr marL="0" indent="0" algn="just">
              <a:buNone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Огурец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(Можно мыть, солить, мариновать, укладывать в банки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«Маленькие поварята»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960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166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развитие синтаксической стороны речи (обучение составлению сложносочиненных предложений со словами 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Логопед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выставляет на наборное полотно сюжетные картинки. Затем он начинает говорить предложение, а дети  заканчивают. Часть предложения, которую произносит ребенок, начинается со слова 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люблю яблоко,  … (потому что оно сладкое, вкусное, полезное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Мама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купила груши, … (потому что хочет испечь грушевый пирог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Игра </a:t>
            </a:r>
            <a:r>
              <a:rPr lang="ru-RU" sz="36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«Закончи предложения»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55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0800000" flipV="1">
            <a:off x="457200" y="1412776"/>
            <a:ext cx="8229600" cy="2304256"/>
          </a:xfrm>
        </p:spPr>
        <p:txBody>
          <a:bodyPr>
            <a:noAutofit/>
          </a:bodyPr>
          <a:lstStyle/>
          <a:p>
            <a:pPr algn="ctr"/>
            <a:r>
              <a:rPr lang="ru-RU" sz="8800" i="1" dirty="0" smtClean="0">
                <a:solidFill>
                  <a:srgbClr val="7030A0"/>
                </a:solidFill>
              </a:rPr>
              <a:t>СПАСИБО ЗА ВНИМАНИЕ!!!</a:t>
            </a:r>
            <a:endParaRPr lang="ru-RU" sz="88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7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507288" cy="557748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речи ребенка в онтогенезе тесно связано с развитием мышления, других психических функций. </a:t>
            </a:r>
            <a:endParaRPr lang="ru-RU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речи ребенок обозначает то, что доступно его пониманию. </a:t>
            </a:r>
            <a:endParaRPr lang="ru-RU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этим в его словаре сначала появляются слова конкретного значения и лишь потом — обобщающего.</a:t>
            </a:r>
          </a:p>
        </p:txBody>
      </p:sp>
    </p:spTree>
    <p:extLst>
      <p:ext uri="{BB962C8B-B14F-4D97-AF65-F5344CB8AC3E}">
        <p14:creationId xmlns:p14="http://schemas.microsoft.com/office/powerpoint/2010/main" val="304580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424936" cy="564949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жизненного опыта ребенка приводит к росту его словаря.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Анализируя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словарный состав разговорной речи детей в возрасте 5—6 лет, можно выделить наиболее употребительные слова: существительные, прилагательные, глаголы.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по мере развития психических процессов (мышления, восприятия, представлений, памяти), обогащения сенсорного опыта, изменения деятельности, формируется и словарь ребенка в количественном и качественном аспектах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071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669979"/>
          </a:xfrm>
        </p:spPr>
        <p:txBody>
          <a:bodyPr>
            <a:normAutofit/>
          </a:bodyPr>
          <a:lstStyle/>
          <a:p>
            <a:pPr algn="just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предметами и явлениями окружающей действительности, формирование понятий;</a:t>
            </a:r>
          </a:p>
          <a:p>
            <a:pPr algn="just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многозначности слова;</a:t>
            </a:r>
          </a:p>
          <a:p>
            <a:pPr algn="just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запаса синонимов и антонимов;</a:t>
            </a:r>
          </a:p>
          <a:p>
            <a:pPr algn="just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правильного употребления слова в связной речи.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728192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обогащению и активизации словаря у детей с общим недоразвитием речи включает в себя следующие задачи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20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864" y="1495325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уточнение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произношения слова;</a:t>
            </a:r>
          </a:p>
          <a:p>
            <a:pPr algn="just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образцов употребления слова (в словосочетаниях, в предложении);</a:t>
            </a:r>
          </a:p>
          <a:p>
            <a:pPr algn="just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выработка умения подбирать к слову синоним, антоним;</a:t>
            </a:r>
          </a:p>
          <a:p>
            <a:pPr algn="just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слова в активном словаре. Подбор собственных примеров, иллюстрирующих употребление слова.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sz="3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овладению словом ведется по следующему алгоритму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6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8856984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игр, заданий и </a:t>
            </a:r>
            <a:r>
              <a:rPr lang="ru-RU" sz="69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12585"/>
            <a:ext cx="2831976" cy="2739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10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endParaRPr lang="ru-RU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предметов»</a:t>
            </a:r>
            <a:endParaRPr lang="ru-RU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уровня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 предметного пассивного словаря. Метод предметной классификации применяется для исследования процессов обобщения и абстрагирования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64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32933"/>
            <a:ext cx="8229600" cy="1146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48680"/>
            <a:ext cx="2088232" cy="180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836712"/>
            <a:ext cx="2290889" cy="2290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05" y="4149080"/>
            <a:ext cx="1761415" cy="1761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869" y="4017647"/>
            <a:ext cx="2213211" cy="174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99743"/>
            <a:ext cx="2209308" cy="165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033712" cy="203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86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3 0.13876 L -0.08993 0.1901 C -0.10295 0.20144 -0.12292 0.21069 -0.14479 0.21508 C -0.16944 0.2204 -0.18976 0.21994 -0.20434 0.21485 L -0.27517 0.19195 " pathEditMode="relative" rAng="10250308" ptsTypes="FffFF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31" y="5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24 0.04464 L -0.22725 -0.04417 C -0.25156 -0.06383 -0.28975 -0.07979 -0.33038 -0.08834 C -0.3769 -0.09806 -0.4151 -0.09829 -0.4427 -0.0895 L -0.57482 -0.05342 " pathEditMode="relative" rAng="11343206" ptsTypes="FffFF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26" y="-9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4 0.08557 L 0.15625 0.14269 C 0.19184 0.15703 0.24184 0.1568 0.29271 0.14547 C 0.35035 0.13252 0.39531 0.11078 0.42587 0.08256 L 0.57014 -0.04394 " pathEditMode="relative" rAng="-567026" ptsTypes="FffFF">
                                      <p:cBhvr>
                                        <p:cTn id="1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6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5.55042E-8 L 0.10921 0.04903 C 0.13264 0.06129 0.16164 0.05874 0.18889 0.04533 C 0.22049 0.0296 0.24237 0.00601 0.254 -0.02313 L 0.3125 -0.15564 " pathEditMode="relative" rAng="-1226508" ptsTypes="FffFF">
                                      <p:cBhvr>
                                        <p:cTn id="1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-16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Clr>
                <a:srgbClr val="2DA2BF"/>
              </a:buClr>
              <a:buNone/>
            </a:pPr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«Четвертый лишний»</a:t>
            </a:r>
            <a:endParaRPr lang="ru-RU" sz="36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Clr>
                <a:srgbClr val="2DA2BF"/>
              </a:buClr>
              <a:buNone/>
            </a:pPr>
            <a:r>
              <a:rPr lang="ru-RU" sz="36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методики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pPr marL="0" lvl="0" indent="0" algn="just">
              <a:buClr>
                <a:srgbClr val="2DA2BF"/>
              </a:buClr>
              <a:buNone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уровня развития умственных операций анализа и обобщения у ребенка.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98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135</TotalTime>
  <Words>213</Words>
  <Application>Microsoft Office PowerPoint</Application>
  <PresentationFormat>Экран (4:3)</PresentationFormat>
  <Paragraphs>82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Обогащение словаря дошкольников  с общим недоразвитием речи </vt:lpstr>
      <vt:lpstr>Презентация PowerPoint</vt:lpstr>
      <vt:lpstr>Презентация PowerPoint</vt:lpstr>
      <vt:lpstr>Работа по обогащению и активизации словаря у детей с общим недоразвитием речи включает в себя следующие задачи:  </vt:lpstr>
      <vt:lpstr>Работа по овладению словом ведется по следующему алгоритму: </vt:lpstr>
      <vt:lpstr>Примеры игр, заданий и упражнений </vt:lpstr>
      <vt:lpstr>Презентация PowerPoint</vt:lpstr>
      <vt:lpstr>Презентация PowerPoint</vt:lpstr>
      <vt:lpstr>Презентация PowerPoint</vt:lpstr>
      <vt:lpstr>Презентация PowerPoint</vt:lpstr>
      <vt:lpstr> Игра «Назови лишнее слово» 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с мячом «Одна семейка» </vt:lpstr>
      <vt:lpstr>Игра «Маленькие поварята» </vt:lpstr>
      <vt:lpstr>Игра «Закончи предложения» 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Samsung</cp:lastModifiedBy>
  <cp:revision>37</cp:revision>
  <dcterms:created xsi:type="dcterms:W3CDTF">2014-02-09T16:08:30Z</dcterms:created>
  <dcterms:modified xsi:type="dcterms:W3CDTF">2015-10-11T16:00:38Z</dcterms:modified>
</cp:coreProperties>
</file>