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520" cy="5298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520" cy="5298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080000" y="1008000"/>
            <a:ext cx="7199280" cy="367128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5400" b="1" dirty="0">
                <a:solidFill>
                  <a:srgbClr val="000000"/>
                </a:solidFill>
                <a:latin typeface="Lucida Sans"/>
              </a:rPr>
              <a:t>        </a:t>
            </a:r>
            <a:r>
              <a:rPr lang="ru-RU" sz="3200" b="1" dirty="0">
                <a:solidFill>
                  <a:srgbClr val="000000"/>
                </a:solidFill>
                <a:latin typeface="Lucida Sans"/>
              </a:rPr>
              <a:t>«Характеристика детей с различным типом темперамента. Учет свойств темперамента в </a:t>
            </a:r>
            <a:r>
              <a:rPr lang="ru-RU" sz="3200" b="1" dirty="0" err="1">
                <a:solidFill>
                  <a:srgbClr val="000000"/>
                </a:solidFill>
                <a:latin typeface="Lucida Sans"/>
              </a:rPr>
              <a:t>воспитательно</a:t>
            </a:r>
            <a:r>
              <a:rPr lang="ru-RU" sz="3200" b="1" dirty="0">
                <a:solidFill>
                  <a:srgbClr val="000000"/>
                </a:solidFill>
                <a:latin typeface="Lucida Sans"/>
              </a:rPr>
              <a:t>-образовательной работе с дошкольниками»</a:t>
            </a:r>
            <a:endParaRPr sz="3200" dirty="0"/>
          </a:p>
        </p:txBody>
      </p:sp>
      <p:sp>
        <p:nvSpPr>
          <p:cNvPr id="73" name="CustomShape 2"/>
          <p:cNvSpPr/>
          <p:nvPr/>
        </p:nvSpPr>
        <p:spPr>
          <a:xfrm>
            <a:off x="554760" y="4752000"/>
            <a:ext cx="8228520" cy="1727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Book Antiqua"/>
              </a:rPr>
              <a:t>Семинар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274680"/>
            <a:ext cx="8228520" cy="608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i="1">
                <a:solidFill>
                  <a:srgbClr val="0000FF"/>
                </a:solidFill>
                <a:latin typeface="Lucida Sans"/>
              </a:rPr>
              <a:t>Каждый темперамент хорош по-своему и на своем месте. Любая индивидуальность человека имеет свои плюсы и минусы. Следовательно, должен быть не поиск негативных сторон индивидуальности ребенка и не борьба сними, а создание условий для максимального проявления положительных сторон индивидуальности и построение на ее основе всего педагогического процесса!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520" cy="579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8000" b="1">
                <a:solidFill>
                  <a:srgbClr val="00B050"/>
                </a:solidFill>
                <a:latin typeface="Book Antiqua"/>
              </a:rPr>
              <a:t>Спасибо за внимание!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57200" y="274680"/>
            <a:ext cx="8228520" cy="615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i="1" dirty="0">
                <a:solidFill>
                  <a:srgbClr val="000000"/>
                </a:solidFill>
                <a:latin typeface="Book Antiqua"/>
              </a:rPr>
              <a:t>Индивидуальный подход</a:t>
            </a:r>
            <a:r>
              <a:rPr lang="ru-RU" sz="2400" b="1" dirty="0">
                <a:solidFill>
                  <a:srgbClr val="000000"/>
                </a:solidFill>
                <a:latin typeface="Book Antiqua"/>
              </a:rPr>
              <a:t>– важнейший психолого-педагогический принцип, согласно которому в </a:t>
            </a:r>
            <a:r>
              <a:rPr lang="ru-RU" sz="2400" b="1" dirty="0" err="1">
                <a:solidFill>
                  <a:srgbClr val="000000"/>
                </a:solidFill>
                <a:latin typeface="Book Antiqua"/>
              </a:rPr>
              <a:t>воспитательно</a:t>
            </a:r>
            <a:r>
              <a:rPr lang="ru-RU" sz="2400" b="1" dirty="0">
                <a:solidFill>
                  <a:srgbClr val="000000"/>
                </a:solidFill>
                <a:latin typeface="Book Antiqua"/>
              </a:rPr>
              <a:t>-образовательной работе с детьми должны учитываться все индивидуальные особенности ребенка</a:t>
            </a:r>
            <a:r>
              <a:rPr lang="ru-RU" sz="2400" b="1" dirty="0" smtClean="0">
                <a:solidFill>
                  <a:srgbClr val="000000"/>
                </a:solidFill>
                <a:latin typeface="Book Antiqua"/>
              </a:rPr>
              <a:t>. </a:t>
            </a:r>
            <a:r>
              <a:rPr lang="ru-RU" sz="2400" b="1" i="1" dirty="0" smtClean="0">
                <a:solidFill>
                  <a:srgbClr val="7030A0"/>
                </a:solidFill>
                <a:latin typeface="Book Antiqua"/>
              </a:rPr>
              <a:t>Индивидуальный </a:t>
            </a:r>
            <a:r>
              <a:rPr lang="ru-RU" sz="2400" b="1" i="1" dirty="0" err="1">
                <a:solidFill>
                  <a:srgbClr val="7030A0"/>
                </a:solidFill>
                <a:latin typeface="Book Antiqua"/>
              </a:rPr>
              <a:t>подхо</a:t>
            </a:r>
            <a:r>
              <a:rPr lang="ru-RU" sz="2400" b="1" i="1" dirty="0">
                <a:solidFill>
                  <a:srgbClr val="7030A0"/>
                </a:solidFill>
                <a:latin typeface="Book Antiqua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Book Antiqua"/>
              </a:rPr>
              <a:t>д</a:t>
            </a:r>
            <a:r>
              <a:rPr lang="ru-RU" sz="2400" b="1" dirty="0" err="1">
                <a:solidFill>
                  <a:srgbClr val="000000"/>
                </a:solidFill>
                <a:latin typeface="Book Antiqua"/>
              </a:rPr>
              <a:t>необходим</a:t>
            </a:r>
            <a:r>
              <a:rPr lang="ru-RU" sz="2400" b="1" dirty="0">
                <a:solidFill>
                  <a:srgbClr val="000000"/>
                </a:solidFill>
                <a:latin typeface="Book Antiqua"/>
              </a:rPr>
              <a:t> в двух отношениях:- он обеспечивает личностное своеобразие развития детей, дает возможности максимального развития всех особенностей ребенка.- Без учета индивидуальных особенностей детей любое воздействие может оказать на них совсем не то влияние, на которое оно рассчитано. Задача взрослых – создать условия для полноценного развития специфических детских видов  деятельности ребенка в детском саду на основе выработки индивидуальных программ обучения.</a:t>
            </a:r>
            <a:endParaRPr sz="2400" dirty="0"/>
          </a:p>
        </p:txBody>
      </p:sp>
      <p:sp>
        <p:nvSpPr>
          <p:cNvPr id="75" name="CustomShape 2"/>
          <p:cNvSpPr/>
          <p:nvPr/>
        </p:nvSpPr>
        <p:spPr>
          <a:xfrm>
            <a:off x="0" y="6643440"/>
            <a:ext cx="6399720" cy="453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274680"/>
            <a:ext cx="8228520" cy="622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Book Antiqua"/>
              </a:rPr>
              <a:t>Типы темперамента: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Book Antiqua"/>
              </a:rPr>
              <a:t>1. Холерик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Book Antiqua"/>
              </a:rPr>
              <a:t>2. Сангвиник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Book Antiqua"/>
              </a:rPr>
              <a:t>3. Флегматик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Book Antiqua"/>
              </a:rPr>
              <a:t>4. Меланхолик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0" y="6643440"/>
            <a:ext cx="6399720" cy="453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274680"/>
            <a:ext cx="8228520" cy="622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B050"/>
                </a:solidFill>
                <a:latin typeface="Book Antiqua"/>
              </a:rPr>
              <a:t>САНГВИНИК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/>
              </a:rPr>
              <a:t>Такой ребенок верток и подвижен. Слезы появляются мгновенно. Быстро переключаются с одного занятия на другое. Родителей беспокоит несобранность, рассеянность, несерьезность, неаккуратность, но ребенок все же приятен в общении, заводила, выдумщик, фантазер. В играх любит ползать, лазать, раскачиваться, бегать. Ребенок сангвиник весел жизнерадостен, ловок, общителен. Игры и повседневная жизнь должны быть подвижными, требования к спокойствию и уравновешенности со стороны взрослых надо согласовывать с учетом особенностей его </a:t>
            </a:r>
            <a:r>
              <a:rPr lang="ru-RU" sz="2000" b="1" dirty="0" err="1">
                <a:solidFill>
                  <a:srgbClr val="000000"/>
                </a:solidFill>
                <a:latin typeface="Book Antiqua"/>
              </a:rPr>
              <a:t>темперамента.</a:t>
            </a:r>
            <a:r>
              <a:rPr lang="ru-RU" sz="2000" b="1" i="1" dirty="0" err="1">
                <a:solidFill>
                  <a:srgbClr val="C00000"/>
                </a:solidFill>
                <a:latin typeface="Book Antiqua"/>
              </a:rPr>
              <a:t>Удерживать</a:t>
            </a:r>
            <a:r>
              <a:rPr lang="ru-RU" sz="2000" b="1" i="1" dirty="0">
                <a:solidFill>
                  <a:srgbClr val="C00000"/>
                </a:solidFill>
                <a:latin typeface="Book Antiqua"/>
              </a:rPr>
              <a:t> внимание ребенок сангвиник может научиться с помощью взрослого, отдающего ему много времени в совместных занятиях: просмотр диафильмов, чтение книг, сочинение историй, собирание конструктора.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57200" y="500040"/>
            <a:ext cx="8228520" cy="599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C0504D"/>
                </a:solidFill>
                <a:latin typeface="Book Antiqua"/>
              </a:rPr>
              <a:t>ХОЛЕРИК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/>
              </a:rPr>
              <a:t>Ребенок всегда знает, чего хочет, настойчив, решителен, бесстрашен. Любит риск и приключения. С трудом идет на компромисс, не прислушивается к мнению других, излишне самостоятелен, чтобы добиться своего, бывает вспыльчив и агрессивен. Многого может добиться сам, не обращая внимания на синяки и шишки. В его поступках часто отсутствует элемент обдумывания; импульсивен, подвержен вспышкам гнева, драчун и крикун, но затем может притихнуть и стать «золотым» ребенком. Играет в грубые, порывистые игры, часто конфликтует со сверстниками. В обращении с ребенком-холериком необходимо много терпения. В совместных занятиях рекомендуются подвижные , соревновательные игры, спортивные упражнения. Ни в коем случае не стыдить ребенка при других! Ребенок и сам бы хотел научиться держать себя в руках, так поймите его и </a:t>
            </a:r>
            <a:r>
              <a:rPr lang="ru-RU" sz="2000" b="1" dirty="0" err="1">
                <a:solidFill>
                  <a:srgbClr val="000000"/>
                </a:solidFill>
                <a:latin typeface="Book Antiqua"/>
              </a:rPr>
              <a:t>помогайте.</a:t>
            </a:r>
            <a:r>
              <a:rPr lang="ru-RU" sz="2000" b="1" i="1" dirty="0" err="1">
                <a:solidFill>
                  <a:srgbClr val="C00000"/>
                </a:solidFill>
                <a:latin typeface="Book Antiqua"/>
              </a:rPr>
              <a:t>Педагоги</a:t>
            </a:r>
            <a:r>
              <a:rPr lang="ru-RU" sz="2000" b="1" i="1" dirty="0">
                <a:solidFill>
                  <a:srgbClr val="C00000"/>
                </a:solidFill>
                <a:latin typeface="Book Antiqua"/>
              </a:rPr>
              <a:t> должны помнить что воспитание детей холериков требует особого терпения, ибо нажим, а тем более репрессии, вызывают резкое противодействие и даже ненависть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520" cy="629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7030A0"/>
                </a:solidFill>
                <a:latin typeface="Book Antiqua"/>
              </a:rPr>
              <a:t>ФЛЕГМАТИК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/>
              </a:rPr>
              <a:t>Медлительный молчун, полненький и спокойный. Любит несколько игрушек, мало фантазирует, играет спокойно и не шумно. Мало двигается, любит поспать, кушает много, в еде не разборчив. Тщательно складывает игрушки, одежду, любит порядок и добротность во всем. Разговаривает медленно, терпеть не может игры, где нужно проявлять быстроту, сноровку. Это «надежный» ребенок, послушный, пунктуальный. Для других детей он скучен и ленив, они не приглашают его в свои активные игры, но любят играть с ним в традиционные ролевые игры. Запоминает информацию медленно, но надежно, редко ошибается.  В совместных занятиях рекомендуются упражнение на развитие фантазии, занятия музыкой, лепкой, рисованием. Не надо делать ребенка «удобным» для себя. В игре не предоставляйте ребенка самому себе, тормошите, </a:t>
            </a:r>
            <a:r>
              <a:rPr lang="ru-RU" sz="2000" b="1" dirty="0" err="1">
                <a:solidFill>
                  <a:srgbClr val="000000"/>
                </a:solidFill>
                <a:latin typeface="Book Antiqua"/>
              </a:rPr>
              <a:t>заинтересовывайте.</a:t>
            </a:r>
            <a:r>
              <a:rPr lang="ru-RU" sz="2000" b="1" i="1" dirty="0" err="1">
                <a:solidFill>
                  <a:srgbClr val="C00000"/>
                </a:solidFill>
                <a:latin typeface="Book Antiqua"/>
              </a:rPr>
              <a:t>Педагогам</a:t>
            </a:r>
            <a:r>
              <a:rPr lang="ru-RU" sz="2000" b="1" i="1" dirty="0">
                <a:solidFill>
                  <a:srgbClr val="C00000"/>
                </a:solidFill>
                <a:latin typeface="Book Antiqua"/>
              </a:rPr>
              <a:t> необходимо помнить, что детям флегматикам следует с младых ногтей прививать привычку быть деятельным и активным.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274680"/>
            <a:ext cx="8228520" cy="622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FFC000"/>
                </a:solidFill>
                <a:latin typeface="Book Antiqua"/>
              </a:rPr>
              <a:t>МЕЛАНХОЛИК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/>
              </a:rPr>
              <a:t>В его поведении много непонятного, но оно вытекает из его богатого внутреннего мира. Когда он играет, то чаще бывает задумчивым и грустным. Если расстроится, то плачет долго и горько. С трудом включается в игры других детей, но, преодолев себя, способен почувствовать радость и удовольствие. Часто слишком рассудителен, ведет себя и рассуждает как «маленький взрослый». Любит уединяться, не играет в «грубые» игры. Разборчив в еде, быстро устает, с трудом переключается на другой вид деятельности. Любит размышлять и фантазировать. Любит тепло, боится спорта. Такой ребенок требует много заботы и любящего </a:t>
            </a:r>
            <a:r>
              <a:rPr lang="ru-RU" sz="2000" b="1" dirty="0" err="1">
                <a:solidFill>
                  <a:srgbClr val="000000"/>
                </a:solidFill>
                <a:latin typeface="Book Antiqua"/>
              </a:rPr>
              <a:t>понимания.</a:t>
            </a:r>
            <a:r>
              <a:rPr lang="ru-RU" sz="2000" b="1" i="1" dirty="0" err="1">
                <a:solidFill>
                  <a:srgbClr val="C00000"/>
                </a:solidFill>
                <a:latin typeface="Book Antiqua"/>
              </a:rPr>
              <a:t>Педагоги</a:t>
            </a:r>
            <a:r>
              <a:rPr lang="ru-RU" sz="2000" b="1" i="1" dirty="0">
                <a:solidFill>
                  <a:srgbClr val="C00000"/>
                </a:solidFill>
                <a:latin typeface="Book Antiqua"/>
              </a:rPr>
              <a:t> должны знать, что накопление проблем, грубое обращение неприемлемы для ребенка-меланхолика, так как он долго фиксируется на этом и переживает. В совместных занятиях лучше использовать рисование, лепку, конструирование, мягкие, не соревновательные игры.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274680"/>
            <a:ext cx="8228520" cy="622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100" b="1">
                <a:solidFill>
                  <a:srgbClr val="000000"/>
                </a:solidFill>
                <a:latin typeface="Lucida Sans"/>
              </a:rPr>
              <a:t>Тест для определения типа темперамента ребенка</a:t>
            </a:r>
            <a:endParaRPr/>
          </a:p>
        </p:txBody>
      </p:sp>
      <p:pic>
        <p:nvPicPr>
          <p:cNvPr id="8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1152000"/>
            <a:ext cx="8285760" cy="549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100" b="1">
                <a:solidFill>
                  <a:srgbClr val="215968"/>
                </a:solidFill>
                <a:latin typeface="Lucida Sans"/>
              </a:rPr>
              <a:t>Способы учета темперамента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000" b="1">
                <a:solidFill>
                  <a:srgbClr val="31859C"/>
                </a:solidFill>
                <a:latin typeface="Book Antiqua"/>
              </a:rPr>
              <a:t>1.</a:t>
            </a:r>
            <a:r>
              <a:rPr lang="ru-RU" sz="3000" b="1">
                <a:solidFill>
                  <a:srgbClr val="000000"/>
                </a:solidFill>
                <a:latin typeface="Book Antiqua"/>
              </a:rPr>
              <a:t>Обеспечение тех условий, которые требует ребенок в силу своих индивидуальных особенностей.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000" b="1">
                <a:solidFill>
                  <a:srgbClr val="31859C"/>
                </a:solidFill>
                <a:latin typeface="Book Antiqua"/>
              </a:rPr>
              <a:t>2.</a:t>
            </a:r>
            <a:r>
              <a:rPr lang="ru-RU" sz="3000" b="1">
                <a:solidFill>
                  <a:srgbClr val="000000"/>
                </a:solidFill>
                <a:latin typeface="Book Antiqua"/>
              </a:rPr>
              <a:t>Создание условий для развития черт характера ребенка, нивелирующих проявление нежелательных в данный момент особенностей темперамента.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000" b="1">
                <a:solidFill>
                  <a:srgbClr val="31859C"/>
                </a:solidFill>
                <a:latin typeface="Book Antiqua"/>
              </a:rPr>
              <a:t>3.</a:t>
            </a:r>
            <a:r>
              <a:rPr lang="ru-RU" sz="3000" b="1">
                <a:solidFill>
                  <a:srgbClr val="000000"/>
                </a:solidFill>
                <a:latin typeface="Book Antiqua"/>
              </a:rPr>
              <a:t>Усиление положительных качеств в тех или иных свойствах темперамента.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000" b="1">
                <a:solidFill>
                  <a:srgbClr val="31859C"/>
                </a:solidFill>
                <a:latin typeface="Book Antiqua"/>
              </a:rPr>
              <a:t>4.</a:t>
            </a:r>
            <a:r>
              <a:rPr lang="ru-RU" sz="3000" b="1">
                <a:solidFill>
                  <a:srgbClr val="000000"/>
                </a:solidFill>
                <a:latin typeface="Book Antiqua"/>
              </a:rPr>
              <a:t>Тактика воздействия на свойства темперамента в другом виде деятельности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000" b="1">
                <a:solidFill>
                  <a:srgbClr val="31859C"/>
                </a:solidFill>
                <a:latin typeface="Book Antiqua"/>
              </a:rPr>
              <a:t>5.</a:t>
            </a:r>
            <a:r>
              <a:rPr lang="ru-RU" sz="3000" b="1">
                <a:solidFill>
                  <a:srgbClr val="000000"/>
                </a:solidFill>
                <a:latin typeface="Book Antiqua"/>
              </a:rPr>
              <a:t>Построение воспитательно-образовательного процесса на основе своеобразия индивидуально-психологического стиля деятельности ребенка.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000" b="1">
                <a:solidFill>
                  <a:srgbClr val="31859C"/>
                </a:solidFill>
                <a:latin typeface="Book Antiqua"/>
              </a:rPr>
              <a:t>6.</a:t>
            </a:r>
            <a:r>
              <a:rPr lang="ru-RU" sz="3000" b="1">
                <a:solidFill>
                  <a:srgbClr val="000000"/>
                </a:solidFill>
                <a:latin typeface="Book Antiqua"/>
              </a:rPr>
              <a:t>Тактика предвосхищения, ожидания возможного поведенческого репертуара ребенка на занятиях и принятие соответствующих профилактических мер.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</cp:revision>
  <dcterms:modified xsi:type="dcterms:W3CDTF">2015-10-08T10:03:37Z</dcterms:modified>
</cp:coreProperties>
</file>