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906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004" y="18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5DF-073A-4939-857E-28CFD70EB57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29D-911F-4B19-91D6-92CD46E2E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6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5DF-073A-4939-857E-28CFD70EB57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29D-911F-4B19-91D6-92CD46E2E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5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5DF-073A-4939-857E-28CFD70EB57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29D-911F-4B19-91D6-92CD46E2E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62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5DF-073A-4939-857E-28CFD70EB57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29D-911F-4B19-91D6-92CD46E2E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6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5DF-073A-4939-857E-28CFD70EB57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29D-911F-4B19-91D6-92CD46E2E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3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5DF-073A-4939-857E-28CFD70EB57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29D-911F-4B19-91D6-92CD46E2E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6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5DF-073A-4939-857E-28CFD70EB57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29D-911F-4B19-91D6-92CD46E2E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8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5DF-073A-4939-857E-28CFD70EB57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29D-911F-4B19-91D6-92CD46E2E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0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5DF-073A-4939-857E-28CFD70EB57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29D-911F-4B19-91D6-92CD46E2E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8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5DF-073A-4939-857E-28CFD70EB57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29D-911F-4B19-91D6-92CD46E2E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3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C5DF-073A-4939-857E-28CFD70EB57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6329D-911F-4B19-91D6-92CD46E2E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7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8C5DF-073A-4939-857E-28CFD70EB578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6329D-911F-4B19-91D6-92CD46E2E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7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Na\Downloads\7524353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30379"/>
            <a:ext cx="6858001" cy="988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110" y="33192"/>
            <a:ext cx="56845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Gabriola" panose="04040605051002020D02" pitchFamily="82" charset="0"/>
              </a:rPr>
              <a:t>Как формируется личность</a:t>
            </a:r>
            <a:endParaRPr lang="ru-RU" sz="4800" b="1" cap="none" spc="0" dirty="0">
              <a:ln/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4824" y="1424608"/>
            <a:ext cx="3041217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spc="0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ребёнка постоянно критикуют</a:t>
            </a:r>
          </a:p>
          <a:p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-      Он учится ненавидеть.</a:t>
            </a:r>
            <a:r>
              <a:rPr lang="ru-RU" b="1" dirty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 </a:t>
            </a:r>
          </a:p>
          <a:p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ребёнок живет во вражде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агрессивности.</a:t>
            </a:r>
          </a:p>
          <a:p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 ребёнка высмеивают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становится замкнутым.</a:t>
            </a:r>
          </a:p>
          <a:p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ребёнок растет в упрёках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жить с чувством вины.</a:t>
            </a:r>
          </a:p>
          <a:p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 ребёнок живет в терпимости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принимать других.</a:t>
            </a:r>
          </a:p>
          <a:p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ребёнка подбадривают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верить в себя.</a:t>
            </a:r>
          </a:p>
          <a:p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ребёнка хвалят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быть справедливым.</a:t>
            </a:r>
          </a:p>
          <a:p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ребёнок растет в безопасности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верить в людей.</a:t>
            </a:r>
          </a:p>
          <a:p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ребёнка поддерживают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верить в себя.</a:t>
            </a:r>
          </a:p>
          <a:p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ребёнок живет в атмосфере </a:t>
            </a:r>
          </a:p>
          <a:p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понимания и дружелюбия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находить любовь </a:t>
            </a:r>
          </a:p>
          <a:p>
            <a:r>
              <a:rPr lang="ru-RU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в этом мире.  </a:t>
            </a:r>
          </a:p>
        </p:txBody>
      </p:sp>
    </p:spTree>
    <p:extLst>
      <p:ext uri="{BB962C8B-B14F-4D97-AF65-F5344CB8AC3E}">
        <p14:creationId xmlns:p14="http://schemas.microsoft.com/office/powerpoint/2010/main" val="262386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Na\Downloads\7524353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30379"/>
            <a:ext cx="6858001" cy="988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3770" y="33192"/>
            <a:ext cx="45592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Gabriola" panose="04040605051002020D02" pitchFamily="82" charset="0"/>
              </a:rPr>
              <a:t>Уважаемые родители!</a:t>
            </a:r>
            <a:endParaRPr lang="ru-RU" sz="4800" b="1" cap="none" spc="0" dirty="0">
              <a:ln/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2856" y="992560"/>
            <a:ext cx="2770310" cy="72943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300" b="1" cap="none" spc="0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ребёнка постоянно критиковать, </a:t>
            </a:r>
          </a:p>
          <a:p>
            <a:r>
              <a:rPr lang="ru-RU" sz="1300" b="1" u="sng" cap="none" spc="0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</a:t>
            </a:r>
            <a:r>
              <a:rPr lang="ru-RU" sz="1300" b="1" u="sng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н учится осуждать. </a:t>
            </a:r>
            <a:endParaRPr lang="ru-RU" sz="1300" b="1" u="sng" dirty="0">
              <a:ln/>
              <a:solidFill>
                <a:srgbClr val="2C4A2D"/>
              </a:solidFill>
              <a:effectLst/>
              <a:latin typeface="Gabriola" panose="04040605051002020D02" pitchFamily="82" charset="0"/>
            </a:endParaRPr>
          </a:p>
          <a:p>
            <a:r>
              <a:rPr lang="ru-RU" sz="13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ребёнок растет во враждебности, </a:t>
            </a:r>
          </a:p>
          <a:p>
            <a:r>
              <a:rPr lang="ru-RU" sz="1300" b="1" u="sng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агрессивности.</a:t>
            </a:r>
          </a:p>
          <a:p>
            <a:r>
              <a:rPr lang="ru-RU" sz="13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 ребёнок растет в страхе, </a:t>
            </a:r>
          </a:p>
          <a:p>
            <a:r>
              <a:rPr lang="ru-RU" sz="1300" b="1" u="sng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всего бояться.</a:t>
            </a:r>
          </a:p>
          <a:p>
            <a:r>
              <a:rPr lang="ru-RU" sz="13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ребёнок окружен жалостью, </a:t>
            </a:r>
          </a:p>
          <a:p>
            <a:r>
              <a:rPr lang="ru-RU" sz="1300" b="1" u="sng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жалеть себя.</a:t>
            </a:r>
          </a:p>
          <a:p>
            <a:r>
              <a:rPr lang="ru-RU" sz="13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 ребёнок растет среди насмешек, </a:t>
            </a:r>
          </a:p>
          <a:p>
            <a:r>
              <a:rPr lang="ru-RU" sz="1300" b="1" u="sng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становится застенчивым.</a:t>
            </a:r>
          </a:p>
          <a:p>
            <a:r>
              <a:rPr lang="ru-RU" sz="13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ребёнка постоянно сравнивать с другими, </a:t>
            </a:r>
          </a:p>
          <a:p>
            <a:r>
              <a:rPr lang="ru-RU" sz="1300" b="1" u="sng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завидовать.</a:t>
            </a:r>
          </a:p>
          <a:p>
            <a:r>
              <a:rPr lang="ru-RU" sz="13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ребёнок растет с чувством стыда, </a:t>
            </a:r>
          </a:p>
          <a:p>
            <a:r>
              <a:rPr lang="ru-RU" sz="1300" b="1" u="sng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всегда быть виноватым.</a:t>
            </a:r>
          </a:p>
          <a:p>
            <a:endParaRPr lang="ru-RU" sz="1300" b="1" dirty="0" smtClean="0">
              <a:ln/>
              <a:solidFill>
                <a:srgbClr val="2C4A2D"/>
              </a:solidFill>
              <a:effectLst/>
              <a:latin typeface="Gabriola" panose="04040605051002020D02" pitchFamily="82" charset="0"/>
            </a:endParaRPr>
          </a:p>
          <a:p>
            <a:r>
              <a:rPr lang="ru-RU" sz="13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ребёнок растет в атмосфере поддержки, </a:t>
            </a:r>
          </a:p>
          <a:p>
            <a:r>
              <a:rPr lang="ru-RU" sz="1300" b="1" u="sng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быть уверенным в себе.</a:t>
            </a:r>
          </a:p>
          <a:p>
            <a:r>
              <a:rPr lang="ru-RU" sz="13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ребёнок растет в похвале, </a:t>
            </a:r>
          </a:p>
          <a:p>
            <a:r>
              <a:rPr lang="ru-RU" sz="1300" b="1" u="sng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быть благодарным.</a:t>
            </a:r>
          </a:p>
          <a:p>
            <a:r>
              <a:rPr lang="ru-RU" sz="13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ребёнок растет в атмосфере терпимости, </a:t>
            </a:r>
          </a:p>
          <a:p>
            <a:r>
              <a:rPr lang="ru-RU" sz="1300" b="1" u="sng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быть терпеливым.</a:t>
            </a:r>
          </a:p>
          <a:p>
            <a:r>
              <a:rPr lang="ru-RU" sz="13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ребёнок растет в атмосфере одобрения, </a:t>
            </a:r>
          </a:p>
          <a:p>
            <a:r>
              <a:rPr lang="ru-RU" sz="1300" b="1" u="sng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нравится себе.</a:t>
            </a:r>
          </a:p>
          <a:p>
            <a:r>
              <a:rPr lang="ru-RU" sz="13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ребёнок растет в признании, </a:t>
            </a:r>
          </a:p>
          <a:p>
            <a:r>
              <a:rPr lang="ru-RU" sz="1300" b="1" u="sng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ставить цели и достигать их.</a:t>
            </a:r>
          </a:p>
          <a:p>
            <a:r>
              <a:rPr lang="ru-RU" sz="13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ребёнок растет в атмосфере принятия, </a:t>
            </a:r>
          </a:p>
          <a:p>
            <a:r>
              <a:rPr lang="ru-RU" sz="1300" b="1" u="sng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любить.</a:t>
            </a:r>
          </a:p>
          <a:p>
            <a:r>
              <a:rPr lang="ru-RU" sz="13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ребёнок растет в сочувствии, </a:t>
            </a:r>
          </a:p>
          <a:p>
            <a:r>
              <a:rPr lang="ru-RU" sz="1300" b="1" u="sng" dirty="0" smtClean="0">
                <a:ln/>
                <a:solidFill>
                  <a:srgbClr val="2C4A2D"/>
                </a:solidFill>
                <a:latin typeface="Gabriola" panose="04040605051002020D02" pitchFamily="82" charset="0"/>
              </a:rPr>
              <a:t>он учится быть великодушным.</a:t>
            </a:r>
          </a:p>
          <a:p>
            <a:r>
              <a:rPr lang="ru-RU" sz="13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ребёнок растет в честности и </a:t>
            </a:r>
          </a:p>
          <a:p>
            <a:r>
              <a:rPr lang="ru-RU" sz="13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справедливости, </a:t>
            </a:r>
          </a:p>
          <a:p>
            <a:r>
              <a:rPr lang="ru-RU" sz="1300" b="1" u="sng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различать добро и зло.</a:t>
            </a:r>
          </a:p>
          <a:p>
            <a:r>
              <a:rPr lang="ru-RU" sz="13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ребёнок растет в атмосфере доверия, </a:t>
            </a:r>
          </a:p>
          <a:p>
            <a:r>
              <a:rPr lang="ru-RU" sz="1300" b="1" u="sng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учится верить в себя и окружающих.</a:t>
            </a:r>
          </a:p>
          <a:p>
            <a:r>
              <a:rPr lang="ru-RU" sz="13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Если ребёнок окружен дружелюбием, </a:t>
            </a:r>
          </a:p>
          <a:p>
            <a:r>
              <a:rPr lang="ru-RU" sz="1300" b="1" u="sng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он знает,  что мир – это прекрасное место.</a:t>
            </a:r>
          </a:p>
        </p:txBody>
      </p:sp>
    </p:spTree>
    <p:extLst>
      <p:ext uri="{BB962C8B-B14F-4D97-AF65-F5344CB8AC3E}">
        <p14:creationId xmlns:p14="http://schemas.microsoft.com/office/powerpoint/2010/main" val="43560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Na\Downloads\7524353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30379"/>
            <a:ext cx="6858001" cy="988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8131" y="33192"/>
            <a:ext cx="4610558" cy="6694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2500"/>
              </a:lnSpc>
            </a:pPr>
            <a:r>
              <a:rPr lang="ru-RU" sz="28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Gabriola" panose="04040605051002020D02" pitchFamily="82" charset="0"/>
              </a:rPr>
              <a:t>Памятка</a:t>
            </a:r>
          </a:p>
          <a:p>
            <a:pPr algn="ctr">
              <a:lnSpc>
                <a:spcPts val="2000"/>
              </a:lnSpc>
            </a:pPr>
            <a:r>
              <a:rPr lang="ru-RU" sz="2400" b="1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Gabriola" panose="04040605051002020D02" pitchFamily="82" charset="0"/>
              </a:rPr>
              <a:t>«Маленькие секреты комфортного общения»</a:t>
            </a:r>
            <a:endParaRPr lang="ru-RU" sz="2400" b="1" cap="none" spc="0" dirty="0">
              <a:ln/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7536" y="992560"/>
            <a:ext cx="4209807" cy="67556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400" b="1" u="sng" cap="none" spc="0" dirty="0" smtClean="0">
                <a:ln/>
                <a:solidFill>
                  <a:srgbClr val="2C4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ЖЕСТЫ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Открытые ладони – откровенность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Сжатие кулаков – возбуждение, агрессивность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Прикрывание</a:t>
            </a:r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 рта в момент речи – удивление, ложь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Прикосновение к носу – неуверенность, ложь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Потирание уха и других частей головы – смущение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Поглаживание подбородка – принятие решения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Пощипывание ладони – готовность к агрессии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«собирание ворсинок» с одежды – жест неодобрения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Протирание очков – пауза для обдумывания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Снятие очков и их бросание на стол – трудная и </a:t>
            </a:r>
          </a:p>
          <a:p>
            <a:r>
              <a:rPr lang="ru-RU" sz="1400" b="1" dirty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 </a:t>
            </a:r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       неприятная тема</a:t>
            </a:r>
          </a:p>
          <a:p>
            <a:pPr algn="ctr"/>
            <a:endParaRPr lang="ru-RU" sz="1400" b="1" u="sng" dirty="0" smtClean="0">
              <a:ln/>
              <a:solidFill>
                <a:srgbClr val="2C4A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/>
            <a:r>
              <a:rPr lang="ru-RU" sz="1400" b="1" u="sng" dirty="0" smtClean="0">
                <a:ln/>
                <a:solidFill>
                  <a:srgbClr val="2C4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МИМИКА ЛИЦА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n/>
                <a:solidFill>
                  <a:srgbClr val="2C4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Глаза:</a:t>
            </a:r>
          </a:p>
          <a:p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Взгляд в глаза – восхищение, интерес, откровенность, враждебность.</a:t>
            </a:r>
          </a:p>
          <a:p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Отводится взгляд – стыд, обман, отсутствие согласия, недоверие.</a:t>
            </a:r>
          </a:p>
          <a:p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«Блестящий взгляд», усиленное моргание – возбуждение, обман.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n/>
                <a:solidFill>
                  <a:srgbClr val="2C4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Брови:</a:t>
            </a:r>
          </a:p>
          <a:p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Поднятые – удивление, презрение, страх, интерес.</a:t>
            </a:r>
          </a:p>
          <a:p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Опущенные – отвращение, гнев, стыд, скорбь.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n/>
                <a:solidFill>
                  <a:srgbClr val="2C4A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Улыбка:</a:t>
            </a:r>
          </a:p>
          <a:p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*Наличие – дружелюбие</a:t>
            </a:r>
          </a:p>
          <a:p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*чрезмерная улыбчивость, кривая улыбка </a:t>
            </a:r>
          </a:p>
          <a:p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– нервозность</a:t>
            </a:r>
          </a:p>
          <a:p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*при поднятых бровях – готовность подчиниться</a:t>
            </a:r>
          </a:p>
          <a:p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*при опущенных бровях – высказывание </a:t>
            </a:r>
          </a:p>
          <a:p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превосходства</a:t>
            </a:r>
          </a:p>
          <a:p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*без участия нижних век – неискренность</a:t>
            </a:r>
          </a:p>
          <a:p>
            <a:r>
              <a:rPr lang="ru-RU" sz="1400" b="1" dirty="0" smtClean="0">
                <a:ln/>
                <a:solidFill>
                  <a:srgbClr val="2C4A2D"/>
                </a:solidFill>
                <a:effectLst/>
                <a:latin typeface="Gabriola" panose="04040605051002020D02" pitchFamily="82" charset="0"/>
              </a:rPr>
              <a:t>*с расширением глаз без их закрытия - угроза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b="1" dirty="0" smtClean="0">
              <a:ln/>
              <a:solidFill>
                <a:srgbClr val="2C4A2D"/>
              </a:solidFill>
              <a:effectLst/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2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497</Words>
  <Application>Microsoft Office PowerPoint</Application>
  <PresentationFormat>Лист A4 (210x297 мм)</PresentationFormat>
  <Paragraphs>92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DiNa</dc:creator>
  <cp:lastModifiedBy>DiNa</cp:lastModifiedBy>
  <cp:revision>23</cp:revision>
  <cp:lastPrinted>2015-02-04T15:33:34Z</cp:lastPrinted>
  <dcterms:created xsi:type="dcterms:W3CDTF">2015-02-04T14:11:06Z</dcterms:created>
  <dcterms:modified xsi:type="dcterms:W3CDTF">2015-02-04T15:41:08Z</dcterms:modified>
</cp:coreProperties>
</file>