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3" r:id="rId2"/>
    <p:sldId id="264" r:id="rId3"/>
    <p:sldId id="313" r:id="rId4"/>
    <p:sldId id="268" r:id="rId5"/>
    <p:sldId id="306" r:id="rId6"/>
    <p:sldId id="307" r:id="rId7"/>
    <p:sldId id="308" r:id="rId8"/>
    <p:sldId id="309" r:id="rId9"/>
    <p:sldId id="310" r:id="rId10"/>
    <p:sldId id="311" r:id="rId11"/>
    <p:sldId id="267" r:id="rId12"/>
    <p:sldId id="269" r:id="rId13"/>
    <p:sldId id="273" r:id="rId14"/>
    <p:sldId id="274" r:id="rId15"/>
    <p:sldId id="275" r:id="rId16"/>
    <p:sldId id="276" r:id="rId17"/>
    <p:sldId id="277" r:id="rId18"/>
    <p:sldId id="278" r:id="rId19"/>
    <p:sldId id="279" r:id="rId20"/>
    <p:sldId id="280" r:id="rId21"/>
    <p:sldId id="281" r:id="rId22"/>
    <p:sldId id="282" r:id="rId23"/>
    <p:sldId id="270" r:id="rId24"/>
    <p:sldId id="272" r:id="rId25"/>
    <p:sldId id="283" r:id="rId26"/>
    <p:sldId id="284" r:id="rId27"/>
    <p:sldId id="285" r:id="rId28"/>
    <p:sldId id="286" r:id="rId29"/>
    <p:sldId id="287" r:id="rId30"/>
    <p:sldId id="288" r:id="rId31"/>
    <p:sldId id="289" r:id="rId32"/>
    <p:sldId id="290" r:id="rId33"/>
    <p:sldId id="291" r:id="rId34"/>
    <p:sldId id="292" r:id="rId35"/>
    <p:sldId id="271" r:id="rId36"/>
    <p:sldId id="297" r:id="rId37"/>
    <p:sldId id="298" r:id="rId38"/>
    <p:sldId id="299" r:id="rId39"/>
    <p:sldId id="300" r:id="rId40"/>
    <p:sldId id="301" r:id="rId41"/>
    <p:sldId id="302" r:id="rId42"/>
    <p:sldId id="303" r:id="rId43"/>
    <p:sldId id="305" r:id="rId44"/>
    <p:sldId id="304" r:id="rId4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146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15.02.2014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15.02.2014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15.02.2014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15.02.2014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2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4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«Формирование экологической культуры дошкольников посредством организации тематической недели </a:t>
            </a:r>
            <a:r>
              <a:rPr lang="ru-RU" dirty="0" smtClean="0">
                <a:solidFill>
                  <a:srgbClr val="FF0000"/>
                </a:solidFill>
              </a:rPr>
              <a:t/>
            </a:r>
            <a:br>
              <a:rPr lang="ru-RU" dirty="0" smtClean="0">
                <a:solidFill>
                  <a:srgbClr val="FF0000"/>
                </a:solidFill>
              </a:rPr>
            </a:br>
            <a:r>
              <a:rPr lang="ru-RU" b="1" dirty="0" smtClean="0">
                <a:solidFill>
                  <a:srgbClr val="FF0000"/>
                </a:solidFill>
              </a:rPr>
              <a:t>«Экология в ДОУ»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285984" y="4143380"/>
            <a:ext cx="5486416" cy="1495420"/>
          </a:xfrm>
        </p:spPr>
        <p:txBody>
          <a:bodyPr>
            <a:normAutofit/>
          </a:bodyPr>
          <a:lstStyle/>
          <a:p>
            <a:endParaRPr lang="ru-RU" dirty="0">
              <a:solidFill>
                <a:srgbClr val="0000FF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"/>
            <a:ext cx="7772400" cy="2214553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самостоятельная деятельность детей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42910" y="1428736"/>
            <a:ext cx="7572428" cy="4572032"/>
          </a:xfrm>
        </p:spPr>
        <p:txBody>
          <a:bodyPr>
            <a:normAutofit fontScale="92500" lnSpcReduction="10000"/>
          </a:bodyPr>
          <a:lstStyle/>
          <a:p>
            <a:pPr lvl="0" algn="l"/>
            <a:r>
              <a:rPr lang="ru-RU" dirty="0" smtClean="0">
                <a:solidFill>
                  <a:srgbClr val="0000FF"/>
                </a:solidFill>
              </a:rPr>
              <a:t>стимулирование педагогом самостоятельной деятельности детей</a:t>
            </a:r>
          </a:p>
          <a:p>
            <a:pPr lvl="0" algn="l"/>
            <a:r>
              <a:rPr lang="ru-RU" dirty="0" smtClean="0">
                <a:solidFill>
                  <a:srgbClr val="0000FF"/>
                </a:solidFill>
              </a:rPr>
              <a:t>задания для самостоятельных наблюдений в природе</a:t>
            </a:r>
          </a:p>
          <a:p>
            <a:pPr lvl="0" algn="l"/>
            <a:r>
              <a:rPr lang="ru-RU" dirty="0" smtClean="0">
                <a:solidFill>
                  <a:srgbClr val="0000FF"/>
                </a:solidFill>
              </a:rPr>
              <a:t>создание проблемных ситуаций </a:t>
            </a:r>
          </a:p>
          <a:p>
            <a:pPr lvl="0" algn="l"/>
            <a:r>
              <a:rPr lang="ru-RU" b="1" dirty="0" smtClean="0">
                <a:solidFill>
                  <a:srgbClr val="0000FF"/>
                </a:solidFill>
              </a:rPr>
              <a:t>разные виды игр</a:t>
            </a:r>
            <a:endParaRPr lang="ru-RU" dirty="0" smtClean="0">
              <a:solidFill>
                <a:srgbClr val="0000FF"/>
              </a:solidFill>
            </a:endParaRPr>
          </a:p>
          <a:p>
            <a:pPr lvl="0" algn="l"/>
            <a:r>
              <a:rPr lang="ru-RU" dirty="0" smtClean="0">
                <a:solidFill>
                  <a:srgbClr val="0000FF"/>
                </a:solidFill>
              </a:rPr>
              <a:t>экспериментирование с водой, песком и другими неживыми объектами природы</a:t>
            </a:r>
          </a:p>
          <a:p>
            <a:pPr lvl="0" algn="l"/>
            <a:r>
              <a:rPr lang="ru-RU" dirty="0" smtClean="0">
                <a:solidFill>
                  <a:srgbClr val="0000FF"/>
                </a:solidFill>
              </a:rPr>
              <a:t>работа с литературой, энциклопедия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500043"/>
            <a:ext cx="7772400" cy="1428759"/>
          </a:xfrm>
        </p:spPr>
        <p:txBody>
          <a:bodyPr/>
          <a:lstStyle/>
          <a:p>
            <a:r>
              <a:rPr lang="ru-RU" dirty="0" smtClean="0"/>
              <a:t>Проекты позволяют: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85786" y="1643050"/>
            <a:ext cx="6986614" cy="3995750"/>
          </a:xfrm>
        </p:spPr>
        <p:txBody>
          <a:bodyPr>
            <a:normAutofit fontScale="85000" lnSpcReduction="20000"/>
          </a:bodyPr>
          <a:lstStyle/>
          <a:p>
            <a:pPr lvl="0" algn="l">
              <a:buFont typeface="Wingdings" pitchFamily="2" charset="2"/>
              <a:buChar char="q"/>
            </a:pPr>
            <a:r>
              <a:rPr lang="ru-RU" i="1" dirty="0" smtClean="0">
                <a:solidFill>
                  <a:srgbClr val="0000FF"/>
                </a:solidFill>
              </a:rPr>
              <a:t>получать детям информацию о природе</a:t>
            </a:r>
            <a:r>
              <a:rPr lang="ru-RU" dirty="0" smtClean="0">
                <a:solidFill>
                  <a:srgbClr val="0000FF"/>
                </a:solidFill>
              </a:rPr>
              <a:t> (разнообразии видов, красок, форм, объектов);</a:t>
            </a:r>
          </a:p>
          <a:p>
            <a:pPr lvl="0" algn="l">
              <a:buFont typeface="Wingdings" pitchFamily="2" charset="2"/>
              <a:buChar char="q"/>
            </a:pPr>
            <a:r>
              <a:rPr lang="ru-RU" i="1" dirty="0" smtClean="0">
                <a:solidFill>
                  <a:srgbClr val="0000FF"/>
                </a:solidFill>
              </a:rPr>
              <a:t>научить чувствовать природу</a:t>
            </a:r>
            <a:r>
              <a:rPr lang="ru-RU" dirty="0" smtClean="0">
                <a:solidFill>
                  <a:srgbClr val="0000FF"/>
                </a:solidFill>
              </a:rPr>
              <a:t>, обмениваться впечатлениями, эмоциональными</a:t>
            </a:r>
          </a:p>
          <a:p>
            <a:pPr algn="l"/>
            <a:r>
              <a:rPr lang="ru-RU" dirty="0" smtClean="0">
                <a:solidFill>
                  <a:srgbClr val="0000FF"/>
                </a:solidFill>
              </a:rPr>
              <a:t>переживаниями;</a:t>
            </a:r>
          </a:p>
          <a:p>
            <a:pPr lvl="0" algn="l">
              <a:buFont typeface="Wingdings" pitchFamily="2" charset="2"/>
              <a:buChar char="q"/>
            </a:pPr>
            <a:r>
              <a:rPr lang="ru-RU" i="1" dirty="0" smtClean="0">
                <a:solidFill>
                  <a:srgbClr val="0000FF"/>
                </a:solidFill>
              </a:rPr>
              <a:t>осуществлять практическую ориентировочную и исследовательскую деятельность.</a:t>
            </a:r>
            <a:endParaRPr lang="ru-RU" dirty="0" smtClean="0">
              <a:solidFill>
                <a:srgbClr val="0000FF"/>
              </a:solidFill>
            </a:endParaRPr>
          </a:p>
          <a:p>
            <a:pPr algn="l"/>
            <a:endParaRPr lang="ru-RU" dirty="0" smtClean="0">
              <a:solidFill>
                <a:srgbClr val="0000FF"/>
              </a:solidFill>
            </a:endParaRPr>
          </a:p>
          <a:p>
            <a:pPr algn="l"/>
            <a:endParaRPr lang="ru-RU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Documents and Settings\Администратор\Рабочий стол\экология\0.jpe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71538" y="928670"/>
            <a:ext cx="3251200" cy="2438400"/>
          </a:xfrm>
          <a:prstGeom prst="rect">
            <a:avLst/>
          </a:prstGeom>
          <a:noFill/>
        </p:spPr>
      </p:pic>
      <p:pic>
        <p:nvPicPr>
          <p:cNvPr id="1027" name="Picture 3" descr="C:\Documents and Settings\Администратор\Рабочий стол\экология\1.jpe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29124" y="2786058"/>
            <a:ext cx="4064000" cy="304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C:\Documents and Settings\Администратор\Рабочий стол\экология\2.jpe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5786" y="2714620"/>
            <a:ext cx="4064000" cy="3048000"/>
          </a:xfrm>
          <a:prstGeom prst="rect">
            <a:avLst/>
          </a:prstGeom>
          <a:noFill/>
        </p:spPr>
      </p:pic>
      <p:pic>
        <p:nvPicPr>
          <p:cNvPr id="2051" name="Picture 3" descr="C:\Documents and Settings\Администратор\Рабочий стол\экология\3.jpe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72066" y="571480"/>
            <a:ext cx="3048000" cy="4064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C:\Documents and Settings\Администратор\Рабочий стол\экология\4.jpe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00100" y="2000240"/>
            <a:ext cx="3286148" cy="4064000"/>
          </a:xfrm>
          <a:prstGeom prst="rect">
            <a:avLst/>
          </a:prstGeom>
          <a:noFill/>
        </p:spPr>
      </p:pic>
      <p:pic>
        <p:nvPicPr>
          <p:cNvPr id="3075" name="Picture 3" descr="C:\Documents and Settings\Администратор\Рабочий стол\экология\5.jpe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43438" y="642918"/>
            <a:ext cx="4064000" cy="304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 descr="C:\Documents and Settings\Администратор\Рабочий стол\экология\6.jpe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4348" y="3143248"/>
            <a:ext cx="4064000" cy="3048000"/>
          </a:xfrm>
          <a:prstGeom prst="rect">
            <a:avLst/>
          </a:prstGeom>
          <a:noFill/>
        </p:spPr>
      </p:pic>
      <p:pic>
        <p:nvPicPr>
          <p:cNvPr id="4101" name="Picture 5" descr="C:\Documents and Settings\Администратор\Рабочий стол\экология\11.jpe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14942" y="785794"/>
            <a:ext cx="3251200" cy="24384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122" name="Picture 2" descr="C:\Documents and Settings\Администратор\Рабочий стол\экология\8.jpe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42910" y="714356"/>
            <a:ext cx="3251200" cy="2438400"/>
          </a:xfrm>
          <a:prstGeom prst="rect">
            <a:avLst/>
          </a:prstGeom>
          <a:noFill/>
        </p:spPr>
      </p:pic>
      <p:pic>
        <p:nvPicPr>
          <p:cNvPr id="5123" name="Picture 3" descr="C:\Documents and Settings\Администратор\Рабочий стол\экология\9.jpe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929190" y="785794"/>
            <a:ext cx="3251200" cy="2438400"/>
          </a:xfrm>
          <a:prstGeom prst="rect">
            <a:avLst/>
          </a:prstGeom>
          <a:noFill/>
        </p:spPr>
      </p:pic>
      <p:pic>
        <p:nvPicPr>
          <p:cNvPr id="8" name="Picture 3" descr="C:\Documents and Settings\Администратор\Рабочий стол\экология\7.jpe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928926" y="3214686"/>
            <a:ext cx="3251200" cy="24384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6" name="Picture 2" descr="C:\Documents and Settings\Администратор\Рабочий стол\экология\12.jpe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57224" y="571480"/>
            <a:ext cx="3214710" cy="3214710"/>
          </a:xfrm>
          <a:prstGeom prst="rect">
            <a:avLst/>
          </a:prstGeom>
          <a:noFill/>
        </p:spPr>
      </p:pic>
      <p:pic>
        <p:nvPicPr>
          <p:cNvPr id="6147" name="Picture 3" descr="C:\Documents and Settings\Администратор\Рабочий стол\экология\13.jpe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00628" y="714356"/>
            <a:ext cx="3251200" cy="2438400"/>
          </a:xfrm>
          <a:prstGeom prst="rect">
            <a:avLst/>
          </a:prstGeom>
          <a:noFill/>
        </p:spPr>
      </p:pic>
      <p:pic>
        <p:nvPicPr>
          <p:cNvPr id="6148" name="Picture 4" descr="C:\Documents and Settings\Администратор\Рабочий стол\экология\14.jpe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86116" y="3214686"/>
            <a:ext cx="3251200" cy="24384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170" name="Picture 2" descr="C:\Documents and Settings\Администратор\Рабочий стол\экология\15.jpe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1472" y="642918"/>
            <a:ext cx="3251200" cy="2438400"/>
          </a:xfrm>
          <a:prstGeom prst="rect">
            <a:avLst/>
          </a:prstGeom>
          <a:noFill/>
        </p:spPr>
      </p:pic>
      <p:pic>
        <p:nvPicPr>
          <p:cNvPr id="7171" name="Picture 3" descr="C:\Documents and Settings\Администратор\Рабочий стол\экология\16.jpe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57752" y="714356"/>
            <a:ext cx="2714644" cy="3071834"/>
          </a:xfrm>
          <a:prstGeom prst="rect">
            <a:avLst/>
          </a:prstGeom>
          <a:noFill/>
        </p:spPr>
      </p:pic>
      <p:pic>
        <p:nvPicPr>
          <p:cNvPr id="7172" name="Picture 4" descr="C:\Documents and Settings\Администратор\Рабочий стол\экология\17.jpe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00166" y="3500438"/>
            <a:ext cx="3251200" cy="24384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194" name="Picture 2" descr="C:\Documents and Settings\Администратор\Рабочий стол\экология\18.jpe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42910" y="714356"/>
            <a:ext cx="3251200" cy="2438400"/>
          </a:xfrm>
          <a:prstGeom prst="rect">
            <a:avLst/>
          </a:prstGeom>
          <a:noFill/>
        </p:spPr>
      </p:pic>
      <p:pic>
        <p:nvPicPr>
          <p:cNvPr id="8195" name="Picture 3" descr="C:\Documents and Settings\Администратор\Рабочий стол\экология\19.jpe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429124" y="785794"/>
            <a:ext cx="3251200" cy="2438400"/>
          </a:xfrm>
          <a:prstGeom prst="rect">
            <a:avLst/>
          </a:prstGeom>
          <a:noFill/>
        </p:spPr>
      </p:pic>
      <p:pic>
        <p:nvPicPr>
          <p:cNvPr id="8196" name="Picture 4" descr="C:\Documents and Settings\Администратор\Рабочий стол\экология\20.jpe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85984" y="3400424"/>
            <a:ext cx="2911491" cy="302897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0000FF"/>
                </a:solidFill>
              </a:rPr>
              <a:t>Одним из интересных и эффективных методов является проектирование </a:t>
            </a:r>
            <a:br>
              <a:rPr lang="ru-RU" dirty="0" smtClean="0">
                <a:solidFill>
                  <a:srgbClr val="0000FF"/>
                </a:solidFill>
              </a:rPr>
            </a:br>
            <a:r>
              <a:rPr lang="ru-RU" dirty="0" smtClean="0">
                <a:solidFill>
                  <a:srgbClr val="0000FF"/>
                </a:solidFill>
              </a:rPr>
              <a:t>ЭКОЛОГИЧЕСКОЙ НЕДЕЛИ </a:t>
            </a:r>
            <a:br>
              <a:rPr lang="ru-RU" dirty="0" smtClean="0">
                <a:solidFill>
                  <a:srgbClr val="0000FF"/>
                </a:solidFill>
              </a:rPr>
            </a:br>
            <a:r>
              <a:rPr lang="ru-RU" dirty="0" smtClean="0">
                <a:solidFill>
                  <a:srgbClr val="0000FF"/>
                </a:solidFill>
              </a:rPr>
              <a:t>в  детском саду</a:t>
            </a:r>
            <a:endParaRPr lang="ru-RU" dirty="0">
              <a:solidFill>
                <a:srgbClr val="0000FF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9218" name="Picture 2" descr="C:\Documents and Settings\Администратор\Рабочий стол\экология\21.jpe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68438" y="785794"/>
            <a:ext cx="2674934" cy="3643338"/>
          </a:xfrm>
          <a:prstGeom prst="rect">
            <a:avLst/>
          </a:prstGeom>
          <a:noFill/>
        </p:spPr>
      </p:pic>
      <p:pic>
        <p:nvPicPr>
          <p:cNvPr id="9219" name="Picture 3" descr="C:\Documents and Settings\Администратор\Рабочий стол\экология\22.jpe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500694" y="785794"/>
            <a:ext cx="2971808" cy="3571900"/>
          </a:xfrm>
          <a:prstGeom prst="rect">
            <a:avLst/>
          </a:prstGeom>
          <a:noFill/>
        </p:spPr>
      </p:pic>
      <p:pic>
        <p:nvPicPr>
          <p:cNvPr id="9220" name="Picture 4" descr="C:\Documents and Settings\Администратор\Рабочий стол\экология\23.jpe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643174" y="3786190"/>
            <a:ext cx="3251200" cy="24384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42" name="Picture 2" descr="C:\Documents and Settings\Администратор\Рабочий стол\экология\24.jpe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1472" y="571480"/>
            <a:ext cx="7143749" cy="535781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1266" name="Picture 2" descr="C:\Documents and Settings\Администратор\Рабочий стол\экология\25.jpe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1472" y="714356"/>
            <a:ext cx="3251200" cy="2438400"/>
          </a:xfrm>
          <a:prstGeom prst="rect">
            <a:avLst/>
          </a:prstGeom>
          <a:noFill/>
        </p:spPr>
      </p:pic>
      <p:pic>
        <p:nvPicPr>
          <p:cNvPr id="11267" name="Picture 3" descr="C:\Documents and Settings\Администратор\Рабочий стол\экология\26.jpe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357686" y="857232"/>
            <a:ext cx="3251200" cy="2509838"/>
          </a:xfrm>
          <a:prstGeom prst="rect">
            <a:avLst/>
          </a:prstGeom>
          <a:noFill/>
        </p:spPr>
      </p:pic>
      <p:pic>
        <p:nvPicPr>
          <p:cNvPr id="11268" name="Picture 4" descr="C:\Documents and Settings\Администратор\Рабочий стол\экология\27.jpe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71736" y="3500438"/>
            <a:ext cx="3251200" cy="24384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2290" name="Picture 2" descr="C:\Documents and Settings\Администратор\Рабочий стол\экология\28.jpe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2910" y="500042"/>
            <a:ext cx="7715304" cy="53578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3314" name="Picture 2" descr="C:\Documents and Settings\Администратор\Рабочий стол\экология\29.jpe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4348" y="714356"/>
            <a:ext cx="3857652" cy="4572032"/>
          </a:xfrm>
          <a:prstGeom prst="rect">
            <a:avLst/>
          </a:prstGeom>
          <a:noFill/>
        </p:spPr>
      </p:pic>
      <p:pic>
        <p:nvPicPr>
          <p:cNvPr id="13315" name="Picture 3" descr="C:\Documents and Settings\Администратор\Рабочий стол\экология\30.jpe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929190" y="714356"/>
            <a:ext cx="3786214" cy="450059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4338" name="Picture 2" descr="C:\Documents and Settings\Администратор\Рабочий стол\экология\31.jpe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71538" y="500042"/>
            <a:ext cx="5143536" cy="4143404"/>
          </a:xfrm>
          <a:prstGeom prst="rect">
            <a:avLst/>
          </a:prstGeom>
          <a:noFill/>
        </p:spPr>
      </p:pic>
      <p:pic>
        <p:nvPicPr>
          <p:cNvPr id="14339" name="Picture 3" descr="C:\Documents and Settings\Администратор\Рабочий стол\экология\32.jpe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14810" y="2500306"/>
            <a:ext cx="4500594" cy="343853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5362" name="Picture 2" descr="C:\Documents and Settings\Администратор\Рабочий стол\экология\33.jpe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00232" y="785794"/>
            <a:ext cx="6429419" cy="56436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6386" name="Picture 2" descr="C:\Documents and Settings\Администратор\Рабочий стол\экология\34.jpe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85918" y="714356"/>
            <a:ext cx="6786610" cy="53578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7410" name="Picture 2" descr="C:\Documents and Settings\Администратор\Рабочий стол\экология\35.jpe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00100" y="357166"/>
            <a:ext cx="7718454" cy="578884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8434" name="Picture 2" descr="C:\Documents and Settings\Администратор\Рабочий стол\экология\36.jpe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1538" y="428604"/>
            <a:ext cx="7465483" cy="559911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28596" y="2130425"/>
            <a:ext cx="8029604" cy="2584459"/>
          </a:xfrm>
        </p:spPr>
        <p:txBody>
          <a:bodyPr>
            <a:normAutofit fontScale="90000"/>
          </a:bodyPr>
          <a:lstStyle/>
          <a:p>
            <a:r>
              <a:rPr lang="ru-RU" sz="3100" b="1" dirty="0" smtClean="0">
                <a:solidFill>
                  <a:srgbClr val="0000FF"/>
                </a:solidFill>
              </a:rPr>
              <a:t>Цель: </a:t>
            </a:r>
            <a:br>
              <a:rPr lang="ru-RU" sz="3100" b="1" dirty="0" smtClean="0">
                <a:solidFill>
                  <a:srgbClr val="0000FF"/>
                </a:solidFill>
              </a:rPr>
            </a:br>
            <a:r>
              <a:rPr lang="ru-RU" sz="3100" b="1" dirty="0" smtClean="0">
                <a:solidFill>
                  <a:srgbClr val="0000FF"/>
                </a:solidFill>
              </a:rPr>
              <a:t>Формировать у детей осознанно-положительное отношение  к природным явлениям и объектам, развивать естественно  - научные представления об окружающем мире.</a:t>
            </a:r>
            <a:br>
              <a:rPr lang="ru-RU" sz="3100" b="1" dirty="0" smtClean="0">
                <a:solidFill>
                  <a:srgbClr val="0000FF"/>
                </a:solidFill>
              </a:rPr>
            </a:br>
            <a:r>
              <a:rPr lang="ru-RU" sz="3100" b="1" dirty="0" smtClean="0">
                <a:solidFill>
                  <a:srgbClr val="0000FF"/>
                </a:solidFill>
              </a:rPr>
              <a:t>Привлечь родителей к экологическому воспитанию дошкольников.</a:t>
            </a:r>
            <a:br>
              <a:rPr lang="ru-RU" sz="3100" b="1" dirty="0" smtClean="0">
                <a:solidFill>
                  <a:srgbClr val="0000FF"/>
                </a:solidFill>
              </a:rPr>
            </a:br>
            <a:r>
              <a:rPr lang="ru-RU" sz="3100" b="1" dirty="0" smtClean="0">
                <a:solidFill>
                  <a:srgbClr val="0000FF"/>
                </a:solidFill>
              </a:rPr>
              <a:t>Формировать профессиональную компетентность педагогов в вопросе экологического воспитания детей всех возрастных групп.</a:t>
            </a:r>
            <a:br>
              <a:rPr lang="ru-RU" sz="3100" b="1" dirty="0" smtClean="0">
                <a:solidFill>
                  <a:srgbClr val="0000FF"/>
                </a:solidFill>
              </a:rPr>
            </a:br>
            <a:r>
              <a:rPr lang="ru-RU" sz="3100" b="1" dirty="0" smtClean="0">
                <a:solidFill>
                  <a:srgbClr val="0000FF"/>
                </a:solidFill>
              </a:rPr>
              <a:t>Активизировать  проектную деятельность дошкольников и воспитателей. </a:t>
            </a:r>
            <a:r>
              <a:rPr lang="ru-RU" b="1" dirty="0" smtClean="0">
                <a:solidFill>
                  <a:srgbClr val="0000FF"/>
                </a:solidFill>
              </a:rPr>
              <a:t/>
            </a:r>
            <a:br>
              <a:rPr lang="ru-RU" b="1" dirty="0" smtClean="0">
                <a:solidFill>
                  <a:srgbClr val="0000FF"/>
                </a:solidFill>
              </a:rPr>
            </a:br>
            <a:endParaRPr lang="ru-RU" b="1" dirty="0">
              <a:solidFill>
                <a:srgbClr val="0000FF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9458" name="Picture 2" descr="C:\Documents and Settings\Администратор\Рабочий стол\экология\37.jpe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42976" y="571480"/>
            <a:ext cx="7332168" cy="549912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482" name="Picture 2" descr="C:\Documents and Settings\Администратор\Рабочий стол\экология\38.jpe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28633" y="428604"/>
            <a:ext cx="7915333" cy="588292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1506" name="Picture 2" descr="C:\Documents and Settings\Администратор\Рабочий стол\экология\39.jpe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4515" y="415886"/>
            <a:ext cx="8089451" cy="590635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2530" name="Picture 2" descr="C:\Documents and Settings\Администратор\Рабочий стол\экология\40.jpe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28662" y="357166"/>
            <a:ext cx="7698364" cy="577377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3554" name="Picture 2" descr="C:\Documents and Settings\Администратор\Рабочий стол\экология\41.jpe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28662" y="500042"/>
            <a:ext cx="7643866" cy="57329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4578" name="Picture 2" descr="C:\Documents and Settings\Администратор\Рабочий стол\экология\42.jpe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00100" y="500042"/>
            <a:ext cx="7358114" cy="578647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5602" name="Picture 2" descr="C:\Documents and Settings\Администратор\Рабочий стол\экология\43.jpe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00100" y="571480"/>
            <a:ext cx="7715304" cy="578647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6626" name="Picture 2" descr="C:\Documents and Settings\Администратор\Рабочий стол\экология\44.jpe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28662" y="285728"/>
            <a:ext cx="7643866" cy="57329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7650" name="Picture 2" descr="C:\Documents and Settings\Администратор\Рабочий стол\экология\45.jpe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28662" y="714356"/>
            <a:ext cx="7620021" cy="550070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8674" name="Picture 2" descr="C:\Documents and Settings\Администратор\Рабочий стол\экология\46.jpe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85852" y="571480"/>
            <a:ext cx="7000924" cy="571504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357298"/>
            <a:ext cx="7772400" cy="3714776"/>
          </a:xfrm>
        </p:spPr>
        <p:txBody>
          <a:bodyPr>
            <a:noAutofit/>
          </a:bodyPr>
          <a:lstStyle/>
          <a:p>
            <a:r>
              <a:rPr lang="ru-RU" sz="3200" dirty="0" smtClean="0">
                <a:solidFill>
                  <a:srgbClr val="0000FF"/>
                </a:solidFill>
              </a:rPr>
              <a:t>В течение тематической недели дошкольники вместе с родителями и специалистами через игры, упражнения, эксперименты, праздники, развлечения, продуктивную деятельность могут закреплять знания, полученные ранее в наблюдениях, опытах.</a:t>
            </a:r>
            <a:endParaRPr lang="ru-RU" sz="3200" dirty="0">
              <a:solidFill>
                <a:srgbClr val="0000FF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9698" name="Picture 2" descr="C:\Documents and Settings\Администратор\Рабочий стол\экология\47.jpe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5786" y="500042"/>
            <a:ext cx="7823228" cy="559952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22" name="Picture 2" descr="C:\Documents and Settings\Администратор\Рабочий стол\экология\48.jpe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28662" y="392885"/>
            <a:ext cx="7477177" cy="560788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1746" name="Picture 2" descr="C:\Documents and Settings\Администратор\Рабочий стол\экология\49.jpe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3108" y="428604"/>
            <a:ext cx="5620550" cy="592933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2727335"/>
          </a:xfrm>
        </p:spPr>
        <p:txBody>
          <a:bodyPr>
            <a:normAutofit fontScale="90000"/>
          </a:bodyPr>
          <a:lstStyle/>
          <a:p>
            <a:r>
              <a:rPr lang="ru-RU" sz="2700" b="1" dirty="0" smtClean="0"/>
              <a:t>Таким образом, мы считаем что систематическое проведение тематической недели Экология в ДОУ, формирует у детей осознанно- положительное отношение к природным явлениям и объектам, развивает естественно- научные представления об окружающем мире, формирует профессиональную компетентность педагогов в вопросе экологического воспитания детей, активизируется проектная деятельность дошкольников и педагогов, происходит активное привлечение родителей к вопросам экологического воспитания дошкольников</a:t>
            </a:r>
            <a:r>
              <a:rPr lang="ru-RU" b="1" dirty="0" smtClean="0"/>
              <a:t>. 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Спасибо за внимание</a:t>
            </a:r>
            <a:r>
              <a:rPr lang="en-US" dirty="0" smtClean="0"/>
              <a:t>!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В нашем дошкольном учреждении стало традицией проводить тематические недели, в том числе неделю экологии. В рамках данной недели нами проведено следующее: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3013087"/>
          </a:xfrm>
        </p:spPr>
        <p:txBody>
          <a:bodyPr>
            <a:normAutofit fontScale="90000"/>
          </a:bodyPr>
          <a:lstStyle/>
          <a:p>
            <a:pPr lvl="0" algn="l"/>
            <a:r>
              <a:rPr lang="en-US" sz="2700" dirty="0" smtClean="0"/>
              <a:t>1/ </a:t>
            </a:r>
            <a:r>
              <a:rPr lang="ru-RU" sz="2700" dirty="0" smtClean="0"/>
              <a:t>предварительная работа, в ходе которой собирается и обрабатывается собранный по данной теме материал, обсуждается план проведения недели .</a:t>
            </a:r>
            <a:r>
              <a:rPr lang="en-US" sz="2700" dirty="0" smtClean="0"/>
              <a:t/>
            </a:r>
            <a:br>
              <a:rPr lang="en-US" sz="2700" dirty="0" smtClean="0"/>
            </a:br>
            <a:r>
              <a:rPr lang="en-US" sz="2700" dirty="0" smtClean="0"/>
              <a:t>2/ </a:t>
            </a:r>
            <a:r>
              <a:rPr lang="ru-RU" sz="2700" dirty="0" smtClean="0"/>
              <a:t>Разрабатывается план на неделю, определяются ответственные и участники, распределение ролей, разрабатываются положения о смотре-конкурсе</a:t>
            </a:r>
            <a:br>
              <a:rPr lang="ru-RU" sz="2700" dirty="0" smtClean="0"/>
            </a:br>
            <a:r>
              <a:rPr lang="en-US" sz="2700" dirty="0" smtClean="0"/>
              <a:t>3/</a:t>
            </a:r>
            <a:r>
              <a:rPr lang="ru-RU" sz="2700" dirty="0" smtClean="0"/>
              <a:t>Проведение мероприятий. (проводится анкетирование родителей, проводятся досуги, викторины, праздники, КВН по экологическому воспитанию дошкольников,  проводится выставка детских рисунков, поделок, презентация групповых и индивидуальных проектов детей и родителей, смотры конкурсы экологических центров в группах, оформление территории и помещения ДОУ в соответствии с темой недели)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154626"/>
          </a:xfrm>
        </p:spPr>
        <p:txBody>
          <a:bodyPr>
            <a:normAutofit/>
          </a:bodyPr>
          <a:lstStyle/>
          <a:p>
            <a:r>
              <a:rPr lang="ru-RU" b="1" dirty="0" smtClean="0"/>
              <a:t>МОДЕЛЬ ПЕДАГОГИЧЕСКОГО ПРОЦЕССА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b="1" dirty="0" smtClean="0"/>
              <a:t>ЭКОЛОГИЧЕСКОГО ОБРАЗОВАНИЯ ДОШКОЛЬНИКОВ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571481"/>
            <a:ext cx="7772400" cy="857255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совместная деятельность воспитателя с детьми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57158" y="1214422"/>
            <a:ext cx="8072494" cy="5214974"/>
          </a:xfrm>
        </p:spPr>
        <p:txBody>
          <a:bodyPr>
            <a:normAutofit fontScale="25000" lnSpcReduction="20000"/>
          </a:bodyPr>
          <a:lstStyle/>
          <a:p>
            <a:pPr lvl="0" algn="l"/>
            <a:r>
              <a:rPr lang="ru-RU" sz="8000" dirty="0" smtClean="0">
                <a:solidFill>
                  <a:srgbClr val="0000FF"/>
                </a:solidFill>
              </a:rPr>
              <a:t>диагностика</a:t>
            </a:r>
          </a:p>
          <a:p>
            <a:pPr lvl="0" algn="l"/>
            <a:r>
              <a:rPr lang="ru-RU" sz="8000" dirty="0" smtClean="0">
                <a:solidFill>
                  <a:srgbClr val="0000FF"/>
                </a:solidFill>
              </a:rPr>
              <a:t>наблюдения</a:t>
            </a:r>
          </a:p>
          <a:p>
            <a:pPr algn="l"/>
            <a:r>
              <a:rPr lang="ru-RU" sz="8000" i="1" dirty="0" smtClean="0">
                <a:solidFill>
                  <a:srgbClr val="0000FF"/>
                </a:solidFill>
              </a:rPr>
              <a:t>( у окна, на прогулке, в уголке природы)</a:t>
            </a:r>
            <a:endParaRPr lang="ru-RU" sz="8000" dirty="0" smtClean="0">
              <a:solidFill>
                <a:srgbClr val="0000FF"/>
              </a:solidFill>
            </a:endParaRPr>
          </a:p>
          <a:p>
            <a:pPr lvl="0" algn="l"/>
            <a:r>
              <a:rPr lang="ru-RU" sz="8000" dirty="0" smtClean="0">
                <a:solidFill>
                  <a:srgbClr val="0000FF"/>
                </a:solidFill>
              </a:rPr>
              <a:t>целевые прогулки</a:t>
            </a:r>
          </a:p>
          <a:p>
            <a:pPr lvl="0" algn="l"/>
            <a:r>
              <a:rPr lang="ru-RU" sz="8000" b="1" dirty="0" smtClean="0">
                <a:solidFill>
                  <a:srgbClr val="0000FF"/>
                </a:solidFill>
              </a:rPr>
              <a:t>игры</a:t>
            </a:r>
            <a:endParaRPr lang="ru-RU" sz="8000" dirty="0" smtClean="0">
              <a:solidFill>
                <a:srgbClr val="0000FF"/>
              </a:solidFill>
            </a:endParaRPr>
          </a:p>
          <a:p>
            <a:pPr lvl="0" algn="l"/>
            <a:r>
              <a:rPr lang="ru-RU" sz="8000" dirty="0" smtClean="0">
                <a:solidFill>
                  <a:srgbClr val="0000FF"/>
                </a:solidFill>
              </a:rPr>
              <a:t>чтение литературы</a:t>
            </a:r>
          </a:p>
          <a:p>
            <a:pPr lvl="0" algn="l"/>
            <a:r>
              <a:rPr lang="ru-RU" sz="8000" dirty="0" smtClean="0">
                <a:solidFill>
                  <a:srgbClr val="0000FF"/>
                </a:solidFill>
              </a:rPr>
              <a:t>беседы с детьми</a:t>
            </a:r>
          </a:p>
          <a:p>
            <a:pPr lvl="0" algn="l"/>
            <a:r>
              <a:rPr lang="ru-RU" sz="8000" dirty="0" smtClean="0">
                <a:solidFill>
                  <a:srgbClr val="0000FF"/>
                </a:solidFill>
              </a:rPr>
              <a:t>рассматривание альбомов, атласов, иллюстраций</a:t>
            </a:r>
          </a:p>
          <a:p>
            <a:pPr lvl="0" algn="l"/>
            <a:r>
              <a:rPr lang="ru-RU" sz="8000" dirty="0" smtClean="0">
                <a:solidFill>
                  <a:srgbClr val="0000FF"/>
                </a:solidFill>
              </a:rPr>
              <a:t>сбор коллекций семян, листьев, камней и др.</a:t>
            </a:r>
          </a:p>
          <a:p>
            <a:pPr lvl="0" algn="l"/>
            <a:r>
              <a:rPr lang="ru-RU" sz="8000" dirty="0" smtClean="0">
                <a:solidFill>
                  <a:srgbClr val="0000FF"/>
                </a:solidFill>
              </a:rPr>
              <a:t>труд в уголке природы, на огороде, на участке детского сада</a:t>
            </a:r>
          </a:p>
          <a:p>
            <a:pPr lvl="0" algn="l"/>
            <a:r>
              <a:rPr lang="ru-RU" sz="8000" dirty="0" smtClean="0">
                <a:solidFill>
                  <a:srgbClr val="0000FF"/>
                </a:solidFill>
              </a:rPr>
              <a:t>календарь природы</a:t>
            </a:r>
          </a:p>
          <a:p>
            <a:pPr lvl="0" algn="l"/>
            <a:r>
              <a:rPr lang="ru-RU" sz="8000" dirty="0" smtClean="0">
                <a:solidFill>
                  <a:srgbClr val="0000FF"/>
                </a:solidFill>
              </a:rPr>
              <a:t>дневник наблюдений за погодой, деревьями, птицами, растениями</a:t>
            </a:r>
          </a:p>
          <a:p>
            <a:pPr lvl="0" algn="l"/>
            <a:r>
              <a:rPr lang="ru-RU" sz="8000" dirty="0" smtClean="0">
                <a:solidFill>
                  <a:srgbClr val="0000FF"/>
                </a:solidFill>
              </a:rPr>
              <a:t>опыты, поисковая деятельность, исследования</a:t>
            </a:r>
          </a:p>
          <a:p>
            <a:pPr lvl="0" algn="l"/>
            <a:r>
              <a:rPr lang="ru-RU" sz="8000" dirty="0" smtClean="0">
                <a:solidFill>
                  <a:srgbClr val="0000FF"/>
                </a:solidFill>
              </a:rPr>
              <a:t>создание книг-самоделок о природе</a:t>
            </a:r>
          </a:p>
          <a:p>
            <a:pPr lvl="0" algn="l"/>
            <a:r>
              <a:rPr lang="ru-RU" sz="8000" dirty="0" smtClean="0">
                <a:solidFill>
                  <a:srgbClr val="0000FF"/>
                </a:solidFill>
              </a:rPr>
              <a:t>сочинение загадок о явлениях природы</a:t>
            </a:r>
          </a:p>
          <a:p>
            <a:pPr lvl="0" algn="l"/>
            <a:r>
              <a:rPr lang="ru-RU" sz="8000" dirty="0" smtClean="0">
                <a:solidFill>
                  <a:srgbClr val="0000FF"/>
                </a:solidFill>
              </a:rPr>
              <a:t>работа с моделями и схемами по явлениям и объектам природы</a:t>
            </a:r>
          </a:p>
          <a:p>
            <a:pPr lvl="0" algn="l"/>
            <a:r>
              <a:rPr lang="ru-RU" sz="8000" dirty="0" smtClean="0">
                <a:solidFill>
                  <a:srgbClr val="0000FF"/>
                </a:solidFill>
              </a:rPr>
              <a:t>ИЗО деятельность</a:t>
            </a:r>
          </a:p>
          <a:p>
            <a:pPr lvl="0" algn="l"/>
            <a:r>
              <a:rPr lang="ru-RU" sz="8000" dirty="0" smtClean="0">
                <a:solidFill>
                  <a:srgbClr val="0000FF"/>
                </a:solidFill>
              </a:rPr>
              <a:t>экологические праздники и досуги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500042"/>
            <a:ext cx="7772400" cy="1071570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специально организованное обучение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00034" y="1357298"/>
            <a:ext cx="7272366" cy="5500702"/>
          </a:xfrm>
        </p:spPr>
        <p:txBody>
          <a:bodyPr>
            <a:normAutofit fontScale="70000" lnSpcReduction="20000"/>
          </a:bodyPr>
          <a:lstStyle/>
          <a:p>
            <a:pPr lvl="0" algn="l"/>
            <a:r>
              <a:rPr lang="ru-RU" sz="4000" dirty="0" smtClean="0">
                <a:solidFill>
                  <a:srgbClr val="0000FF"/>
                </a:solidFill>
              </a:rPr>
              <a:t>экскурсии – занятия</a:t>
            </a:r>
          </a:p>
          <a:p>
            <a:pPr lvl="0" algn="l"/>
            <a:r>
              <a:rPr lang="ru-RU" sz="4000" dirty="0" smtClean="0">
                <a:solidFill>
                  <a:srgbClr val="0000FF"/>
                </a:solidFill>
              </a:rPr>
              <a:t>занятия с наблюдением за живыми объектами</a:t>
            </a:r>
          </a:p>
          <a:p>
            <a:pPr lvl="0" algn="l"/>
            <a:r>
              <a:rPr lang="ru-RU" sz="4000" dirty="0" smtClean="0">
                <a:solidFill>
                  <a:srgbClr val="0000FF"/>
                </a:solidFill>
              </a:rPr>
              <a:t>опытническая и исследовательская работа по изучению свойств объектов и явлений</a:t>
            </a:r>
          </a:p>
          <a:p>
            <a:pPr lvl="0" algn="l"/>
            <a:r>
              <a:rPr lang="ru-RU" sz="4000" dirty="0" smtClean="0">
                <a:solidFill>
                  <a:srgbClr val="0000FF"/>
                </a:solidFill>
              </a:rPr>
              <a:t>ИЗО деятельность</a:t>
            </a:r>
          </a:p>
          <a:p>
            <a:pPr lvl="0" algn="l"/>
            <a:r>
              <a:rPr lang="ru-RU" sz="4000" dirty="0" smtClean="0">
                <a:solidFill>
                  <a:srgbClr val="0000FF"/>
                </a:solidFill>
              </a:rPr>
              <a:t>ознакомление с трудом взрослых в природе</a:t>
            </a:r>
          </a:p>
          <a:p>
            <a:pPr lvl="0" algn="l"/>
            <a:r>
              <a:rPr lang="ru-RU" sz="4000" dirty="0" smtClean="0">
                <a:solidFill>
                  <a:srgbClr val="0000FF"/>
                </a:solidFill>
              </a:rPr>
              <a:t>обучение детей приемам ухода за комнатными растениями, за огородом</a:t>
            </a:r>
          </a:p>
          <a:p>
            <a:pPr lvl="0" algn="l"/>
            <a:r>
              <a:rPr lang="ru-RU" sz="4000" dirty="0" smtClean="0">
                <a:solidFill>
                  <a:srgbClr val="0000FF"/>
                </a:solidFill>
              </a:rPr>
              <a:t>развитие речи (составление загадок, рассказов, стихов, сочинение экологических сказок)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202</TotalTime>
  <Words>388</Words>
  <Application>Microsoft Office PowerPoint</Application>
  <PresentationFormat>Экран (4:3)</PresentationFormat>
  <Paragraphs>48</Paragraphs>
  <Slides>44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44</vt:i4>
      </vt:variant>
    </vt:vector>
  </HeadingPairs>
  <TitlesOfParts>
    <vt:vector size="45" baseType="lpstr">
      <vt:lpstr>Тема Office</vt:lpstr>
      <vt:lpstr>«Формирование экологической культуры дошкольников посредством организации тематической недели  «Экология в ДОУ» </vt:lpstr>
      <vt:lpstr>Одним из интересных и эффективных методов является проектирование  ЭКОЛОГИЧЕСКОЙ НЕДЕЛИ  в  детском саду</vt:lpstr>
      <vt:lpstr>Цель:  Формировать у детей осознанно-положительное отношение  к природным явлениям и объектам, развивать естественно  - научные представления об окружающем мире. Привлечь родителей к экологическому воспитанию дошкольников. Формировать профессиональную компетентность педагогов в вопросе экологического воспитания детей всех возрастных групп. Активизировать  проектную деятельность дошкольников и воспитателей.  </vt:lpstr>
      <vt:lpstr>В течение тематической недели дошкольники вместе с родителями и специалистами через игры, упражнения, эксперименты, праздники, развлечения, продуктивную деятельность могут закреплять знания, полученные ранее в наблюдениях, опытах.</vt:lpstr>
      <vt:lpstr>В нашем дошкольном учреждении стало традицией проводить тематические недели, в том числе неделю экологии. В рамках данной недели нами проведено следующее:</vt:lpstr>
      <vt:lpstr>1/ предварительная работа, в ходе которой собирается и обрабатывается собранный по данной теме материал, обсуждается план проведения недели . 2/ Разрабатывается план на неделю, определяются ответственные и участники, распределение ролей, разрабатываются положения о смотре-конкурсе 3/Проведение мероприятий. (проводится анкетирование родителей, проводятся досуги, викторины, праздники, КВН по экологическому воспитанию дошкольников,  проводится выставка детских рисунков, поделок, презентация групповых и индивидуальных проектов детей и родителей, смотры конкурсы экологических центров в группах, оформление территории и помещения ДОУ в соответствии с темой недели) </vt:lpstr>
      <vt:lpstr>МОДЕЛЬ ПЕДАГОГИЧЕСКОГО ПРОЦЕССА ЭКОЛОГИЧЕСКОГО ОБРАЗОВАНИЯ ДОШКОЛЬНИКОВ </vt:lpstr>
      <vt:lpstr>совместная деятельность воспитателя с детьми </vt:lpstr>
      <vt:lpstr>специально организованное обучение </vt:lpstr>
      <vt:lpstr>самостоятельная деятельность детей </vt:lpstr>
      <vt:lpstr>Проекты позволяют: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Таким образом, мы считаем что систематическое проведение тематической недели Экология в ДОУ, формирует у детей осознанно- положительное отношение к природным явлениям и объектам, развивает естественно- научные представления об окружающем мире, формирует профессиональную компетентность педагогов в вопросе экологического воспитания детей, активизируется проектная деятельность дошкольников и педагогов, происходит активное привлечение родителей к вопросам экологического воспитания дошкольников.  </vt:lpstr>
      <vt:lpstr>Спасибо за внимание!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cp:lastModifiedBy>Михаил</cp:lastModifiedBy>
  <cp:revision>13</cp:revision>
  <dcterms:modified xsi:type="dcterms:W3CDTF">2014-02-14T19:50:56Z</dcterms:modified>
</cp:coreProperties>
</file>