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80" r:id="rId1"/>
  </p:sldMasterIdLst>
  <p:sldIdLst>
    <p:sldId id="280" r:id="rId2"/>
    <p:sldId id="258" r:id="rId3"/>
    <p:sldId id="265" r:id="rId4"/>
    <p:sldId id="264" r:id="rId5"/>
    <p:sldId id="263" r:id="rId6"/>
    <p:sldId id="262" r:id="rId7"/>
    <p:sldId id="261" r:id="rId8"/>
    <p:sldId id="259" r:id="rId9"/>
    <p:sldId id="276" r:id="rId10"/>
    <p:sldId id="275" r:id="rId11"/>
    <p:sldId id="274" r:id="rId12"/>
    <p:sldId id="273" r:id="rId13"/>
    <p:sldId id="272" r:id="rId14"/>
    <p:sldId id="271" r:id="rId15"/>
    <p:sldId id="270" r:id="rId16"/>
    <p:sldId id="269" r:id="rId17"/>
    <p:sldId id="277" r:id="rId18"/>
    <p:sldId id="267" r:id="rId19"/>
    <p:sldId id="266" r:id="rId20"/>
    <p:sldId id="281"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301B"/>
    <a:srgbClr val="41C975"/>
    <a:srgbClr val="9933FF"/>
    <a:srgbClr val="FF00FF"/>
    <a:srgbClr val="FF00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55" autoAdjust="0"/>
  </p:normalViewPr>
  <p:slideViewPr>
    <p:cSldViewPr>
      <p:cViewPr varScale="1">
        <p:scale>
          <a:sx n="67" d="100"/>
          <a:sy n="67" d="100"/>
        </p:scale>
        <p:origin x="-147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0114" name="Rectangle 2"/>
          <p:cNvSpPr>
            <a:spLocks noGrp="1" noChangeArrowheads="1"/>
          </p:cNvSpPr>
          <p:nvPr>
            <p:ph type="ctrTitle" sz="quarter"/>
          </p:nvPr>
        </p:nvSpPr>
        <p:spPr>
          <a:xfrm>
            <a:off x="685800" y="1676400"/>
            <a:ext cx="7772400" cy="1828800"/>
          </a:xfrm>
        </p:spPr>
        <p:txBody>
          <a:bodyPr/>
          <a:lstStyle>
            <a:lvl1pPr>
              <a:defRPr/>
            </a:lvl1pPr>
          </a:lstStyle>
          <a:p>
            <a:r>
              <a:rPr lang="ru-RU"/>
              <a:t>Образец заголовка</a:t>
            </a:r>
          </a:p>
        </p:txBody>
      </p:sp>
      <p:sp>
        <p:nvSpPr>
          <p:cNvPr id="9011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fld id="{FDE97DEA-EB7E-4358-ACED-1017F76CBDA7}" type="datetimeFigureOut">
              <a:rPr lang="ru-RU"/>
              <a:pPr>
                <a:defRPr/>
              </a:pPr>
              <a:t>04.02.2014</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CEFACD3-75E0-42EC-9031-A20D2DBA534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049E70FE-6A2F-4E30-B03C-8CCA8B19DC2D}" type="datetimeFigureOut">
              <a:rPr lang="ru-RU"/>
              <a:pPr>
                <a:defRPr/>
              </a:pPr>
              <a:t>04.02.2014</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5B78A50-D8CE-4C65-9F02-F3E996E2DC9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F5FD32B9-9292-4E18-B3C8-B4719E059D02}" type="datetimeFigureOut">
              <a:rPr lang="ru-RU"/>
              <a:pPr>
                <a:defRPr/>
              </a:pPr>
              <a:t>04.02.2014</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C263C41-143F-4D80-BA0F-C0353731ADF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623FD322-E5F4-4930-AFC8-EAA2F6BE1207}" type="datetimeFigureOut">
              <a:rPr lang="ru-RU"/>
              <a:pPr>
                <a:defRPr/>
              </a:pPr>
              <a:t>04.02.2014</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6F7B177-2FC8-4585-B711-E03EFF58AD0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C7A55BC2-4FE4-4D34-AB06-F5107DD11405}" type="datetimeFigureOut">
              <a:rPr lang="ru-RU"/>
              <a:pPr>
                <a:defRPr/>
              </a:pPr>
              <a:t>04.02.2014</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133B08E-D3B5-495C-9227-D3C6B283BD9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9D8845E6-A063-48C5-BA59-00AAACCD7A78}" type="datetimeFigureOut">
              <a:rPr lang="ru-RU"/>
              <a:pPr>
                <a:defRPr/>
              </a:pPr>
              <a:t>04.02.2014</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4B53472-AB9A-4BF0-8E64-625C7B406EA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C53B1FCA-2D57-4F47-9325-EF3A8F09BD57}" type="datetimeFigureOut">
              <a:rPr lang="ru-RU"/>
              <a:pPr>
                <a:defRPr/>
              </a:pPr>
              <a:t>04.02.2014</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A50B4A93-A45B-4A99-A41D-47D45318752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F164F46E-5EF0-454A-9739-91F3DDD67B4A}" type="datetimeFigureOut">
              <a:rPr lang="ru-RU"/>
              <a:pPr>
                <a:defRPr/>
              </a:pPr>
              <a:t>04.02.2014</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96D40ADF-2ADE-49B7-985C-4627B63E895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07918ED-021D-42DA-8818-620BB14EDE41}" type="datetimeFigureOut">
              <a:rPr lang="ru-RU"/>
              <a:pPr>
                <a:defRPr/>
              </a:pPr>
              <a:t>04.02.2014</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A6E41E69-FE7D-42A7-83E5-27FA15CA8E7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0DFC9E8A-755B-407F-928E-4363B9EA1D19}" type="datetimeFigureOut">
              <a:rPr lang="ru-RU"/>
              <a:pPr>
                <a:defRPr/>
              </a:pPr>
              <a:t>04.02.2014</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5FCE71E-74D2-401C-BF22-54A5F166C09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E544BEEA-F648-41B4-8601-4AF2E423B8F7}" type="datetimeFigureOut">
              <a:rPr lang="ru-RU"/>
              <a:pPr>
                <a:defRPr/>
              </a:pPr>
              <a:t>04.02.2014</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1E9B3B5-B54B-4057-84D8-535EB1CD0CB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8909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890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a:defRPr/>
            </a:pPr>
            <a:fld id="{56366BA8-44C2-4EC0-8F1F-F13ED76C1235}" type="datetimeFigureOut">
              <a:rPr lang="ru-RU"/>
              <a:pPr>
                <a:defRPr/>
              </a:pPr>
              <a:t>04.02.2014</a:t>
            </a:fld>
            <a:endParaRPr lang="ru-RU"/>
          </a:p>
        </p:txBody>
      </p:sp>
      <p:sp>
        <p:nvSpPr>
          <p:cNvPr id="890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ru-RU"/>
          </a:p>
        </p:txBody>
      </p:sp>
      <p:sp>
        <p:nvSpPr>
          <p:cNvPr id="890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a:defRPr/>
            </a:pPr>
            <a:fld id="{E442414B-E614-409A-BD4B-74B33F8D5135}"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1.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hyperlink" Target="http://animalbox.ru/wp-content/uploads/2012/09/para_barsukov.jpg"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0.jpeg"/><Relationship Id="rId5" Type="http://schemas.openxmlformats.org/officeDocument/2006/relationships/image" Target="../media/image5.jpe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hyperlink" Target="http://atlasprirodirossii.ru/wp-content/uploads/2011/12/belka.jp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1752600" y="381000"/>
            <a:ext cx="5562600" cy="838200"/>
          </a:xfrm>
        </p:spPr>
        <p:txBody>
          <a:bodyPr/>
          <a:lstStyle/>
          <a:p>
            <a:pPr eaLnBrk="1" hangingPunct="1">
              <a:defRPr/>
            </a:pPr>
            <a:r>
              <a:rPr lang="ru-RU" sz="2800" dirty="0" smtClean="0">
                <a:latin typeface="Times New Roman" pitchFamily="18" charset="0"/>
              </a:rPr>
              <a:t>МБДОУ – Детский сад  №7</a:t>
            </a:r>
            <a:br>
              <a:rPr lang="ru-RU" sz="2800" dirty="0" smtClean="0">
                <a:latin typeface="Times New Roman" pitchFamily="18" charset="0"/>
              </a:rPr>
            </a:br>
            <a:r>
              <a:rPr lang="ru-RU" sz="2800" dirty="0" smtClean="0">
                <a:latin typeface="Times New Roman" pitchFamily="18" charset="0"/>
              </a:rPr>
              <a:t>г. Рассказово</a:t>
            </a:r>
          </a:p>
        </p:txBody>
      </p:sp>
      <p:sp>
        <p:nvSpPr>
          <p:cNvPr id="44035" name="Rectangle 3"/>
          <p:cNvSpPr>
            <a:spLocks noGrp="1" noChangeArrowheads="1"/>
          </p:cNvSpPr>
          <p:nvPr>
            <p:ph type="subTitle" idx="1"/>
          </p:nvPr>
        </p:nvSpPr>
        <p:spPr>
          <a:xfrm>
            <a:off x="228600" y="1447800"/>
            <a:ext cx="8610600" cy="5257800"/>
          </a:xfrm>
        </p:spPr>
        <p:txBody>
          <a:bodyPr/>
          <a:lstStyle/>
          <a:p>
            <a:pPr eaLnBrk="1" hangingPunct="1">
              <a:lnSpc>
                <a:spcPct val="80000"/>
              </a:lnSpc>
            </a:pPr>
            <a:r>
              <a:rPr lang="ru-RU" sz="2400" smtClean="0"/>
              <a:t>Проект «Любимый город Рассказово»</a:t>
            </a:r>
          </a:p>
          <a:p>
            <a:pPr eaLnBrk="1" hangingPunct="1">
              <a:lnSpc>
                <a:spcPct val="80000"/>
              </a:lnSpc>
            </a:pPr>
            <a:endParaRPr lang="ru-RU" sz="2800" smtClean="0"/>
          </a:p>
          <a:p>
            <a:pPr eaLnBrk="1" hangingPunct="1">
              <a:lnSpc>
                <a:spcPct val="80000"/>
              </a:lnSpc>
            </a:pPr>
            <a:endParaRPr lang="ru-RU" sz="2800" smtClean="0"/>
          </a:p>
          <a:p>
            <a:pPr eaLnBrk="1" hangingPunct="1">
              <a:lnSpc>
                <a:spcPct val="80000"/>
              </a:lnSpc>
            </a:pPr>
            <a:endParaRPr lang="ru-RU" sz="2800" smtClean="0"/>
          </a:p>
          <a:p>
            <a:pPr eaLnBrk="1" hangingPunct="1">
              <a:lnSpc>
                <a:spcPct val="80000"/>
              </a:lnSpc>
            </a:pPr>
            <a:endParaRPr lang="ru-RU" sz="2800" smtClean="0"/>
          </a:p>
          <a:p>
            <a:pPr eaLnBrk="1" hangingPunct="1">
              <a:lnSpc>
                <a:spcPct val="80000"/>
              </a:lnSpc>
            </a:pPr>
            <a:endParaRPr lang="ru-RU" sz="2800" smtClean="0">
              <a:latin typeface="Arial" charset="0"/>
            </a:endParaRPr>
          </a:p>
          <a:p>
            <a:pPr eaLnBrk="1" hangingPunct="1">
              <a:lnSpc>
                <a:spcPct val="80000"/>
              </a:lnSpc>
            </a:pPr>
            <a:r>
              <a:rPr lang="ru-RU" sz="2400" smtClean="0"/>
              <a:t>Тема:«Животные Тамбовского края»</a:t>
            </a:r>
          </a:p>
          <a:p>
            <a:pPr eaLnBrk="1" hangingPunct="1">
              <a:lnSpc>
                <a:spcPct val="80000"/>
              </a:lnSpc>
            </a:pPr>
            <a:endParaRPr lang="ru-RU" smtClean="0"/>
          </a:p>
          <a:p>
            <a:pPr eaLnBrk="1" hangingPunct="1">
              <a:lnSpc>
                <a:spcPct val="80000"/>
              </a:lnSpc>
            </a:pPr>
            <a:endParaRPr lang="ru-RU" sz="2800" smtClean="0"/>
          </a:p>
          <a:p>
            <a:pPr eaLnBrk="1" hangingPunct="1">
              <a:lnSpc>
                <a:spcPct val="80000"/>
              </a:lnSpc>
            </a:pPr>
            <a:endParaRPr lang="ru-RU" sz="2800" smtClean="0"/>
          </a:p>
          <a:p>
            <a:pPr eaLnBrk="1" hangingPunct="1">
              <a:lnSpc>
                <a:spcPct val="80000"/>
              </a:lnSpc>
            </a:pPr>
            <a:endParaRPr lang="ru-RU" sz="2800" smtClean="0">
              <a:latin typeface="Arial" charset="0"/>
            </a:endParaRPr>
          </a:p>
          <a:p>
            <a:pPr eaLnBrk="1" hangingPunct="1">
              <a:lnSpc>
                <a:spcPct val="80000"/>
              </a:lnSpc>
            </a:pPr>
            <a:endParaRPr lang="ru-RU" sz="2400" smtClean="0"/>
          </a:p>
          <a:p>
            <a:pPr eaLnBrk="1" hangingPunct="1">
              <a:lnSpc>
                <a:spcPct val="80000"/>
              </a:lnSpc>
            </a:pPr>
            <a:r>
              <a:rPr lang="ru-RU" sz="2400" smtClean="0"/>
              <a:t>Автор составитель: Воротилина Юлия Николаевна</a:t>
            </a:r>
          </a:p>
        </p:txBody>
      </p:sp>
      <p:pic>
        <p:nvPicPr>
          <p:cNvPr id="2052" name="Рисунок 38" descr="Речной бобр, плавающий в водоеме"/>
          <p:cNvPicPr>
            <a:picLocks noChangeAspect="1" noChangeArrowheads="1"/>
          </p:cNvPicPr>
          <p:nvPr/>
        </p:nvPicPr>
        <p:blipFill>
          <a:blip r:embed="rId2" cstate="print"/>
          <a:srcRect/>
          <a:stretch>
            <a:fillRect/>
          </a:stretch>
        </p:blipFill>
        <p:spPr bwMode="auto">
          <a:xfrm>
            <a:off x="0" y="4267200"/>
            <a:ext cx="1905000" cy="1828800"/>
          </a:xfrm>
          <a:prstGeom prst="rect">
            <a:avLst/>
          </a:prstGeom>
          <a:noFill/>
          <a:ln w="9525">
            <a:noFill/>
            <a:miter lim="800000"/>
            <a:headEnd/>
            <a:tailEnd/>
          </a:ln>
        </p:spPr>
      </p:pic>
      <p:pic>
        <p:nvPicPr>
          <p:cNvPr id="2053" name="Рисунок 238" descr="foto-zajac-beljak-zimoi"/>
          <p:cNvPicPr>
            <a:picLocks noChangeAspect="1" noChangeArrowheads="1"/>
          </p:cNvPicPr>
          <p:nvPr/>
        </p:nvPicPr>
        <p:blipFill>
          <a:blip r:embed="rId3" cstate="print"/>
          <a:srcRect/>
          <a:stretch>
            <a:fillRect/>
          </a:stretch>
        </p:blipFill>
        <p:spPr bwMode="auto">
          <a:xfrm>
            <a:off x="228600" y="228600"/>
            <a:ext cx="1295400" cy="1228725"/>
          </a:xfrm>
          <a:prstGeom prst="rect">
            <a:avLst/>
          </a:prstGeom>
          <a:noFill/>
          <a:ln w="9525">
            <a:noFill/>
            <a:miter lim="800000"/>
            <a:headEnd/>
            <a:tailEnd/>
          </a:ln>
        </p:spPr>
      </p:pic>
      <p:pic>
        <p:nvPicPr>
          <p:cNvPr id="2054" name="Рисунок 61" descr="http://www.fotozveri.ru/dikie_sobaki/5089.jpg"/>
          <p:cNvPicPr>
            <a:picLocks noChangeAspect="1" noChangeArrowheads="1"/>
          </p:cNvPicPr>
          <p:nvPr/>
        </p:nvPicPr>
        <p:blipFill>
          <a:blip r:embed="rId4" cstate="print"/>
          <a:srcRect/>
          <a:stretch>
            <a:fillRect/>
          </a:stretch>
        </p:blipFill>
        <p:spPr bwMode="auto">
          <a:xfrm>
            <a:off x="5638800" y="4648200"/>
            <a:ext cx="1828800" cy="1600200"/>
          </a:xfrm>
          <a:prstGeom prst="rect">
            <a:avLst/>
          </a:prstGeom>
          <a:noFill/>
          <a:ln w="9525">
            <a:noFill/>
            <a:miter lim="800000"/>
            <a:headEnd/>
            <a:tailEnd/>
          </a:ln>
        </p:spPr>
      </p:pic>
      <p:pic>
        <p:nvPicPr>
          <p:cNvPr id="2055" name="Рисунок 54" descr="http://www.fotozveri.ru/dikie_sobaki/5080.jpg"/>
          <p:cNvPicPr>
            <a:picLocks noChangeAspect="1" noChangeArrowheads="1"/>
          </p:cNvPicPr>
          <p:nvPr/>
        </p:nvPicPr>
        <p:blipFill>
          <a:blip r:embed="rId5" cstate="print"/>
          <a:srcRect/>
          <a:stretch>
            <a:fillRect/>
          </a:stretch>
        </p:blipFill>
        <p:spPr bwMode="auto">
          <a:xfrm>
            <a:off x="7010400" y="4267200"/>
            <a:ext cx="2133600" cy="1865313"/>
          </a:xfrm>
          <a:prstGeom prst="rect">
            <a:avLst/>
          </a:prstGeom>
          <a:noFill/>
          <a:ln w="9525">
            <a:noFill/>
            <a:miter lim="800000"/>
            <a:headEnd/>
            <a:tailEnd/>
          </a:ln>
        </p:spPr>
      </p:pic>
      <p:pic>
        <p:nvPicPr>
          <p:cNvPr id="2056" name="Рисунок 12" descr="Рассказово"/>
          <p:cNvPicPr>
            <a:picLocks noChangeAspect="1" noChangeArrowheads="1"/>
          </p:cNvPicPr>
          <p:nvPr/>
        </p:nvPicPr>
        <p:blipFill>
          <a:blip r:embed="rId6" cstate="print"/>
          <a:srcRect/>
          <a:stretch>
            <a:fillRect/>
          </a:stretch>
        </p:blipFill>
        <p:spPr bwMode="auto">
          <a:xfrm>
            <a:off x="2057400" y="1981200"/>
            <a:ext cx="4876800" cy="1828800"/>
          </a:xfrm>
          <a:prstGeom prst="rect">
            <a:avLst/>
          </a:prstGeom>
          <a:noFill/>
          <a:ln w="9525">
            <a:noFill/>
            <a:miter lim="800000"/>
            <a:headEnd/>
            <a:tailEnd/>
          </a:ln>
        </p:spPr>
      </p:pic>
      <p:pic>
        <p:nvPicPr>
          <p:cNvPr id="2057" name="Рисунок 13" descr="Рассказово"/>
          <p:cNvPicPr>
            <a:picLocks noChangeAspect="1" noChangeArrowheads="1"/>
          </p:cNvPicPr>
          <p:nvPr/>
        </p:nvPicPr>
        <p:blipFill>
          <a:blip r:embed="rId7" cstate="print"/>
          <a:srcRect/>
          <a:stretch>
            <a:fillRect/>
          </a:stretch>
        </p:blipFill>
        <p:spPr bwMode="auto">
          <a:xfrm>
            <a:off x="0" y="2209800"/>
            <a:ext cx="1752600" cy="1905000"/>
          </a:xfrm>
          <a:prstGeom prst="rect">
            <a:avLst/>
          </a:prstGeom>
          <a:noFill/>
          <a:ln w="9525">
            <a:noFill/>
            <a:miter lim="800000"/>
            <a:headEnd/>
            <a:tailEnd/>
          </a:ln>
        </p:spPr>
      </p:pic>
      <p:pic>
        <p:nvPicPr>
          <p:cNvPr id="2058" name="Рисунок 14" descr="Рассказово"/>
          <p:cNvPicPr>
            <a:picLocks noChangeAspect="1" noChangeArrowheads="1"/>
          </p:cNvPicPr>
          <p:nvPr/>
        </p:nvPicPr>
        <p:blipFill>
          <a:blip r:embed="rId8" cstate="print"/>
          <a:srcRect/>
          <a:stretch>
            <a:fillRect/>
          </a:stretch>
        </p:blipFill>
        <p:spPr bwMode="auto">
          <a:xfrm>
            <a:off x="7162800" y="2209800"/>
            <a:ext cx="1981200" cy="1828800"/>
          </a:xfrm>
          <a:prstGeom prst="rect">
            <a:avLst/>
          </a:prstGeom>
          <a:noFill/>
          <a:ln w="9525">
            <a:noFill/>
            <a:miter lim="800000"/>
            <a:headEnd/>
            <a:tailEnd/>
          </a:ln>
        </p:spPr>
      </p:pic>
      <p:pic>
        <p:nvPicPr>
          <p:cNvPr id="2059" name="Содержимое 7" descr="Белка обыкновенная">
            <a:hlinkClick r:id="rId9"/>
          </p:cNvPr>
          <p:cNvPicPr>
            <a:picLocks/>
          </p:cNvPicPr>
          <p:nvPr/>
        </p:nvPicPr>
        <p:blipFill>
          <a:blip r:embed="rId10" cstate="print"/>
          <a:srcRect/>
          <a:stretch>
            <a:fillRect/>
          </a:stretch>
        </p:blipFill>
        <p:spPr bwMode="auto">
          <a:xfrm>
            <a:off x="7239000" y="304800"/>
            <a:ext cx="1600200" cy="1295400"/>
          </a:xfrm>
          <a:prstGeom prst="rect">
            <a:avLst/>
          </a:prstGeom>
          <a:noFill/>
          <a:ln w="9525">
            <a:noFill/>
            <a:miter lim="800000"/>
            <a:headEnd/>
            <a:tailEnd/>
          </a:ln>
        </p:spPr>
      </p:pic>
      <p:pic>
        <p:nvPicPr>
          <p:cNvPr id="2060" name="Рисунок 5" descr="Брачный период у косуль называют гоном. "/>
          <p:cNvPicPr>
            <a:picLocks noChangeAspect="1" noChangeArrowheads="1"/>
          </p:cNvPicPr>
          <p:nvPr/>
        </p:nvPicPr>
        <p:blipFill>
          <a:blip r:embed="rId11" cstate="print"/>
          <a:srcRect/>
          <a:stretch>
            <a:fillRect/>
          </a:stretch>
        </p:blipFill>
        <p:spPr bwMode="auto">
          <a:xfrm>
            <a:off x="3733800" y="4648200"/>
            <a:ext cx="1905000" cy="1524000"/>
          </a:xfrm>
          <a:prstGeom prst="rect">
            <a:avLst/>
          </a:prstGeom>
          <a:noFill/>
          <a:ln w="9525">
            <a:noFill/>
            <a:miter lim="800000"/>
            <a:headEnd/>
            <a:tailEnd/>
          </a:ln>
        </p:spPr>
      </p:pic>
      <p:pic>
        <p:nvPicPr>
          <p:cNvPr id="2061" name="Рисунок 7" descr="Пара барсуков">
            <a:hlinkClick r:id="rId12"/>
          </p:cNvPr>
          <p:cNvPicPr>
            <a:picLocks noChangeAspect="1" noChangeArrowheads="1"/>
          </p:cNvPicPr>
          <p:nvPr/>
        </p:nvPicPr>
        <p:blipFill>
          <a:blip r:embed="rId13" cstate="print"/>
          <a:srcRect/>
          <a:stretch>
            <a:fillRect/>
          </a:stretch>
        </p:blipFill>
        <p:spPr bwMode="auto">
          <a:xfrm>
            <a:off x="1905000" y="4648200"/>
            <a:ext cx="1828800" cy="1524000"/>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Grp="1" noChangeArrowheads="1"/>
          </p:cNvSpPr>
          <p:nvPr>
            <p:ph sz="half" idx="4294967295"/>
          </p:nvPr>
        </p:nvSpPr>
        <p:spPr>
          <a:xfrm>
            <a:off x="5334000" y="304800"/>
            <a:ext cx="3810000" cy="6553200"/>
          </a:xfrm>
        </p:spPr>
        <p:txBody>
          <a:bodyPr/>
          <a:lstStyle/>
          <a:p>
            <a:pPr eaLnBrk="1" hangingPunct="1">
              <a:defRPr/>
            </a:pPr>
            <a:r>
              <a:rPr lang="ru-RU" sz="1200" b="1" i="1" dirty="0" smtClean="0"/>
              <a:t>Белка обыкновенная – мелкий лесной грызун. Тело длинное с пушистым красивым хвостом.  Длинна хвоста почти такая же, как длинна туловища. Кончики ушей украшены кисточками</a:t>
            </a:r>
            <a:r>
              <a:rPr lang="ru-RU" sz="1200" b="1" i="1" u="sng" dirty="0" smtClean="0"/>
              <a:t> </a:t>
            </a:r>
            <a:r>
              <a:rPr lang="ru-RU" sz="1200" b="1" i="1" dirty="0" smtClean="0"/>
              <a:t>  Белка  обладает прекрасной способностью в лазании по деревьям. У белки рождается 3-10 голых, слепых бельчат</a:t>
            </a:r>
            <a:r>
              <a:rPr lang="ru-RU" sz="1200" b="1" i="1" u="sng" dirty="0" smtClean="0"/>
              <a:t>. </a:t>
            </a:r>
            <a:r>
              <a:rPr lang="ru-RU" sz="1200" b="1" i="1" dirty="0" smtClean="0"/>
              <a:t>Живёт она на деревьях, лишь за редким исключением спускается на землю. Жильё устраивает себе в дуплах или на деревьях строит себе гнездо, округлой формы с крышей. Вход в гнездо белка устраивает с боку, такое гнездо называется </a:t>
            </a:r>
            <a:r>
              <a:rPr lang="ru-RU" sz="1200" b="1" i="1" dirty="0" err="1" smtClean="0"/>
              <a:t>гайно</a:t>
            </a:r>
            <a:r>
              <a:rPr lang="ru-RU" sz="1200" b="1" i="1" dirty="0" smtClean="0"/>
              <a:t>. Изнутри его она выстилает сухими листьями, лишайником, мхом. Белка питается семенами из шишек, собирает буковые орехи, жёлуди, грибы и ягоды, пойманными насекомыми, поедает птичьи яйца и их птенцов, разоряя гнёзда. Запасы кормов на зиму она делает в лесной подстилке, пряча туда орехи. Грибы она развешивает на ветках деревьев или прячет их за отставшей корой. </a:t>
            </a:r>
          </a:p>
          <a:p>
            <a:pPr eaLnBrk="1" hangingPunct="1">
              <a:defRPr/>
            </a:pPr>
            <a:r>
              <a:rPr lang="ru-RU" sz="1200" b="1" i="1" dirty="0" smtClean="0"/>
              <a:t>Обитает в пределах области только в </a:t>
            </a:r>
            <a:r>
              <a:rPr lang="ru-RU" sz="1200" b="1" i="1" dirty="0" err="1" smtClean="0"/>
              <a:t>Цнинском</a:t>
            </a:r>
            <a:r>
              <a:rPr lang="ru-RU" sz="1200" b="1" i="1" dirty="0" smtClean="0"/>
              <a:t> и </a:t>
            </a:r>
            <a:r>
              <a:rPr lang="ru-RU" sz="1200" b="1" i="1" dirty="0" err="1" smtClean="0"/>
              <a:t>Иловай-Воронежском</a:t>
            </a:r>
            <a:r>
              <a:rPr lang="ru-RU" sz="1200" b="1" i="1" dirty="0" smtClean="0"/>
              <a:t> массивах, где придерживается преимущественно хвойных и смешанных участков древостоя. </a:t>
            </a:r>
          </a:p>
        </p:txBody>
      </p:sp>
      <p:pic>
        <p:nvPicPr>
          <p:cNvPr id="11269" name="Picture 5" descr="белочка"/>
          <p:cNvPicPr>
            <a:picLocks noChangeAspect="1" noChangeArrowheads="1"/>
          </p:cNvPicPr>
          <p:nvPr/>
        </p:nvPicPr>
        <p:blipFill>
          <a:blip r:embed="rId2" cstate="print"/>
          <a:srcRect/>
          <a:stretch>
            <a:fillRect/>
          </a:stretch>
        </p:blipFill>
        <p:spPr bwMode="auto">
          <a:xfrm>
            <a:off x="0" y="609600"/>
            <a:ext cx="5715000" cy="5715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sz="half" idx="4294967295"/>
          </p:nvPr>
        </p:nvSpPr>
        <p:spPr>
          <a:xfrm>
            <a:off x="4648200" y="0"/>
            <a:ext cx="4495800" cy="6096000"/>
          </a:xfrm>
        </p:spPr>
        <p:txBody>
          <a:bodyPr/>
          <a:lstStyle/>
          <a:p>
            <a:pPr eaLnBrk="1" hangingPunct="1">
              <a:defRPr/>
            </a:pPr>
            <a:endParaRPr lang="ru-RU" sz="1600" i="1" smtClean="0"/>
          </a:p>
          <a:p>
            <a:pPr eaLnBrk="1" hangingPunct="1">
              <a:defRPr/>
            </a:pPr>
            <a:endParaRPr lang="ru-RU" sz="1600" b="1" i="1" smtClean="0"/>
          </a:p>
          <a:p>
            <a:pPr eaLnBrk="1" hangingPunct="1">
              <a:defRPr/>
            </a:pPr>
            <a:r>
              <a:rPr lang="ru-RU" sz="1600" b="1" i="1" smtClean="0"/>
              <a:t>Кабан – крупное животное. Его тело покрыто грубой щетиной бурого цвета. Поросята кабана окрашены в светло-бурый цвет и имеют продольные яркие полосы. Кабаны обитают стадами. Активность проявляют в основном в ночное время, а в дневные часы спят, спрятавшись под укрытием деревьев или в густом кустарнике и в высокой траве. Обычно рождается 4-6 поросят. Кабаны всеядные животные. Основной корм кабанов – плоды, клубни, корневища и надземные части растений. Помимо этого, они употребляют в пищу насекомых, дождевых червей, мелких животных, падаль. В поисках корма, используя своё длинное рыло и клыки, кабан способен перерыть огромный земельный участок. Главные враги – волки. </a:t>
            </a:r>
          </a:p>
        </p:txBody>
      </p:sp>
      <p:pic>
        <p:nvPicPr>
          <p:cNvPr id="12294" name="Picture 6" descr="баканята"/>
          <p:cNvPicPr>
            <a:picLocks noChangeAspect="1" noChangeArrowheads="1"/>
          </p:cNvPicPr>
          <p:nvPr/>
        </p:nvPicPr>
        <p:blipFill>
          <a:blip r:embed="rId2" cstate="print"/>
          <a:srcRect/>
          <a:stretch>
            <a:fillRect/>
          </a:stretch>
        </p:blipFill>
        <p:spPr bwMode="auto">
          <a:xfrm>
            <a:off x="0" y="4265613"/>
            <a:ext cx="4876800" cy="2592387"/>
          </a:xfrm>
          <a:prstGeom prst="rect">
            <a:avLst/>
          </a:prstGeom>
          <a:noFill/>
        </p:spPr>
      </p:pic>
      <p:pic>
        <p:nvPicPr>
          <p:cNvPr id="12295" name="Picture 7" descr="кабан"/>
          <p:cNvPicPr>
            <a:picLocks noChangeAspect="1" noChangeArrowheads="1"/>
          </p:cNvPicPr>
          <p:nvPr/>
        </p:nvPicPr>
        <p:blipFill>
          <a:blip r:embed="rId3" cstate="print"/>
          <a:srcRect/>
          <a:stretch>
            <a:fillRect/>
          </a:stretch>
        </p:blipFill>
        <p:spPr bwMode="auto">
          <a:xfrm>
            <a:off x="0" y="0"/>
            <a:ext cx="4876800" cy="42719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sz="half" idx="4294967295"/>
          </p:nvPr>
        </p:nvSpPr>
        <p:spPr>
          <a:xfrm>
            <a:off x="5105400" y="0"/>
            <a:ext cx="4038600" cy="6858000"/>
          </a:xfrm>
        </p:spPr>
        <p:txBody>
          <a:bodyPr/>
          <a:lstStyle/>
          <a:p>
            <a:pPr eaLnBrk="1" hangingPunct="1">
              <a:defRPr/>
            </a:pPr>
            <a:endParaRPr lang="ru-RU" sz="1400" b="1" i="1" dirty="0" smtClean="0"/>
          </a:p>
          <a:p>
            <a:pPr eaLnBrk="1" hangingPunct="1">
              <a:defRPr/>
            </a:pPr>
            <a:r>
              <a:rPr lang="ru-RU" sz="1400" b="1" i="1" dirty="0" smtClean="0"/>
              <a:t>Енотовидная собака — животное величиной с малую собаку, бурой окраски, с короткими лапами. На морде выделяется рисунок, напоминающий черную маску. Хвост короткий, пушистый, без поперечных полос.  Основной ее корм – мелкие грызуны, насекомые, птичьи яйца, моллюски, а также желуди, ягоды, фрукты, злаки. Очень трусливой и осторожной зверь.  Днем енотовидная собака обычно спит в своей укромной норе. Активна она преимущественно в сумерки и ночью, но если ее мало беспокоят, нередко попадается на глаза и днем. Возвращаясь в нору, идет своим старым следам. Еще одна их необычная особенность – енотовидные собаки – единственные представители псовых, впадающие на зиму в спячку, правда, не в столь длительную, как, например, у медведей. Во время оттепели зверек может просыпаться и выходить из убежища. В помёте 6—8 щенят.</a:t>
            </a:r>
          </a:p>
        </p:txBody>
      </p:sp>
      <p:pic>
        <p:nvPicPr>
          <p:cNvPr id="13317" name="Picture 5" descr="чудик"/>
          <p:cNvPicPr>
            <a:picLocks noChangeAspect="1" noChangeArrowheads="1"/>
          </p:cNvPicPr>
          <p:nvPr/>
        </p:nvPicPr>
        <p:blipFill>
          <a:blip r:embed="rId2" cstate="print"/>
          <a:srcRect/>
          <a:stretch>
            <a:fillRect/>
          </a:stretch>
        </p:blipFill>
        <p:spPr bwMode="auto">
          <a:xfrm>
            <a:off x="0" y="533400"/>
            <a:ext cx="5410200" cy="5410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Grp="1" noChangeArrowheads="1"/>
          </p:cNvSpPr>
          <p:nvPr>
            <p:ph sz="half" idx="4294967295"/>
          </p:nvPr>
        </p:nvSpPr>
        <p:spPr>
          <a:xfrm>
            <a:off x="5715000" y="228600"/>
            <a:ext cx="3429000" cy="6324600"/>
          </a:xfrm>
        </p:spPr>
        <p:txBody>
          <a:bodyPr/>
          <a:lstStyle/>
          <a:p>
            <a:pPr eaLnBrk="1" hangingPunct="1">
              <a:defRPr/>
            </a:pPr>
            <a:endParaRPr lang="ru-RU" sz="1800" i="1" smtClean="0"/>
          </a:p>
          <a:p>
            <a:pPr eaLnBrk="1" hangingPunct="1">
              <a:defRPr/>
            </a:pPr>
            <a:endParaRPr lang="ru-RU" sz="1800" i="1" smtClean="0"/>
          </a:p>
          <a:p>
            <a:pPr eaLnBrk="1" hangingPunct="1">
              <a:defRPr/>
            </a:pPr>
            <a:r>
              <a:rPr lang="ru-RU" sz="1800" b="1" i="1" smtClean="0"/>
              <a:t>Степной сурок или Байбак  обитает на склонах балок или речных долин. Селится группами. Байбаки являются дальними родственниками белок.  Это небольшое животное.  Окрас шерсти степных сурков песочно–желтый. Питается листьями, травой, цветками и молодыми побегами. Живет в норах. Впадает в зимнюю спячку. Байбаки в природе передвигаются только двумя способами, такими как шагом и галопом.</a:t>
            </a:r>
          </a:p>
        </p:txBody>
      </p:sp>
      <p:pic>
        <p:nvPicPr>
          <p:cNvPr id="14341" name="Picture 5" descr="на холме"/>
          <p:cNvPicPr>
            <a:picLocks noChangeAspect="1" noChangeArrowheads="1"/>
          </p:cNvPicPr>
          <p:nvPr/>
        </p:nvPicPr>
        <p:blipFill>
          <a:blip r:embed="rId2" cstate="print"/>
          <a:srcRect/>
          <a:stretch>
            <a:fillRect/>
          </a:stretch>
        </p:blipFill>
        <p:spPr bwMode="auto">
          <a:xfrm>
            <a:off x="0" y="685800"/>
            <a:ext cx="5942013" cy="5410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Grp="1" noChangeArrowheads="1"/>
          </p:cNvSpPr>
          <p:nvPr>
            <p:ph sz="half" idx="4294967295"/>
          </p:nvPr>
        </p:nvSpPr>
        <p:spPr>
          <a:xfrm>
            <a:off x="6172200" y="381000"/>
            <a:ext cx="2971800" cy="6248400"/>
          </a:xfrm>
        </p:spPr>
        <p:txBody>
          <a:bodyPr/>
          <a:lstStyle/>
          <a:p>
            <a:pPr eaLnBrk="1" hangingPunct="1">
              <a:defRPr/>
            </a:pPr>
            <a:r>
              <a:rPr lang="ru-RU" sz="1400" b="1" i="1" dirty="0" smtClean="0"/>
              <a:t>Обыкновенный еж  селиться по опушкам. Обычно рождается 5 детенышей. Малыш рождается на этот свет совсем маленьким, голым и слепым. Питается животной пищей - в основном различными беспозвоночными. Из позвоночных в рационе могут присутствовать яйца и птенцы птиц, гнездящихся на земле, гнездовые детеныши мелких млекопитающих. На зиму еж впадает в спячку, предварительно накопив в организме достаточное количество жира. Иногда они катаются в опавшей листве, таким образом, накалывая ее на свои иголки, для того чтобы спалось мягче.  В отдельные годы зверьки долго не уходят на зимовку</a:t>
            </a:r>
            <a:r>
              <a:rPr lang="ru-RU" sz="1200" b="1" i="1" dirty="0" smtClean="0"/>
              <a:t>.</a:t>
            </a:r>
          </a:p>
        </p:txBody>
      </p:sp>
      <p:pic>
        <p:nvPicPr>
          <p:cNvPr id="15365" name="Picture 5" descr="ежики"/>
          <p:cNvPicPr>
            <a:picLocks noChangeAspect="1" noChangeArrowheads="1"/>
          </p:cNvPicPr>
          <p:nvPr/>
        </p:nvPicPr>
        <p:blipFill>
          <a:blip r:embed="rId2" cstate="print"/>
          <a:srcRect/>
          <a:stretch>
            <a:fillRect/>
          </a:stretch>
        </p:blipFill>
        <p:spPr bwMode="auto">
          <a:xfrm>
            <a:off x="0" y="609600"/>
            <a:ext cx="6477000" cy="5486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Grp="1" noChangeArrowheads="1"/>
          </p:cNvSpPr>
          <p:nvPr>
            <p:ph sz="half" idx="4294967295"/>
          </p:nvPr>
        </p:nvSpPr>
        <p:spPr>
          <a:xfrm>
            <a:off x="6019800" y="152400"/>
            <a:ext cx="3124200" cy="6400800"/>
          </a:xfrm>
        </p:spPr>
        <p:txBody>
          <a:bodyPr>
            <a:normAutofit/>
          </a:bodyPr>
          <a:lstStyle/>
          <a:p>
            <a:pPr eaLnBrk="1" hangingPunct="1">
              <a:defRPr/>
            </a:pPr>
            <a:r>
              <a:rPr lang="ru-RU" sz="1200" b="1" i="1" dirty="0" smtClean="0"/>
              <a:t>Лесная куница - предпочитает густые еловые, пихтовые, дубовые, лиственные, смешанные и высокоствольные зрелые леса, захламленные валежником и с дуплистыми деревьями. Днем спит в логове, которое устраивает в дуплах, пустых беличьих или птичьих гнездах, в щелях среди камней, буреломах.  В сильные морозы остается в гнезде, питаясь запасами. </a:t>
            </a:r>
            <a:br>
              <a:rPr lang="ru-RU" sz="1200" b="1" i="1" dirty="0" smtClean="0"/>
            </a:br>
            <a:r>
              <a:rPr lang="ru-RU" sz="1200" b="1" i="1" dirty="0" smtClean="0"/>
              <a:t>Постоянных гнезд не имеет.</a:t>
            </a:r>
            <a:br>
              <a:rPr lang="ru-RU" sz="1200" b="1" i="1" dirty="0" smtClean="0"/>
            </a:br>
            <a:r>
              <a:rPr lang="ru-RU" sz="1200" b="1" i="1" dirty="0" smtClean="0"/>
              <a:t>Обоняние, зрение и слух хорошо развиты. Бегает прыжками. Хорошо лазает и прыгает. Может передвигаться по верхушкам деревьев. При лазании может крутить ступни лап. Плавает неохотно и в крайних случаях. Она  всеядна: мелкие грызуны, сони-полчки, зайцы, птицы и их яйца, рыба, насекомые  и их личинок, улитки, ягоды и плоды. Летом ягоды и плоды. Часть заготавливает на зиму, пряча ее в дуплах деревьев. Добычу убивает укусом в затылок. </a:t>
            </a:r>
          </a:p>
          <a:p>
            <a:pPr eaLnBrk="1" hangingPunct="1">
              <a:defRPr/>
            </a:pPr>
            <a:r>
              <a:rPr lang="ru-RU" sz="1200" b="1" i="1" dirty="0" smtClean="0"/>
              <a:t>Враги: Лиса, волк, ястреб, беркут, филин, рысь.</a:t>
            </a:r>
          </a:p>
        </p:txBody>
      </p:sp>
      <p:pic>
        <p:nvPicPr>
          <p:cNvPr id="16389" name="Picture 5" descr="морда"/>
          <p:cNvPicPr>
            <a:picLocks noChangeAspect="1" noChangeArrowheads="1"/>
          </p:cNvPicPr>
          <p:nvPr/>
        </p:nvPicPr>
        <p:blipFill>
          <a:blip r:embed="rId2" cstate="print"/>
          <a:srcRect/>
          <a:stretch>
            <a:fillRect/>
          </a:stretch>
        </p:blipFill>
        <p:spPr bwMode="auto">
          <a:xfrm>
            <a:off x="0" y="533400"/>
            <a:ext cx="6400800" cy="5562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sz="half" idx="4294967295"/>
          </p:nvPr>
        </p:nvSpPr>
        <p:spPr>
          <a:xfrm>
            <a:off x="5943600" y="304800"/>
            <a:ext cx="3200400" cy="6629400"/>
          </a:xfrm>
        </p:spPr>
        <p:txBody>
          <a:bodyPr/>
          <a:lstStyle/>
          <a:p>
            <a:pPr eaLnBrk="1" hangingPunct="1">
              <a:buFont typeface="Wingdings" pitchFamily="2" charset="2"/>
              <a:buNone/>
              <a:defRPr/>
            </a:pPr>
            <a:r>
              <a:rPr lang="ru-RU" sz="1200" b="1" i="1" dirty="0" smtClean="0"/>
              <a:t>        Барсук – у него маленькая голова с закругленными ушами, клиновидное тело, куцый хвост. Короткие, но внушительных размеров ноги имеют длинные, сильные когти. Голова белая, по бокам расположены широкие полосы черного цвета. Нора имеет сложную структуру. Барсук придерживается мест с хорошо развитой сетью оврагов, где устраивает разветвленную систему нор с большим количеством входных отверстий. Имеется там и  отверстия для вентиляции. </a:t>
            </a:r>
          </a:p>
          <a:p>
            <a:pPr eaLnBrk="1" hangingPunct="1">
              <a:defRPr/>
            </a:pPr>
            <a:r>
              <a:rPr lang="ru-RU" sz="1200" b="1" i="1" dirty="0" smtClean="0"/>
              <a:t>Барсучата рождаются с декабря по апрель. Обычно  2-3 детеныша. Они появляются на свет беспомощными, слепыми и глухими. </a:t>
            </a:r>
          </a:p>
          <a:p>
            <a:pPr eaLnBrk="1" hangingPunct="1">
              <a:defRPr/>
            </a:pPr>
            <a:r>
              <a:rPr lang="ru-RU" sz="1200" b="1" i="1" dirty="0" smtClean="0"/>
              <a:t>Перед тем, как залечь в спячку, делает генеральную уборку. Барсуки поедают все, что попадется на пути: жуков, червей, лягушек, мелких грызунов, даже зайчат и птенцов. Никогда не пройдут мимо грибов, ягод и орехов. </a:t>
            </a:r>
          </a:p>
        </p:txBody>
      </p:sp>
      <p:pic>
        <p:nvPicPr>
          <p:cNvPr id="17415" name="Picture 7" descr="скунсы"/>
          <p:cNvPicPr>
            <a:picLocks noChangeAspect="1" noChangeArrowheads="1"/>
          </p:cNvPicPr>
          <p:nvPr/>
        </p:nvPicPr>
        <p:blipFill>
          <a:blip r:embed="rId2" cstate="print"/>
          <a:srcRect/>
          <a:stretch>
            <a:fillRect/>
          </a:stretch>
        </p:blipFill>
        <p:spPr bwMode="auto">
          <a:xfrm>
            <a:off x="0" y="0"/>
            <a:ext cx="6096000" cy="3981450"/>
          </a:xfrm>
          <a:prstGeom prst="rect">
            <a:avLst/>
          </a:prstGeom>
          <a:noFill/>
        </p:spPr>
      </p:pic>
      <p:pic>
        <p:nvPicPr>
          <p:cNvPr id="17416" name="Picture 8" descr="ипотека"/>
          <p:cNvPicPr>
            <a:picLocks noChangeAspect="1" noChangeArrowheads="1"/>
          </p:cNvPicPr>
          <p:nvPr/>
        </p:nvPicPr>
        <p:blipFill>
          <a:blip r:embed="rId3" cstate="print"/>
          <a:srcRect/>
          <a:stretch>
            <a:fillRect/>
          </a:stretch>
        </p:blipFill>
        <p:spPr bwMode="auto">
          <a:xfrm>
            <a:off x="3124200" y="3962400"/>
            <a:ext cx="3013075" cy="2895600"/>
          </a:xfrm>
          <a:prstGeom prst="rect">
            <a:avLst/>
          </a:prstGeom>
          <a:noFill/>
        </p:spPr>
      </p:pic>
      <p:pic>
        <p:nvPicPr>
          <p:cNvPr id="17417" name="Picture 9" descr="он же"/>
          <p:cNvPicPr>
            <a:picLocks noChangeAspect="1" noChangeArrowheads="1"/>
          </p:cNvPicPr>
          <p:nvPr/>
        </p:nvPicPr>
        <p:blipFill>
          <a:blip r:embed="rId4" cstate="print"/>
          <a:srcRect/>
          <a:stretch>
            <a:fillRect/>
          </a:stretch>
        </p:blipFill>
        <p:spPr bwMode="auto">
          <a:xfrm>
            <a:off x="0" y="3962400"/>
            <a:ext cx="3124200" cy="2895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Содержимое 3"/>
          <p:cNvSpPr>
            <a:spLocks noGrp="1"/>
          </p:cNvSpPr>
          <p:nvPr>
            <p:ph sz="half" idx="4294967295"/>
          </p:nvPr>
        </p:nvSpPr>
        <p:spPr>
          <a:xfrm>
            <a:off x="5638800" y="304800"/>
            <a:ext cx="3276600" cy="6400800"/>
          </a:xfrm>
        </p:spPr>
        <p:txBody>
          <a:bodyPr/>
          <a:lstStyle/>
          <a:p>
            <a:pPr eaLnBrk="1" hangingPunct="1">
              <a:defRPr/>
            </a:pPr>
            <a:r>
              <a:rPr lang="ru-RU" sz="1200" b="1" i="1" dirty="0" smtClean="0"/>
              <a:t>Лось - Самым крупным представителем семейства оленьих, да и вообще всех млекопитающих, обитающих в наших лесах в настоящее время. Лось - очень сильное животное. Шея у лося короткая, хвост – маленький. Шерстяной покров – толстый и грубый, буровато-черный. На шее выделяется грива черного цвета, под горлом свешиваются “серьги”. Украшение лося – рога. Они имеют </a:t>
            </a:r>
            <a:r>
              <a:rPr lang="ru-RU" sz="1200" b="1" i="1" dirty="0" err="1" smtClean="0"/>
              <a:t>лопатообразную</a:t>
            </a:r>
            <a:r>
              <a:rPr lang="ru-RU" sz="1200" b="1" i="1" dirty="0" smtClean="0"/>
              <a:t> форму.  Рога начинают расти в апреле. В июле-августе рост заканчивается. В ноябре-декабре лоси сбрасывают рога. </a:t>
            </a:r>
          </a:p>
          <a:p>
            <a:pPr eaLnBrk="1" hangingPunct="1">
              <a:defRPr/>
            </a:pPr>
            <a:r>
              <a:rPr lang="ru-RU" sz="1200" b="1" i="1" dirty="0" smtClean="0"/>
              <a:t>Основу кормов на протяжении всего года составляют молодые побеги различных видов деревьев, кустарников и кустарничков, травянистые растения и листья древесных форм. В местах произрастания обыкновенной сосны они являются одними из основных поедаемых видов. </a:t>
            </a:r>
          </a:p>
          <a:p>
            <a:pPr eaLnBrk="1" hangingPunct="1">
              <a:defRPr/>
            </a:pPr>
            <a:r>
              <a:rPr lang="ru-RU" sz="1200" b="1" i="1" dirty="0" smtClean="0"/>
              <a:t>Лосята рождаются в конце апреля - в мае. Опаснейшие враги лосей - рыси и росомахи</a:t>
            </a:r>
          </a:p>
          <a:p>
            <a:pPr eaLnBrk="1" hangingPunct="1">
              <a:defRPr/>
            </a:pPr>
            <a:endParaRPr lang="ru-RU" sz="1200" b="1" i="1" dirty="0" smtClean="0"/>
          </a:p>
        </p:txBody>
      </p:sp>
      <p:pic>
        <p:nvPicPr>
          <p:cNvPr id="18437" name="Picture 5" descr="лось"/>
          <p:cNvPicPr>
            <a:picLocks noChangeAspect="1" noChangeArrowheads="1"/>
          </p:cNvPicPr>
          <p:nvPr/>
        </p:nvPicPr>
        <p:blipFill>
          <a:blip r:embed="rId2" cstate="print"/>
          <a:srcRect/>
          <a:stretch>
            <a:fillRect/>
          </a:stretch>
        </p:blipFill>
        <p:spPr bwMode="auto">
          <a:xfrm>
            <a:off x="0" y="533400"/>
            <a:ext cx="5942013" cy="5562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sz="half" idx="4294967295"/>
          </p:nvPr>
        </p:nvSpPr>
        <p:spPr>
          <a:xfrm>
            <a:off x="4953000" y="381000"/>
            <a:ext cx="4038600" cy="6096000"/>
          </a:xfrm>
        </p:spPr>
        <p:txBody>
          <a:bodyPr/>
          <a:lstStyle/>
          <a:p>
            <a:pPr eaLnBrk="1" hangingPunct="1">
              <a:defRPr/>
            </a:pPr>
            <a:r>
              <a:rPr lang="ru-RU" sz="1400" b="1" i="1" smtClean="0"/>
              <a:t>Косуля - одно из самых красивых и изящных, грациозное животное. Это мелкий олень с коротким туловищем, немного напоминающий козу. На голове у самцов небольшие рога, стоящие почти вертикально. В декабре самцы их сбрасывают, а к весне они опять вырастают. Летом косули золотисто-рыжего цвета, а зимой их окрас сменяется на серый. У косуль тупая мордочка и совсем короткий хвост. Под хвостом светлая шерсть. Летом косули обитают поодиночке или небольшими группами. К началу зимы животные собираются в стада. В летний период косули питаются, в основном, травянистыми растениями, в зимний – побегами деревьев и кустарников. Осенью животные посещают прилегающие к лесу поля с посевами сельскохозяйственных культур. В мае рождается от одного до трех детенышей. У новорожденных косулят окраска пятнистая. Со временем пятнистость исчезает. Она помогает маскироваться среди листвы и летней растительности</a:t>
            </a:r>
            <a:r>
              <a:rPr lang="ru-RU" sz="1400" i="1" smtClean="0"/>
              <a:t>. </a:t>
            </a:r>
          </a:p>
        </p:txBody>
      </p:sp>
      <p:pic>
        <p:nvPicPr>
          <p:cNvPr id="19462" name="Picture 6" descr="бемби"/>
          <p:cNvPicPr>
            <a:picLocks noChangeAspect="1" noChangeArrowheads="1"/>
          </p:cNvPicPr>
          <p:nvPr/>
        </p:nvPicPr>
        <p:blipFill>
          <a:blip r:embed="rId2" cstate="print"/>
          <a:srcRect/>
          <a:stretch>
            <a:fillRect/>
          </a:stretch>
        </p:blipFill>
        <p:spPr bwMode="auto">
          <a:xfrm>
            <a:off x="0" y="3594100"/>
            <a:ext cx="5257800" cy="3263900"/>
          </a:xfrm>
          <a:prstGeom prst="rect">
            <a:avLst/>
          </a:prstGeom>
          <a:noFill/>
        </p:spPr>
      </p:pic>
      <p:pic>
        <p:nvPicPr>
          <p:cNvPr id="19463" name="Picture 7" descr="рогатый"/>
          <p:cNvPicPr>
            <a:picLocks noChangeAspect="1" noChangeArrowheads="1"/>
          </p:cNvPicPr>
          <p:nvPr/>
        </p:nvPicPr>
        <p:blipFill>
          <a:blip r:embed="rId3" cstate="print"/>
          <a:srcRect/>
          <a:stretch>
            <a:fillRect/>
          </a:stretch>
        </p:blipFill>
        <p:spPr bwMode="auto">
          <a:xfrm>
            <a:off x="0" y="0"/>
            <a:ext cx="5257800" cy="390207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sz="half" idx="4294967295"/>
          </p:nvPr>
        </p:nvSpPr>
        <p:spPr>
          <a:xfrm>
            <a:off x="5943600" y="0"/>
            <a:ext cx="3200400" cy="6705600"/>
          </a:xfrm>
        </p:spPr>
        <p:txBody>
          <a:bodyPr/>
          <a:lstStyle/>
          <a:p>
            <a:pPr eaLnBrk="1" hangingPunct="1">
              <a:defRPr/>
            </a:pPr>
            <a:r>
              <a:rPr lang="ru-RU" sz="1200" b="1" i="1" dirty="0" smtClean="0"/>
              <a:t>Заяц русак –животное средних размеров, короткий хвост. Летом заяц русак имеет серую окраску, в зимнее звери из центральных и северных районов становятся гораздо светлее. Животное имеет большие и длинные уши, которые в пригнутом состоянии заметно выступают за кончик носа. Русак является обитателем открытых пространств. Гнезда устраивают в виде ямок или неглубоких нор, дно которых устилают травой или соломой. Зайцы – растительноядные животные. Начиная с весны, когда появляется первая зелень, и на протяжении всего лета они кормятся сочными травами. Однако предпочитают бобовые и злаки, одуванчик и тысячелистник, клевер и осоки, зимой - побеги лиственных деревьев и кустарников, а также их кора. Зайцы обеспечены кормом в течение всего года и упитаны даже в зимних условиях, питаясь озимыми посевами;</a:t>
            </a:r>
          </a:p>
        </p:txBody>
      </p:sp>
      <p:pic>
        <p:nvPicPr>
          <p:cNvPr id="20485" name="Picture 5" descr="косой"/>
          <p:cNvPicPr>
            <a:picLocks noChangeAspect="1" noChangeArrowheads="1"/>
          </p:cNvPicPr>
          <p:nvPr/>
        </p:nvPicPr>
        <p:blipFill>
          <a:blip r:embed="rId2" cstate="print"/>
          <a:srcRect/>
          <a:stretch>
            <a:fillRect/>
          </a:stretch>
        </p:blipFill>
        <p:spPr bwMode="auto">
          <a:xfrm>
            <a:off x="0" y="685800"/>
            <a:ext cx="6183313" cy="5562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ChangeArrowheads="1"/>
          </p:cNvSpPr>
          <p:nvPr/>
        </p:nvSpPr>
        <p:spPr bwMode="auto">
          <a:xfrm>
            <a:off x="6858000" y="228600"/>
            <a:ext cx="2286000" cy="6154738"/>
          </a:xfrm>
          <a:prstGeom prst="rect">
            <a:avLst/>
          </a:prstGeom>
          <a:noFill/>
          <a:ln w="9525">
            <a:noFill/>
            <a:miter lim="800000"/>
            <a:headEnd/>
            <a:tailEnd/>
          </a:ln>
          <a:effectLst/>
        </p:spPr>
        <p:txBody>
          <a:bodyPr>
            <a:spAutoFit/>
          </a:bodyPr>
          <a:lstStyle/>
          <a:p>
            <a:pPr>
              <a:defRPr/>
            </a:pPr>
            <a:endParaRPr lang="ru-RU" sz="1600" b="1" i="1" dirty="0">
              <a:solidFill>
                <a:schemeClr val="tx2"/>
              </a:solidFill>
              <a:effectLst>
                <a:outerShdw blurRad="38100" dist="38100" dir="2700000" algn="tl">
                  <a:srgbClr val="000000"/>
                </a:outerShdw>
              </a:effectLst>
            </a:endParaRPr>
          </a:p>
          <a:p>
            <a:pPr>
              <a:defRPr/>
            </a:pPr>
            <a:r>
              <a:rPr lang="ru-RU" b="1" i="1" dirty="0">
                <a:solidFill>
                  <a:schemeClr val="tx2"/>
                </a:solidFill>
                <a:effectLst>
                  <a:outerShdw blurRad="38100" dist="38100" dir="2700000" algn="tl">
                    <a:srgbClr val="000000"/>
                  </a:outerShdw>
                </a:effectLst>
              </a:rPr>
              <a:t>Тамбовский волк – самый крупный представитель отряда на </a:t>
            </a:r>
            <a:r>
              <a:rPr lang="ru-RU" b="1" i="1" dirty="0" err="1">
                <a:solidFill>
                  <a:schemeClr val="tx2"/>
                </a:solidFill>
                <a:effectLst>
                  <a:outerShdw blurRad="38100" dist="38100" dir="2700000" algn="tl">
                    <a:srgbClr val="000000"/>
                  </a:outerShdw>
                </a:effectLst>
              </a:rPr>
              <a:t>Тамбовщине</a:t>
            </a:r>
            <a:r>
              <a:rPr lang="ru-RU" b="1" i="1" dirty="0">
                <a:solidFill>
                  <a:schemeClr val="tx2"/>
                </a:solidFill>
                <a:effectLst>
                  <a:outerShdw blurRad="38100" dist="38100" dir="2700000" algn="tl">
                    <a:srgbClr val="000000"/>
                  </a:outerShdw>
                </a:effectLst>
              </a:rPr>
              <a:t> </a:t>
            </a:r>
          </a:p>
          <a:p>
            <a:pPr>
              <a:defRPr/>
            </a:pPr>
            <a:r>
              <a:rPr lang="ru-RU" b="1" i="1" dirty="0">
                <a:solidFill>
                  <a:schemeClr val="tx2"/>
                </a:solidFill>
                <a:effectLst>
                  <a:outerShdw blurRad="38100" dist="38100" dir="2700000" algn="tl">
                    <a:srgbClr val="000000"/>
                  </a:outerShdw>
                </a:effectLst>
              </a:rPr>
              <a:t>Живут в глухих труднодоступных малолюдных участках леса. Питаются в основном живой пищей, включающей различных позвоночных, начиная от мышей и заканчивая крупными копытными, а также падалью.</a:t>
            </a:r>
          </a:p>
        </p:txBody>
      </p:sp>
      <p:pic>
        <p:nvPicPr>
          <p:cNvPr id="3078" name="Picture 6" descr="волк"/>
          <p:cNvPicPr>
            <a:picLocks noChangeAspect="1" noChangeArrowheads="1"/>
          </p:cNvPicPr>
          <p:nvPr/>
        </p:nvPicPr>
        <p:blipFill>
          <a:blip r:embed="rId2" cstate="print"/>
          <a:srcRect/>
          <a:stretch>
            <a:fillRect/>
          </a:stretch>
        </p:blipFill>
        <p:spPr bwMode="auto">
          <a:xfrm>
            <a:off x="0" y="152400"/>
            <a:ext cx="6853238" cy="655161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304800"/>
            <a:ext cx="8229600" cy="1371600"/>
          </a:xfrm>
          <a:noFill/>
          <a:ln/>
        </p:spPr>
        <p:txBody>
          <a:bodyPr/>
          <a:lstStyle/>
          <a:p>
            <a:r>
              <a:rPr lang="en-US" sz="1800" smtClean="0">
                <a:solidFill>
                  <a:srgbClr val="0E301B"/>
                </a:solidFill>
                <a:effectLst/>
              </a:rPr>
              <a:t>Protow.ru&gt;russia/articles/3795.html,tstu.ru&gt;win/tambov/les/mlek.htm.</a:t>
            </a:r>
            <a:br>
              <a:rPr lang="en-US" sz="1800" smtClean="0">
                <a:solidFill>
                  <a:srgbClr val="0E301B"/>
                </a:solidFill>
                <a:effectLst/>
              </a:rPr>
            </a:br>
            <a:r>
              <a:rPr lang="en-US" sz="1800" smtClean="0">
                <a:solidFill>
                  <a:srgbClr val="0E301B"/>
                </a:solidFill>
                <a:effectLst/>
              </a:rPr>
              <a:t>http://faunazoo.ru/zhivotnye-tambovskoj-oblasti</a:t>
            </a:r>
            <a:br>
              <a:rPr lang="en-US" sz="1800" smtClean="0">
                <a:solidFill>
                  <a:srgbClr val="0E301B"/>
                </a:solidFill>
                <a:effectLst/>
              </a:rPr>
            </a:br>
            <a:r>
              <a:rPr lang="en-US" sz="1800" smtClean="0">
                <a:solidFill>
                  <a:srgbClr val="0E301B"/>
                </a:solidFill>
                <a:effectLst/>
              </a:rPr>
              <a:t/>
            </a:r>
            <a:br>
              <a:rPr lang="en-US" sz="1800" smtClean="0">
                <a:solidFill>
                  <a:srgbClr val="0E301B"/>
                </a:solidFill>
                <a:effectLst/>
              </a:rPr>
            </a:br>
            <a:r>
              <a:rPr lang="en-US" sz="1800" smtClean="0">
                <a:solidFill>
                  <a:srgbClr val="0E301B"/>
                </a:solidFill>
                <a:effectLst/>
              </a:rPr>
              <a:t>htths://rascras.wordpress.com/priroda/</a:t>
            </a:r>
            <a:endParaRPr lang="ru-RU" sz="1800" smtClean="0">
              <a:solidFill>
                <a:srgbClr val="0E301B"/>
              </a:solidFill>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sz="half" idx="4294967295"/>
          </p:nvPr>
        </p:nvSpPr>
        <p:spPr>
          <a:xfrm>
            <a:off x="6553200" y="0"/>
            <a:ext cx="2590800" cy="6019800"/>
          </a:xfrm>
        </p:spPr>
        <p:txBody>
          <a:bodyPr/>
          <a:lstStyle/>
          <a:p>
            <a:pPr eaLnBrk="1" hangingPunct="1">
              <a:defRPr/>
            </a:pPr>
            <a:r>
              <a:rPr lang="ru-RU" sz="1600" b="1" i="1" dirty="0" smtClean="0">
                <a:cs typeface="Tahoma" pitchFamily="34" charset="0"/>
              </a:rPr>
              <a:t>Заяц-беляк. Встречается в </a:t>
            </a:r>
            <a:r>
              <a:rPr lang="ru-RU" sz="1600" b="1" i="1" dirty="0" err="1" smtClean="0">
                <a:cs typeface="Tahoma" pitchFamily="34" charset="0"/>
              </a:rPr>
              <a:t>Цнинском</a:t>
            </a:r>
            <a:r>
              <a:rPr lang="ru-RU" sz="1600" b="1" i="1" dirty="0" smtClean="0">
                <a:cs typeface="Tahoma" pitchFamily="34" charset="0"/>
              </a:rPr>
              <a:t> и </a:t>
            </a:r>
            <a:r>
              <a:rPr lang="ru-RU" sz="1600" b="1" i="1" dirty="0" err="1" smtClean="0">
                <a:cs typeface="Tahoma" pitchFamily="34" charset="0"/>
              </a:rPr>
              <a:t>Иловай-Воронежском</a:t>
            </a:r>
            <a:r>
              <a:rPr lang="ru-RU" sz="1600" b="1" i="1" dirty="0" smtClean="0">
                <a:cs typeface="Tahoma" pitchFamily="34" charset="0"/>
              </a:rPr>
              <a:t> массивах Тамбовской области. Цвет меха беляка дважды в год меняется: зимой он белый, а летом в основном рыжевато-бурый. Кончики ушей постоянно черные.</a:t>
            </a:r>
          </a:p>
          <a:p>
            <a:pPr eaLnBrk="1" hangingPunct="1">
              <a:defRPr/>
            </a:pPr>
            <a:r>
              <a:rPr lang="ru-RU" sz="1600" b="1" i="1" dirty="0" smtClean="0">
                <a:cs typeface="Tahoma" pitchFamily="34" charset="0"/>
              </a:rPr>
              <a:t>Зайцы – растительноядные животные. Зимой во время сильных морозов заяц делает себе нору, уплотняя снег. Зайчата появляются на свет зрячими с густой шерстью.  </a:t>
            </a:r>
          </a:p>
        </p:txBody>
      </p:sp>
      <p:pic>
        <p:nvPicPr>
          <p:cNvPr id="4101" name="Picture 5" descr="заяц"/>
          <p:cNvPicPr>
            <a:picLocks noChangeAspect="1" noChangeArrowheads="1"/>
          </p:cNvPicPr>
          <p:nvPr/>
        </p:nvPicPr>
        <p:blipFill>
          <a:blip r:embed="rId2" cstate="print"/>
          <a:srcRect/>
          <a:stretch>
            <a:fillRect/>
          </a:stretch>
        </p:blipFill>
        <p:spPr bwMode="auto">
          <a:xfrm>
            <a:off x="0" y="381000"/>
            <a:ext cx="6629400" cy="59372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sz="half" idx="4294967295"/>
          </p:nvPr>
        </p:nvSpPr>
        <p:spPr>
          <a:xfrm>
            <a:off x="6172200" y="381000"/>
            <a:ext cx="2971800" cy="5867400"/>
          </a:xfrm>
        </p:spPr>
        <p:txBody>
          <a:bodyPr>
            <a:noAutofit/>
          </a:bodyPr>
          <a:lstStyle/>
          <a:p>
            <a:pPr eaLnBrk="1" hangingPunct="1">
              <a:lnSpc>
                <a:spcPct val="90000"/>
              </a:lnSpc>
              <a:defRPr/>
            </a:pPr>
            <a:r>
              <a:rPr lang="ru-RU" sz="1200" b="1" i="1" dirty="0" smtClean="0"/>
              <a:t>Черный хорь - хищник с гибким, длинным и подвижным телом, черно-бурая окраска со светлым </a:t>
            </a:r>
            <a:r>
              <a:rPr lang="ru-RU" sz="1200" b="1" i="1" dirty="0" err="1" smtClean="0"/>
              <a:t>подпушком</a:t>
            </a:r>
            <a:r>
              <a:rPr lang="ru-RU" sz="1200" b="1" i="1" smtClean="0"/>
              <a:t>. Детеныши </a:t>
            </a:r>
            <a:r>
              <a:rPr lang="ru-RU" sz="1200" b="1" i="1" dirty="0" smtClean="0"/>
              <a:t>рождаются голыми с закрытыми глазами и ушами, очень маленькие. </a:t>
            </a:r>
            <a:br>
              <a:rPr lang="ru-RU" sz="1200" b="1" i="1" dirty="0" smtClean="0"/>
            </a:br>
            <a:r>
              <a:rPr lang="ru-RU" sz="1200" b="1" i="1" dirty="0" smtClean="0"/>
              <a:t>Места обитания выбирает: лиственные, смешанные и сосновые леса, рощи, сельскохозяйственные угодья, берега водоемов, овраги, поля и опушки, болота, дюны, вырубки, населенные пункты (чердаки, сараи, сеновалы, кучи навоза, скотные дворы). Сам роет норы крайне редко, а предпочитает использовать чужие барсучьи,  лисьи  или пользуется естественными скрытными местами (валежник, стога сена, полые деревья, среди камней), нередко он обустраивается и в хозяйственных постройках человека. Основным его кормом являются мелкие грызуны.</a:t>
            </a:r>
            <a:br>
              <a:rPr lang="ru-RU" sz="1200" b="1" i="1" dirty="0" smtClean="0"/>
            </a:br>
            <a:r>
              <a:rPr lang="ru-RU" sz="1200" b="1" i="1" dirty="0" smtClean="0"/>
              <a:t>При защите, как и  скунс, использует вонючий секрет.  Может лазать по деревьям и плавать</a:t>
            </a:r>
            <a:r>
              <a:rPr lang="ru-RU" sz="1200" b="1" i="1" dirty="0" smtClean="0">
                <a:solidFill>
                  <a:schemeClr val="folHlink"/>
                </a:solidFill>
              </a:rPr>
              <a:t>. </a:t>
            </a:r>
          </a:p>
        </p:txBody>
      </p:sp>
      <p:pic>
        <p:nvPicPr>
          <p:cNvPr id="5125" name="Picture 5" descr="зверь"/>
          <p:cNvPicPr>
            <a:picLocks noChangeAspect="1" noChangeArrowheads="1"/>
          </p:cNvPicPr>
          <p:nvPr/>
        </p:nvPicPr>
        <p:blipFill>
          <a:blip r:embed="rId2" cstate="print"/>
          <a:srcRect/>
          <a:stretch>
            <a:fillRect/>
          </a:stretch>
        </p:blipFill>
        <p:spPr bwMode="auto">
          <a:xfrm>
            <a:off x="0" y="609600"/>
            <a:ext cx="6477000" cy="565308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sz="half" idx="4294967295"/>
          </p:nvPr>
        </p:nvSpPr>
        <p:spPr>
          <a:xfrm>
            <a:off x="5791200" y="381000"/>
            <a:ext cx="3124200" cy="5867400"/>
          </a:xfrm>
        </p:spPr>
        <p:txBody>
          <a:bodyPr>
            <a:normAutofit/>
          </a:bodyPr>
          <a:lstStyle/>
          <a:p>
            <a:pPr eaLnBrk="1" hangingPunct="1">
              <a:lnSpc>
                <a:spcPct val="90000"/>
              </a:lnSpc>
              <a:defRPr/>
            </a:pPr>
            <a:r>
              <a:rPr lang="ru-RU" sz="1900" i="1" smtClean="0"/>
              <a:t>Обыкновенная лисица -  подобно волку. В нашей зоне распространена лисица обыкновенная, независимо от общей окраски, она всегда хорошо отличается от других зверей белым кончиком хвоста и черной тыльной стороной ушей. Активность приходится на раннее утро и вечер. В питании преобладают животные корма, среди которых доминируют мышевидные грызуны </a:t>
            </a:r>
          </a:p>
        </p:txBody>
      </p:sp>
      <p:pic>
        <p:nvPicPr>
          <p:cNvPr id="6149" name="Picture 5" descr="лиса"/>
          <p:cNvPicPr>
            <a:picLocks noChangeAspect="1" noChangeArrowheads="1"/>
          </p:cNvPicPr>
          <p:nvPr/>
        </p:nvPicPr>
        <p:blipFill>
          <a:blip r:embed="rId2" cstate="print"/>
          <a:srcRect/>
          <a:stretch>
            <a:fillRect/>
          </a:stretch>
        </p:blipFill>
        <p:spPr bwMode="auto">
          <a:xfrm>
            <a:off x="0" y="533400"/>
            <a:ext cx="6016625" cy="5638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sz="half" idx="4294967295"/>
          </p:nvPr>
        </p:nvSpPr>
        <p:spPr>
          <a:xfrm>
            <a:off x="5943600" y="0"/>
            <a:ext cx="3200400" cy="6858000"/>
          </a:xfrm>
        </p:spPr>
        <p:txBody>
          <a:bodyPr/>
          <a:lstStyle/>
          <a:p>
            <a:pPr eaLnBrk="1" hangingPunct="1">
              <a:defRPr/>
            </a:pPr>
            <a:endParaRPr lang="ru-RU" sz="1400" b="1" i="1" dirty="0" smtClean="0"/>
          </a:p>
          <a:p>
            <a:pPr eaLnBrk="1" hangingPunct="1">
              <a:defRPr/>
            </a:pPr>
            <a:r>
              <a:rPr lang="ru-RU" sz="1400" b="1" i="1" dirty="0" smtClean="0"/>
              <a:t>Рысь - кошка крупных размеров, хвост укороченный, щёки украшают «бакенбарды», на кончиках ушей кисточки. Тело короткое с сильными длинными лапами. Шкура рыси имеет палево-серый цвет меха, иногда рыжеватый. Обитает в хвойных глухих лесах. Прекрасно лазает по скалам и по деревьям. Рыси отличные пловцы. Свою добычу может длительное время подкарауливать в засаде. Предпочитает охотиться на косуль, лисиц, тетеревиных птиц, мышевидных грызунов и на некрупных зверей. Врагами рыси являются только волки. Рыси живут поодиночке. Логово она устраивает где-нибудь под корнями упавших деревьев или в дупле, находящемся в низу дерева, а так же среди бурелома</a:t>
            </a:r>
          </a:p>
        </p:txBody>
      </p:sp>
      <p:pic>
        <p:nvPicPr>
          <p:cNvPr id="7173" name="Picture 5" descr="рысь"/>
          <p:cNvPicPr>
            <a:picLocks noChangeAspect="1" noChangeArrowheads="1"/>
          </p:cNvPicPr>
          <p:nvPr/>
        </p:nvPicPr>
        <p:blipFill>
          <a:blip r:embed="rId2" cstate="print"/>
          <a:srcRect/>
          <a:stretch>
            <a:fillRect/>
          </a:stretch>
        </p:blipFill>
        <p:spPr bwMode="auto">
          <a:xfrm>
            <a:off x="0" y="609600"/>
            <a:ext cx="6248400" cy="5791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sz="half" idx="4294967295"/>
          </p:nvPr>
        </p:nvSpPr>
        <p:spPr>
          <a:xfrm>
            <a:off x="6096000" y="152400"/>
            <a:ext cx="3048000" cy="6705600"/>
          </a:xfrm>
        </p:spPr>
        <p:txBody>
          <a:bodyPr>
            <a:normAutofit/>
          </a:bodyPr>
          <a:lstStyle/>
          <a:p>
            <a:pPr eaLnBrk="1" hangingPunct="1">
              <a:lnSpc>
                <a:spcPct val="90000"/>
              </a:lnSpc>
              <a:defRPr/>
            </a:pPr>
            <a:r>
              <a:rPr lang="ru-RU" sz="1400" b="1" i="1" dirty="0" smtClean="0">
                <a:cs typeface="Tahoma" pitchFamily="34" charset="0"/>
              </a:rPr>
              <a:t>Бурый медведь –  самый крупный зверь в лесу, превосходно плавает и в молодости хорошо лазает по деревьям (к старости он делает это неохотней). Бурый медведь всеяден: ягоды, травы, насекомые, черви, ящерицы, лягушки, грызуны. любит мёд; поедает падаль и порой отнимает добычу у тигров, волков..  Обычным объектом питания служит также рыба. К зиме устраивает себе берлогу. В период зимнего сна у медведице появляются детеныши. Новорожденный медвежонок может уместиться на ладони взрослого человека. В конце XIX - начале XX  века бурый медведь не являлся редким видом в Тамбовской области. Он  обитал в </a:t>
            </a:r>
            <a:r>
              <a:rPr lang="ru-RU" sz="1400" b="1" i="1" dirty="0" err="1" smtClean="0">
                <a:cs typeface="Tahoma" pitchFamily="34" charset="0"/>
              </a:rPr>
              <a:t>Цнинском</a:t>
            </a:r>
            <a:r>
              <a:rPr lang="ru-RU" sz="1400" b="1" i="1" dirty="0" smtClean="0">
                <a:cs typeface="Tahoma" pitchFamily="34" charset="0"/>
              </a:rPr>
              <a:t> массиве, в нижнем течении р. </a:t>
            </a:r>
            <a:r>
              <a:rPr lang="ru-RU" sz="1400" b="1" i="1" dirty="0" err="1" smtClean="0">
                <a:cs typeface="Tahoma" pitchFamily="34" charset="0"/>
              </a:rPr>
              <a:t>Кёрша</a:t>
            </a:r>
            <a:r>
              <a:rPr lang="ru-RU" sz="1400" b="1" i="1" dirty="0" smtClean="0">
                <a:cs typeface="Tahoma" pitchFamily="34" charset="0"/>
              </a:rPr>
              <a:t>.</a:t>
            </a:r>
          </a:p>
          <a:p>
            <a:pPr eaLnBrk="1" hangingPunct="1">
              <a:lnSpc>
                <a:spcPct val="90000"/>
              </a:lnSpc>
              <a:defRPr/>
            </a:pPr>
            <a:r>
              <a:rPr lang="ru-RU" sz="1400" dirty="0" smtClean="0"/>
              <a:t> </a:t>
            </a:r>
            <a:endParaRPr lang="ru-RU" sz="1400" b="1" i="1" dirty="0" smtClean="0">
              <a:cs typeface="Tahoma" pitchFamily="34" charset="0"/>
            </a:endParaRPr>
          </a:p>
        </p:txBody>
      </p:sp>
      <p:pic>
        <p:nvPicPr>
          <p:cNvPr id="8197" name="Picture 5" descr="миша"/>
          <p:cNvPicPr>
            <a:picLocks noChangeAspect="1" noChangeArrowheads="1"/>
          </p:cNvPicPr>
          <p:nvPr/>
        </p:nvPicPr>
        <p:blipFill>
          <a:blip r:embed="rId2" cstate="print"/>
          <a:srcRect/>
          <a:stretch>
            <a:fillRect/>
          </a:stretch>
        </p:blipFill>
        <p:spPr bwMode="auto">
          <a:xfrm>
            <a:off x="0" y="533400"/>
            <a:ext cx="6402388" cy="5715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5181600"/>
            <a:ext cx="9144000" cy="1676400"/>
          </a:xfrm>
        </p:spPr>
        <p:txBody>
          <a:bodyPr anchor="b">
            <a:normAutofit/>
            <a:scene3d>
              <a:camera prst="orthographicFront"/>
              <a:lightRig rig="soft" dir="t">
                <a:rot lat="0" lon="0" rev="2400000"/>
              </a:lightRig>
            </a:scene3d>
            <a:sp3d>
              <a:bevelT w="19050" h="12700"/>
            </a:sp3d>
          </a:bodyPr>
          <a:lstStyle/>
          <a:p>
            <a:pPr marL="54864" algn="l" eaLnBrk="1" fontAlgn="auto" hangingPunct="1">
              <a:spcAft>
                <a:spcPts val="0"/>
              </a:spcAft>
              <a:defRPr/>
            </a:pPr>
            <a:r>
              <a:rPr lang="ru-RU"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
            </a:r>
            <a:br>
              <a:rPr lang="ru-RU"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br>
            <a:r>
              <a:rPr lang="ru-RU" sz="14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 </a:t>
            </a:r>
          </a:p>
        </p:txBody>
      </p:sp>
      <p:sp>
        <p:nvSpPr>
          <p:cNvPr id="18436" name="Rectangle 4"/>
          <p:cNvSpPr>
            <a:spLocks noChangeArrowheads="1"/>
          </p:cNvSpPr>
          <p:nvPr/>
        </p:nvSpPr>
        <p:spPr bwMode="auto">
          <a:xfrm>
            <a:off x="5791200" y="417513"/>
            <a:ext cx="3352800" cy="6203950"/>
          </a:xfrm>
          <a:prstGeom prst="rect">
            <a:avLst/>
          </a:prstGeom>
          <a:noFill/>
          <a:ln w="9525">
            <a:noFill/>
            <a:miter lim="800000"/>
            <a:headEnd/>
            <a:tailEnd/>
          </a:ln>
        </p:spPr>
        <p:txBody>
          <a:bodyPr anchor="ctr">
            <a:spAutoFit/>
          </a:bodyPr>
          <a:lstStyle/>
          <a:p>
            <a:pPr>
              <a:defRPr/>
            </a:pPr>
            <a:r>
              <a:rPr lang="ru-RU" sz="1600" b="1" i="1">
                <a:effectLst>
                  <a:outerShdw blurRad="38100" dist="38100" dir="2700000" algn="tl">
                    <a:srgbClr val="000000"/>
                  </a:outerShdw>
                </a:effectLst>
                <a:latin typeface="Tahoma" pitchFamily="34" charset="0"/>
              </a:rPr>
              <a:t>Выхухоль – маленькое животное с длинным хвостом, обитающее только в определённом месте.    Он дышит с помощью лёгких, а живёт больше в воде, наблюдать его на поверхности почти невозможно: появляется он только тогда, когда вода выгонит его из собственной норы. Нору копает из-под воды, других ходов из норы на поверхность никогда не делает. Плавает выхухоль при помощи хвоста и задних конечностей. Передние служат ему в качестве «руля глубины». Питается насекомыми и их личинками, пиявками, дождевыми червями, моллюсками, корневищами. Обитает в бассейнах рек Цна, Ворона, Битюг, Савала </a:t>
            </a:r>
          </a:p>
        </p:txBody>
      </p:sp>
      <p:pic>
        <p:nvPicPr>
          <p:cNvPr id="9222" name="Picture 6" descr="бобер"/>
          <p:cNvPicPr>
            <a:picLocks noChangeAspect="1" noChangeArrowheads="1"/>
          </p:cNvPicPr>
          <p:nvPr/>
        </p:nvPicPr>
        <p:blipFill>
          <a:blip r:embed="rId2" cstate="print"/>
          <a:srcRect/>
          <a:stretch>
            <a:fillRect/>
          </a:stretch>
        </p:blipFill>
        <p:spPr bwMode="auto">
          <a:xfrm>
            <a:off x="0" y="609600"/>
            <a:ext cx="5715000" cy="5715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Grp="1" noChangeArrowheads="1"/>
          </p:cNvSpPr>
          <p:nvPr>
            <p:ph sz="half" idx="4294967295"/>
          </p:nvPr>
        </p:nvSpPr>
        <p:spPr>
          <a:xfrm>
            <a:off x="5105400" y="0"/>
            <a:ext cx="4038600" cy="6858000"/>
          </a:xfrm>
        </p:spPr>
        <p:txBody>
          <a:bodyPr/>
          <a:lstStyle/>
          <a:p>
            <a:pPr eaLnBrk="1" hangingPunct="1">
              <a:defRPr/>
            </a:pPr>
            <a:r>
              <a:rPr lang="ru-RU" sz="1400" b="1" i="1" dirty="0" smtClean="0"/>
              <a:t>Речной бобр – Мех бобра защищает его от переохлаждения. Голый черный хвост, плоский покрыт чешуей. У хвоста имеются две железы, которые вырабатывают пахучее вещество. Бобры обычно селятся на небольших реках и ручьях, строя грандиозные плотины и каналы. Бобр обустраивает нору на высоких и крутых берегах, или сооружает хатку, похожую внешне на копну. Для ее строительства используются ветки деревьев, трава. Речные бобры ведут преимущественно ночной образ жизни. Вход с жилище всегда находиться под водой. Питаются бобры растительной пищей, на зиму запасают побеги деревьев, пряча их на дне водоема около берега.  На территории современной Тамбовской области вновь бобры вернулись, когда были организованы </a:t>
            </a:r>
            <a:r>
              <a:rPr lang="ru-RU" sz="1400" b="1" i="1" dirty="0" err="1" smtClean="0"/>
              <a:t>Хоперский</a:t>
            </a:r>
            <a:r>
              <a:rPr lang="ru-RU" sz="1400" b="1" i="1" dirty="0" smtClean="0"/>
              <a:t> и Воронежский заповедники в Воронежской области.. </a:t>
            </a:r>
          </a:p>
          <a:p>
            <a:pPr eaLnBrk="1" hangingPunct="1">
              <a:defRPr/>
            </a:pPr>
            <a:r>
              <a:rPr lang="ru-RU" sz="1400" b="1" i="1" dirty="0" smtClean="0"/>
              <a:t>Главными естественными врагами речного бобра являются волки, бурые медведи и лисы </a:t>
            </a:r>
          </a:p>
        </p:txBody>
      </p:sp>
      <p:pic>
        <p:nvPicPr>
          <p:cNvPr id="10246" name="Picture 6" descr="бобер1"/>
          <p:cNvPicPr>
            <a:picLocks noChangeAspect="1" noChangeArrowheads="1"/>
          </p:cNvPicPr>
          <p:nvPr/>
        </p:nvPicPr>
        <p:blipFill>
          <a:blip r:embed="rId2" cstate="print"/>
          <a:srcRect/>
          <a:stretch>
            <a:fillRect/>
          </a:stretch>
        </p:blipFill>
        <p:spPr bwMode="auto">
          <a:xfrm>
            <a:off x="0" y="0"/>
            <a:ext cx="5410200" cy="3541713"/>
          </a:xfrm>
          <a:prstGeom prst="rect">
            <a:avLst/>
          </a:prstGeom>
          <a:noFill/>
        </p:spPr>
      </p:pic>
      <p:pic>
        <p:nvPicPr>
          <p:cNvPr id="10247" name="Picture 7" descr="бобер2"/>
          <p:cNvPicPr>
            <a:picLocks noChangeAspect="1" noChangeArrowheads="1"/>
          </p:cNvPicPr>
          <p:nvPr/>
        </p:nvPicPr>
        <p:blipFill>
          <a:blip r:embed="rId3" cstate="print"/>
          <a:srcRect/>
          <a:stretch>
            <a:fillRect/>
          </a:stretch>
        </p:blipFill>
        <p:spPr bwMode="auto">
          <a:xfrm>
            <a:off x="0" y="3498850"/>
            <a:ext cx="5410200" cy="3359150"/>
          </a:xfrm>
          <a:prstGeom prst="rect">
            <a:avLst/>
          </a:prstGeom>
          <a:noFill/>
        </p:spPr>
      </p:pic>
    </p:spTree>
  </p:cSld>
  <p:clrMapOvr>
    <a:masterClrMapping/>
  </p:clrMapOvr>
</p:sld>
</file>

<file path=ppt/theme/theme1.xml><?xml version="1.0" encoding="utf-8"?>
<a:theme xmlns:a="http://schemas.openxmlformats.org/drawingml/2006/main" name="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391</TotalTime>
  <Words>1487</Words>
  <Application>Microsoft Office PowerPoint</Application>
  <PresentationFormat>Экран (4:3)</PresentationFormat>
  <Paragraphs>51</Paragraphs>
  <Slides>20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Tahoma</vt:lpstr>
      <vt:lpstr>Wingdings</vt:lpstr>
      <vt:lpstr>Calibri</vt:lpstr>
      <vt:lpstr>Times New Roman</vt:lpstr>
      <vt:lpstr>Текстура</vt:lpstr>
      <vt:lpstr>МБДОУ – Детский сад  №7 г. Рассказово</vt:lpstr>
      <vt:lpstr>Слайд 2</vt:lpstr>
      <vt:lpstr>Слайд 3</vt:lpstr>
      <vt:lpstr>Слайд 4</vt:lpstr>
      <vt:lpstr>Слайд 5</vt:lpstr>
      <vt:lpstr>Слайд 6</vt:lpstr>
      <vt:lpstr>Слайд 7</vt:lpstr>
      <vt:lpstr>  </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Protow.ru&gt;russia/articles/3795.html,tstu.ru&gt;win/tambov/les/mlek.htm. http://faunazoo.ru/zhivotnye-tambovskoj-oblasti  htths://rascras.wordpress.com/priroda/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37</cp:revision>
  <cp:lastPrinted>1601-01-01T00:00:00Z</cp:lastPrinted>
  <dcterms:created xsi:type="dcterms:W3CDTF">1601-01-01T00:00:00Z</dcterms:created>
  <dcterms:modified xsi:type="dcterms:W3CDTF">2014-02-04T06:17:21Z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