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0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5972D-B187-4897-A40D-8422E8495428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1B6AA-2B7A-401E-A987-399CE6A1C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7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1B6AA-2B7A-401E-A987-399CE6A1C86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36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1B6AA-2B7A-401E-A987-399CE6A1C86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715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931E68-2D01-4CAE-AEA5-0BD0AF4BA769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8362F3-1B2C-46AB-90FE-23CE88A27F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61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1E68-2D01-4CAE-AEA5-0BD0AF4BA769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62F3-1B2C-46AB-90FE-23CE88A27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5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1E68-2D01-4CAE-AEA5-0BD0AF4BA769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62F3-1B2C-46AB-90FE-23CE88A27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68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1E68-2D01-4CAE-AEA5-0BD0AF4BA769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62F3-1B2C-46AB-90FE-23CE88A27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0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1E68-2D01-4CAE-AEA5-0BD0AF4BA769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62F3-1B2C-46AB-90FE-23CE88A27F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1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1E68-2D01-4CAE-AEA5-0BD0AF4BA769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62F3-1B2C-46AB-90FE-23CE88A27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44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1E68-2D01-4CAE-AEA5-0BD0AF4BA769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62F3-1B2C-46AB-90FE-23CE88A27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1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1E68-2D01-4CAE-AEA5-0BD0AF4BA769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62F3-1B2C-46AB-90FE-23CE88A27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47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1E68-2D01-4CAE-AEA5-0BD0AF4BA769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62F3-1B2C-46AB-90FE-23CE88A27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04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1E68-2D01-4CAE-AEA5-0BD0AF4BA769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62F3-1B2C-46AB-90FE-23CE88A27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0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1E68-2D01-4CAE-AEA5-0BD0AF4BA769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62F3-1B2C-46AB-90FE-23CE88A27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81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D931E68-2D01-4CAE-AEA5-0BD0AF4BA769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88362F3-1B2C-46AB-90FE-23CE88A27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58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shkola/biologiya/library/proekt-po-biologii-uchenitsy-6-klassa-muravei-vechnyi-stroite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9846" y="340963"/>
            <a:ext cx="10152184" cy="23084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бюджетное учреждение «Центр развития ребенка» –</a:t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детский сад № 43 Муниципального образования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Кореновский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район.</a:t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МУРАВЬИШКИ.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20" y="2895600"/>
            <a:ext cx="2834640" cy="3681046"/>
          </a:xfrm>
        </p:spPr>
      </p:pic>
      <p:sp>
        <p:nvSpPr>
          <p:cNvPr id="11" name="TextBox 10"/>
          <p:cNvSpPr txBox="1"/>
          <p:nvPr/>
        </p:nvSpPr>
        <p:spPr>
          <a:xfrm>
            <a:off x="6013342" y="4526280"/>
            <a:ext cx="57343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Цуканова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Е.Д.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воспитатели, дети, родители.</a:t>
            </a:r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12298680" cy="6858000"/>
          </a:xfrm>
          <a:prstGeom prst="frame">
            <a:avLst>
              <a:gd name="adj1" fmla="val 3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16523"/>
            <a:ext cx="9875520" cy="1400908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tx1"/>
                </a:solidFill>
              </a:rPr>
              <a:t>		    Основной этап.</a:t>
            </a:r>
            <a:br>
              <a:rPr lang="ru-RU" sz="4900" dirty="0" smtClean="0">
                <a:solidFill>
                  <a:schemeClr val="tx1"/>
                </a:solidFill>
              </a:rPr>
            </a:br>
            <a:r>
              <a:rPr lang="ru-RU" sz="4900" dirty="0" smtClean="0">
                <a:solidFill>
                  <a:schemeClr val="tx1"/>
                </a:solidFill>
              </a:rPr>
              <a:t>                 </a:t>
            </a:r>
            <a:r>
              <a:rPr lang="ru-RU" sz="3100" b="1" dirty="0" smtClean="0">
                <a:solidFill>
                  <a:schemeClr val="tx1"/>
                </a:solidFill>
              </a:rPr>
              <a:t>Взаимодействие с детьми: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                       Познавательная деятельность.</a:t>
            </a:r>
            <a:endParaRPr lang="ru-RU" sz="31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092" y="1852246"/>
            <a:ext cx="11218985" cy="457200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Наблюдение за муравьями.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Беседы: «Жизнь муравьев».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Рассматривание схем и картин.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Опытно-исследовательская деятельность.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662" y="1219200"/>
            <a:ext cx="3345766" cy="22273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746" y="3915507"/>
            <a:ext cx="3493477" cy="2637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08" y="3921368"/>
            <a:ext cx="3223846" cy="2637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415" y="3915508"/>
            <a:ext cx="3657014" cy="2637691"/>
          </a:xfrm>
          <a:prstGeom prst="rect">
            <a:avLst/>
          </a:prstGeom>
        </p:spPr>
      </p:pic>
      <p:sp>
        <p:nvSpPr>
          <p:cNvPr id="6" name="Рамка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8311662" y="1219200"/>
            <a:ext cx="3345766" cy="2227385"/>
          </a:xfrm>
          <a:prstGeom prst="frame">
            <a:avLst>
              <a:gd name="adj1" fmla="val 5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562708" y="3915507"/>
            <a:ext cx="3223846" cy="2637692"/>
          </a:xfrm>
          <a:prstGeom prst="frame">
            <a:avLst>
              <a:gd name="adj1" fmla="val 2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4146746" y="3915507"/>
            <a:ext cx="3493477" cy="2731478"/>
          </a:xfrm>
          <a:prstGeom prst="frame">
            <a:avLst>
              <a:gd name="adj1" fmla="val 2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8000415" y="3915507"/>
            <a:ext cx="3657013" cy="2637692"/>
          </a:xfrm>
          <a:prstGeom prst="frame">
            <a:avLst>
              <a:gd name="adj1" fmla="val 2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815" y="351692"/>
            <a:ext cx="11136923" cy="6025662"/>
          </a:xfrm>
        </p:spPr>
        <p:txBody>
          <a:bodyPr/>
          <a:lstStyle/>
          <a:p>
            <a:pPr marL="45720" lvl="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Двигательная деятельность.</a:t>
            </a:r>
          </a:p>
          <a:p>
            <a:pPr marL="45720" lv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Физкультурная </a:t>
            </a:r>
            <a:r>
              <a:rPr lang="ru-RU" b="1" dirty="0">
                <a:solidFill>
                  <a:schemeClr val="tx1"/>
                </a:solidFill>
              </a:rPr>
              <a:t>минутка: «Муравей».</a:t>
            </a:r>
            <a:endParaRPr lang="ru-RU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i="1" dirty="0">
                <a:solidFill>
                  <a:schemeClr val="tx1"/>
                </a:solidFill>
              </a:rPr>
              <a:t> </a:t>
            </a:r>
            <a:r>
              <a:rPr lang="ru-RU" b="1" dirty="0" smtClean="0">
                <a:solidFill>
                  <a:schemeClr val="tx1"/>
                </a:solidFill>
              </a:rPr>
              <a:t>Подвижная </a:t>
            </a:r>
            <a:r>
              <a:rPr lang="ru-RU" b="1" dirty="0">
                <a:solidFill>
                  <a:schemeClr val="tx1"/>
                </a:solidFill>
              </a:rPr>
              <a:t>игра: «Муравьи и муравейник».</a:t>
            </a:r>
            <a:endParaRPr lang="ru-RU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i="1" dirty="0">
                <a:solidFill>
                  <a:schemeClr val="tx1"/>
                </a:solidFill>
              </a:rPr>
              <a:t> </a:t>
            </a:r>
            <a:r>
              <a:rPr lang="ru-RU" b="1" dirty="0" smtClean="0">
                <a:solidFill>
                  <a:schemeClr val="tx1"/>
                </a:solidFill>
              </a:rPr>
              <a:t>Динамическая </a:t>
            </a:r>
            <a:r>
              <a:rPr lang="ru-RU" b="1" dirty="0">
                <a:solidFill>
                  <a:schemeClr val="tx1"/>
                </a:solidFill>
              </a:rPr>
              <a:t>пауза и зрительная гимнастика «Муравьи».</a:t>
            </a:r>
            <a:endParaRPr lang="ru-RU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D:\Фотографии\мамины фото\оздор.раб. (3)\фото оздоровит.раб\P3210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880" y="2926080"/>
            <a:ext cx="4343400" cy="3398520"/>
          </a:xfrm>
          <a:prstGeom prst="rect">
            <a:avLst/>
          </a:prstGeom>
          <a:noFill/>
        </p:spPr>
      </p:pic>
      <p:pic>
        <p:nvPicPr>
          <p:cNvPr id="1027" name="Picture 3" descr="D:\Фотографии\мамины фото\оздор.раб. (3)\фото оздоровит.раб\P326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9770" y="2895601"/>
            <a:ext cx="4338265" cy="3444240"/>
          </a:xfrm>
          <a:prstGeom prst="rect">
            <a:avLst/>
          </a:prstGeom>
          <a:noFill/>
        </p:spPr>
      </p:pic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1325880" y="2926080"/>
            <a:ext cx="4343400" cy="3398520"/>
          </a:xfrm>
          <a:prstGeom prst="frame">
            <a:avLst>
              <a:gd name="adj1" fmla="val 3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6609770" y="2895601"/>
            <a:ext cx="4456815" cy="3444240"/>
          </a:xfrm>
          <a:prstGeom prst="frame">
            <a:avLst>
              <a:gd name="adj1" fmla="val 3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154" y="468923"/>
            <a:ext cx="10972800" cy="5931877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Игровая деятельность.</a:t>
            </a:r>
          </a:p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«Самые-самые»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"Собери картинку из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частей”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 « Кого не стало»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«Похож – не похож»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«Найдите, что опишу».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«Кто живет в домике»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лото «Насекомые»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Дидактическая </a:t>
            </a:r>
            <a:r>
              <a:rPr lang="ru-RU" sz="2000" dirty="0">
                <a:solidFill>
                  <a:schemeClr val="tx1"/>
                </a:solidFill>
              </a:rPr>
              <a:t>игра: «Угадай по описанию». </a:t>
            </a:r>
          </a:p>
          <a:p>
            <a:pPr marL="45720" indent="0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062" y="1125413"/>
            <a:ext cx="3856892" cy="25204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062" y="3868614"/>
            <a:ext cx="4009292" cy="2532185"/>
          </a:xfrm>
          <a:prstGeom prst="rect">
            <a:avLst/>
          </a:prstGeom>
        </p:spPr>
      </p:pic>
      <p:sp>
        <p:nvSpPr>
          <p:cNvPr id="7" name="Рамка 6"/>
          <p:cNvSpPr/>
          <p:nvPr/>
        </p:nvSpPr>
        <p:spPr>
          <a:xfrm>
            <a:off x="6178062" y="3868614"/>
            <a:ext cx="4009292" cy="2532185"/>
          </a:xfrm>
          <a:prstGeom prst="frame">
            <a:avLst>
              <a:gd name="adj1" fmla="val 2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7702062" y="1125413"/>
            <a:ext cx="3856892" cy="2520463"/>
          </a:xfrm>
          <a:prstGeom prst="frame">
            <a:avLst>
              <a:gd name="adj1" fmla="val 3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63415"/>
            <a:ext cx="9875520" cy="7854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Коммуникативная деятельность.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646" y="1148862"/>
            <a:ext cx="11160369" cy="5251938"/>
          </a:xfrm>
        </p:spPr>
        <p:txBody>
          <a:bodyPr/>
          <a:lstStyle/>
          <a:p>
            <a:pPr marL="45720" lv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" lv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Пословицы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поговорки.</a:t>
            </a:r>
            <a:endParaRPr lang="ru-RU" dirty="0">
              <a:solidFill>
                <a:schemeClr val="tx1"/>
              </a:solidFill>
            </a:endParaRPr>
          </a:p>
          <a:p>
            <a:pPr marL="45720" lv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Приметы.</a:t>
            </a:r>
            <a:endParaRPr lang="ru-RU" dirty="0">
              <a:solidFill>
                <a:schemeClr val="tx1"/>
              </a:solidFill>
            </a:endParaRPr>
          </a:p>
          <a:p>
            <a:pPr marL="45720" lv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Загадки.</a:t>
            </a:r>
            <a:endParaRPr lang="ru-RU" dirty="0">
              <a:solidFill>
                <a:schemeClr val="tx1"/>
              </a:solidFill>
            </a:endParaRPr>
          </a:p>
          <a:p>
            <a:pPr marL="45720" lv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Стихи.</a:t>
            </a: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Чтение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45720" lvl="0" indent="0">
              <a:buNone/>
            </a:pPr>
            <a:r>
              <a:rPr lang="ru-RU" dirty="0">
                <a:solidFill>
                  <a:schemeClr val="tx1"/>
                </a:solidFill>
              </a:rPr>
              <a:t>Просмотр мультфильма: «Стрекоза и муравей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Инна\Desktop\Vitalij_Bianki__Priklyucheniya_muravishk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0080" y="1600200"/>
            <a:ext cx="1950720" cy="217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D:\Фотографии\мамины фото\оздор.раб. (3)\фото оздоровит.раб\P32600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9920" y="2148840"/>
            <a:ext cx="4465320" cy="3718560"/>
          </a:xfrm>
          <a:prstGeom prst="rect">
            <a:avLst/>
          </a:prstGeom>
          <a:noFill/>
        </p:spPr>
      </p:pic>
      <p:sp>
        <p:nvSpPr>
          <p:cNvPr id="5" name="Рамка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6975231" y="2133600"/>
            <a:ext cx="4513384" cy="3845169"/>
          </a:xfrm>
          <a:prstGeom prst="frame">
            <a:avLst>
              <a:gd name="adj1" fmla="val 2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16523"/>
            <a:ext cx="9875520" cy="9026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4900" b="1" dirty="0" smtClean="0">
                <a:solidFill>
                  <a:schemeClr val="tx1"/>
                </a:solidFill>
              </a:rPr>
              <a:t>Художественное </a:t>
            </a:r>
            <a:r>
              <a:rPr lang="ru-RU" sz="4900" b="1" dirty="0">
                <a:solidFill>
                  <a:schemeClr val="tx1"/>
                </a:solidFill>
              </a:rPr>
              <a:t>творчество.</a:t>
            </a:r>
            <a:r>
              <a:rPr lang="ru-RU" sz="4900" dirty="0">
                <a:solidFill>
                  <a:schemeClr val="tx1"/>
                </a:solidFill>
              </a:rPr>
              <a:t/>
            </a:r>
            <a:br>
              <a:rPr lang="ru-RU" sz="4900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646" y="1078523"/>
            <a:ext cx="11207262" cy="541606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	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Рисование.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		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	 Лепка. 	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	  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Ручной труд.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154" y="1805354"/>
            <a:ext cx="5052646" cy="4056183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5158154" y="1805354"/>
            <a:ext cx="5052646" cy="4056183"/>
          </a:xfrm>
          <a:prstGeom prst="frame">
            <a:avLst>
              <a:gd name="adj1" fmla="val 2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75138"/>
            <a:ext cx="9875520" cy="9730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4900" b="1" dirty="0" smtClean="0">
                <a:solidFill>
                  <a:schemeClr val="tx1"/>
                </a:solidFill>
              </a:rPr>
              <a:t>Работа </a:t>
            </a:r>
            <a:r>
              <a:rPr lang="ru-RU" sz="4900" b="1" dirty="0">
                <a:solidFill>
                  <a:schemeClr val="tx1"/>
                </a:solidFill>
              </a:rPr>
              <a:t>с родителями:</a:t>
            </a:r>
            <a:r>
              <a:rPr lang="ru-RU" sz="4900" dirty="0">
                <a:solidFill>
                  <a:schemeClr val="tx1"/>
                </a:solidFill>
              </a:rPr>
              <a:t/>
            </a:r>
            <a:br>
              <a:rPr lang="ru-RU" sz="4900" dirty="0">
                <a:solidFill>
                  <a:schemeClr val="tx1"/>
                </a:solidFill>
              </a:rPr>
            </a:br>
            <a:endParaRPr lang="ru-RU" sz="49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046" y="1348153"/>
            <a:ext cx="10914185" cy="5017477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совместная деятельность с детьми по изготовлению </a:t>
            </a:r>
            <a:r>
              <a:rPr lang="ru-RU" dirty="0" smtClean="0">
                <a:solidFill>
                  <a:schemeClr val="tx1"/>
                </a:solidFill>
              </a:rPr>
              <a:t>поделок.</a:t>
            </a:r>
          </a:p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помощь </a:t>
            </a:r>
            <a:r>
              <a:rPr lang="ru-RU" dirty="0">
                <a:solidFill>
                  <a:schemeClr val="tx1"/>
                </a:solidFill>
              </a:rPr>
              <a:t>воспитателю в подборе фотографий для презентации;</a:t>
            </a:r>
          </a:p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помощь детям в оформлении и составлении сказок, стихов, загадок про муравья.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47" y="3036277"/>
            <a:ext cx="2614246" cy="3434861"/>
          </a:xfrm>
          <a:prstGeom prst="rect">
            <a:avLst/>
          </a:prstGeom>
        </p:spPr>
      </p:pic>
      <p:pic>
        <p:nvPicPr>
          <p:cNvPr id="5" name="Picture 2" descr="C:\Documents and Settings\Admin\Рабочий стол\22.05\P52100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8552" y="3749754"/>
            <a:ext cx="3744415" cy="266863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877" y="2957146"/>
            <a:ext cx="2567354" cy="3434861"/>
          </a:xfrm>
          <a:prstGeom prst="rect">
            <a:avLst/>
          </a:prstGeom>
        </p:spPr>
      </p:pic>
      <p:sp>
        <p:nvSpPr>
          <p:cNvPr id="7" name="Рамка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4208552" y="3751385"/>
            <a:ext cx="3727972" cy="2640622"/>
          </a:xfrm>
          <a:prstGeom prst="frame">
            <a:avLst>
              <a:gd name="adj1" fmla="val 4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4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11015"/>
            <a:ext cx="9875520" cy="8968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4900" b="1" dirty="0" smtClean="0">
                <a:solidFill>
                  <a:schemeClr val="tx1"/>
                </a:solidFill>
              </a:rPr>
              <a:t>Взаимодействие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 родителями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3" y="1019908"/>
            <a:ext cx="11195538" cy="5357446"/>
          </a:xfrm>
        </p:spPr>
        <p:txBody>
          <a:bodyPr/>
          <a:lstStyle/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Консультация  для родителей: «Воспитание любви к природе».</a:t>
            </a:r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Памятка для родителей: «Правила поведения при встрече с насекомыми».</a:t>
            </a:r>
          </a:p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Проведено анкетирование родителей на тему «Экология в семье».</a:t>
            </a:r>
          </a:p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Родители с детьми сочиняли сказки, рассказы, стихи, загадки, рисовали,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lvl="0" indent="0">
              <a:buClrTx/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лепили</a:t>
            </a:r>
            <a:r>
              <a:rPr lang="ru-RU" dirty="0">
                <a:solidFill>
                  <a:schemeClr val="tx1"/>
                </a:solidFill>
              </a:rPr>
              <a:t>, оформляли книжки – малышки.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0" y="3681047"/>
            <a:ext cx="1786303" cy="2743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35" y="3681047"/>
            <a:ext cx="1610458" cy="2743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196" y="1107830"/>
            <a:ext cx="1570893" cy="21804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778">
            <a:off x="7353446" y="4829909"/>
            <a:ext cx="2260209" cy="16470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726" y="3581400"/>
            <a:ext cx="1926981" cy="28956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3681046"/>
            <a:ext cx="1282212" cy="27432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942">
            <a:off x="7470142" y="3082549"/>
            <a:ext cx="2260210" cy="16470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270">
            <a:off x="4876650" y="4857751"/>
            <a:ext cx="2231781" cy="1591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8637">
            <a:off x="4944355" y="3209194"/>
            <a:ext cx="2260209" cy="1531327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75137"/>
            <a:ext cx="9875520" cy="8323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4900" b="1" dirty="0" smtClean="0">
                <a:solidFill>
                  <a:schemeClr val="tx1"/>
                </a:solidFill>
              </a:rPr>
              <a:t>Заключительный этап.</a:t>
            </a:r>
            <a:r>
              <a:rPr lang="ru-RU" sz="4900" dirty="0">
                <a:solidFill>
                  <a:schemeClr val="tx1"/>
                </a:solidFill>
              </a:rPr>
              <a:t/>
            </a:r>
            <a:br>
              <a:rPr lang="ru-RU" sz="4900" dirty="0">
                <a:solidFill>
                  <a:schemeClr val="tx1"/>
                </a:solidFill>
              </a:rPr>
            </a:br>
            <a:endParaRPr lang="ru-RU" sz="49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415" y="1090246"/>
            <a:ext cx="11242432" cy="5369169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Наше творчество: коллективная аппликация: «Муравейник».</a:t>
            </a:r>
          </a:p>
          <a:p>
            <a:pPr marL="4572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                                           </a:t>
            </a:r>
          </a:p>
          <a:p>
            <a:pPr marL="4572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	</a:t>
            </a:r>
            <a:r>
              <a:rPr lang="ru-RU" sz="1400" dirty="0" smtClean="0">
                <a:solidFill>
                  <a:schemeClr val="tx1"/>
                </a:solidFill>
              </a:rPr>
              <a:t>						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14" y="1781906"/>
            <a:ext cx="6529755" cy="41030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6600" y="1591869"/>
            <a:ext cx="47645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Проводя </a:t>
            </a:r>
            <a:r>
              <a:rPr lang="ru-RU" dirty="0"/>
              <a:t>исследование, наблюдая за жизнью муравьев, изучив дополнительную литературу про муравьев, сделали </a:t>
            </a:r>
            <a:r>
              <a:rPr lang="ru-RU" b="1" dirty="0"/>
              <a:t>следующие выводы:</a:t>
            </a:r>
            <a:endParaRPr lang="ru-RU" dirty="0"/>
          </a:p>
          <a:p>
            <a:r>
              <a:rPr lang="ru-RU" dirty="0"/>
              <a:t> Муравьи живут семьями.</a:t>
            </a:r>
          </a:p>
          <a:p>
            <a:r>
              <a:rPr lang="ru-RU" dirty="0"/>
              <a:t>Каждый муравей четко знает и выполняет свою определенную функцию.</a:t>
            </a:r>
          </a:p>
          <a:p>
            <a:r>
              <a:rPr lang="ru-RU" dirty="0"/>
              <a:t>Муравьи – вечные строители.</a:t>
            </a:r>
          </a:p>
          <a:p>
            <a:r>
              <a:rPr lang="ru-RU" dirty="0"/>
              <a:t>Движутся муравьи по одним и тем же дорожкам.</a:t>
            </a:r>
          </a:p>
          <a:p>
            <a:r>
              <a:rPr lang="ru-RU" dirty="0"/>
              <a:t>Муравьи очень полезны, они истреб­ляют множество вредных насекомых. 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363414" y="1770185"/>
            <a:ext cx="6529755" cy="4079630"/>
          </a:xfrm>
          <a:prstGeom prst="frame">
            <a:avLst>
              <a:gd name="adj1" fmla="val 2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Список литературы: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594337"/>
            <a:ext cx="9872871" cy="4712677"/>
          </a:xfrm>
        </p:spPr>
        <p:txBody>
          <a:bodyPr>
            <a:normAutofit fontScale="85000" lnSpcReduction="200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http://www.</a:t>
            </a:r>
            <a:r>
              <a:rPr lang="ru-RU" sz="2400" u="sng" dirty="0">
                <a:solidFill>
                  <a:schemeClr val="tx1"/>
                </a:solidFill>
                <a:hlinkClick r:id="rId2"/>
              </a:rPr>
              <a:t>ru.wikipedia.org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    </a:t>
            </a:r>
            <a:r>
              <a:rPr lang="ru-RU" sz="2400" dirty="0" err="1" smtClean="0">
                <a:solidFill>
                  <a:schemeClr val="tx1"/>
                </a:solidFill>
              </a:rPr>
              <a:t>Шоригина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Т.А. Насекомые. Какие они?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Шорыгина Т.А. Беседы о том, кто где живет.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</a:rPr>
              <a:t>Калишев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В.Б. Погода и народные приметы.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 Шорыгина </a:t>
            </a:r>
            <a:r>
              <a:rPr lang="ru-RU" sz="2400" dirty="0">
                <a:solidFill>
                  <a:schemeClr val="tx1"/>
                </a:solidFill>
              </a:rPr>
              <a:t>Т.А. Осторожные сказки.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Шоригина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Т.А. Стихи и сказки о родной природе.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Новогорцева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Н.В. Развитие речи детей.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 Синицына </a:t>
            </a:r>
            <a:r>
              <a:rPr lang="ru-RU" sz="2400" dirty="0">
                <a:solidFill>
                  <a:schemeClr val="tx1"/>
                </a:solidFill>
              </a:rPr>
              <a:t>Е. Логические игры и задачи.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Агеева Д.И. Веселые загадки – складки и загадки обманки.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 Илларионова </a:t>
            </a:r>
            <a:r>
              <a:rPr lang="ru-RU" sz="2400" dirty="0">
                <a:solidFill>
                  <a:schemeClr val="tx1"/>
                </a:solidFill>
              </a:rPr>
              <a:t>Ю.Г. Учите детей отгадывать загадки.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 Давыдова </a:t>
            </a:r>
            <a:r>
              <a:rPr lang="ru-RU" sz="2400" dirty="0">
                <a:solidFill>
                  <a:schemeClr val="tx1"/>
                </a:solidFill>
              </a:rPr>
              <a:t>Г.Н. Детский дизайн. </a:t>
            </a:r>
            <a:r>
              <a:rPr lang="ru-RU" sz="2400" dirty="0" err="1">
                <a:solidFill>
                  <a:schemeClr val="tx1"/>
                </a:solidFill>
              </a:rPr>
              <a:t>Пластилинография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508" y="609600"/>
            <a:ext cx="10468707" cy="55919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  <a:p>
            <a:pPr marL="45720" indent="0">
              <a:buNone/>
            </a:pP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C:\Users\%D0%98%D0%BD%D0%BD%D0%B0\Desktop\%D0%9C%D1%83%D1%80%D0%B0%D0%B2%D0%B5%D0%B9%D0%BD%D0%B8%D0%BA %D0%BF%D1%80%D0%BE%D0%B5%D0%BA%D1%82 (3)\%D0%9C%D1%83%D1%80%D0%B0%D0%B2%D1%8C%D0%B8. %D0%9A%D0%BB%D0%B8%D0%BF%D0%B0%D1%80%D1%82_files\ant00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32" y="2286000"/>
            <a:ext cx="3423138" cy="3317631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3480" y="228600"/>
            <a:ext cx="9479280" cy="6156960"/>
          </a:xfrm>
        </p:spPr>
        <p:txBody>
          <a:bodyPr>
            <a:normAutofit lnSpcReduction="10000"/>
          </a:bodyPr>
          <a:lstStyle/>
          <a:p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Эпиграф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 будет педагог,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этой чести удостоен,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объяснить ребенку смог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этот яркий мир устроен,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Услышать музыку дождей,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Понять, о чем щебечут птицы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знает – цели нет важней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научить и научиться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свою мечту?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но безмерно важно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и видеть красоту в минуте каждой,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Вздохе каждом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017">
            <a:off x="9067800" y="4358640"/>
            <a:ext cx="1950720" cy="2133600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8285">
            <a:off x="1004888" y="518159"/>
            <a:ext cx="2407919" cy="1630681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5864" flipH="1">
            <a:off x="1004886" y="4765553"/>
            <a:ext cx="2088833" cy="1657805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312" flipH="1">
            <a:off x="9601198" y="669899"/>
            <a:ext cx="1752601" cy="1828800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108" y="298938"/>
            <a:ext cx="10726615" cy="620736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	</a:t>
            </a:r>
            <a:r>
              <a:rPr lang="ru-RU" sz="4400" b="1" dirty="0" smtClean="0">
                <a:solidFill>
                  <a:schemeClr val="tx1"/>
                </a:solidFill>
              </a:rPr>
              <a:t>Цель: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Создать </a:t>
            </a:r>
            <a:r>
              <a:rPr lang="ru-RU" dirty="0">
                <a:solidFill>
                  <a:schemeClr val="tx1"/>
                </a:solidFill>
              </a:rPr>
              <a:t>условия для развития познавательных и творческих </a:t>
            </a:r>
            <a:r>
              <a:rPr lang="ru-RU" dirty="0" smtClean="0">
                <a:solidFill>
                  <a:schemeClr val="tx1"/>
                </a:solidFill>
              </a:rPr>
              <a:t>способностей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детей </a:t>
            </a:r>
            <a:r>
              <a:rPr lang="ru-RU" dirty="0">
                <a:solidFill>
                  <a:schemeClr val="tx1"/>
                </a:solidFill>
              </a:rPr>
              <a:t>в процессе проекта.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sz="4400" b="1" dirty="0" smtClean="0">
                <a:solidFill>
                  <a:schemeClr val="tx1"/>
                </a:solidFill>
              </a:rPr>
              <a:t>Задачи</a:t>
            </a:r>
            <a:r>
              <a:rPr lang="ru-RU" sz="3600" b="1" dirty="0">
                <a:solidFill>
                  <a:schemeClr val="tx1"/>
                </a:solidFill>
              </a:rPr>
              <a:t>:</a:t>
            </a:r>
            <a:endParaRPr lang="ru-RU" sz="3600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Познакомить детей с образом жизни муравья и устройством муравейника.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Формировать познавательный интерес, мышление, творчество;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Развивать речь детей, активизировать словарный запас.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Воспитывать любознательность, интерес к насекомым, желание узнать о них 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что-то </a:t>
            </a:r>
            <a:r>
              <a:rPr lang="ru-RU" dirty="0">
                <a:solidFill>
                  <a:schemeClr val="tx1"/>
                </a:solidFill>
              </a:rPr>
              <a:t>новое.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12" name="Рамка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11016"/>
            <a:ext cx="9875520" cy="13012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			</a:t>
            </a:r>
            <a:r>
              <a:rPr lang="ru-RU" sz="6000" dirty="0" smtClean="0">
                <a:solidFill>
                  <a:schemeClr val="tx1"/>
                </a:solidFill>
              </a:rPr>
              <a:t>Этапы проекта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815" y="1336431"/>
            <a:ext cx="10656277" cy="504678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/>
              <a:t>	</a:t>
            </a:r>
            <a:r>
              <a:rPr lang="ru-RU" sz="4000" b="1" dirty="0" smtClean="0">
                <a:solidFill>
                  <a:schemeClr val="tx1"/>
                </a:solidFill>
              </a:rPr>
              <a:t>1 этап </a:t>
            </a:r>
            <a:r>
              <a:rPr lang="ru-RU" sz="3200" b="1" dirty="0">
                <a:solidFill>
                  <a:schemeClr val="tx1"/>
                </a:solidFill>
              </a:rPr>
              <a:t>– подготовительный</a:t>
            </a:r>
            <a:endParaRPr lang="ru-RU" sz="3200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</a:rPr>
              <a:t> </a:t>
            </a:r>
            <a:r>
              <a:rPr lang="ru-RU" sz="2400" dirty="0" smtClean="0">
                <a:solidFill>
                  <a:schemeClr val="tx1"/>
                </a:solidFill>
              </a:rPr>
              <a:t>1</a:t>
            </a:r>
            <a:r>
              <a:rPr lang="ru-RU" sz="2400" dirty="0">
                <a:solidFill>
                  <a:schemeClr val="tx1"/>
                </a:solidFill>
              </a:rPr>
              <a:t>. Изучить литературу по теме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2. Подобрать материал для развития творчества детей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3. Обсудить с родителями проблему и определить пути решения.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sz="4000" b="1" dirty="0" smtClean="0">
                <a:solidFill>
                  <a:schemeClr val="tx1"/>
                </a:solidFill>
              </a:rPr>
              <a:t>2 </a:t>
            </a:r>
            <a:r>
              <a:rPr lang="ru-RU" sz="4000" b="1" dirty="0">
                <a:solidFill>
                  <a:schemeClr val="tx1"/>
                </a:solidFill>
              </a:rPr>
              <a:t>этап </a:t>
            </a:r>
            <a:r>
              <a:rPr lang="ru-RU" sz="3600" b="1" dirty="0">
                <a:solidFill>
                  <a:schemeClr val="tx1"/>
                </a:solidFill>
              </a:rPr>
              <a:t>– основной</a:t>
            </a:r>
            <a:endParaRPr lang="ru-RU" sz="3600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Виды деятельности, через которые прошел познавательный – творческий </a:t>
            </a:r>
            <a:r>
              <a:rPr lang="ru-RU" sz="2400" dirty="0" smtClean="0">
                <a:solidFill>
                  <a:schemeClr val="tx1"/>
                </a:solidFill>
              </a:rPr>
              <a:t>проект. </a:t>
            </a:r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	</a:t>
            </a:r>
            <a:r>
              <a:rPr lang="ru-RU" sz="4000" b="1" dirty="0" smtClean="0">
                <a:solidFill>
                  <a:schemeClr val="tx1"/>
                </a:solidFill>
              </a:rPr>
              <a:t>3 </a:t>
            </a:r>
            <a:r>
              <a:rPr lang="ru-RU" sz="4000" b="1" dirty="0">
                <a:solidFill>
                  <a:schemeClr val="tx1"/>
                </a:solidFill>
              </a:rPr>
              <a:t>этап </a:t>
            </a:r>
            <a:r>
              <a:rPr lang="ru-RU" sz="3600" b="1" dirty="0">
                <a:solidFill>
                  <a:schemeClr val="tx1"/>
                </a:solidFill>
              </a:rPr>
              <a:t>– заключительный</a:t>
            </a:r>
            <a:endParaRPr lang="ru-RU" sz="3600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Наше </a:t>
            </a:r>
            <a:r>
              <a:rPr lang="ru-RU" sz="2400" dirty="0">
                <a:solidFill>
                  <a:schemeClr val="tx1"/>
                </a:solidFill>
              </a:rPr>
              <a:t>творчество: коллективная аппликация: «Муравейник».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6862"/>
            <a:ext cx="9875520" cy="140676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Интеграция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образовательных областей: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793631"/>
            <a:ext cx="9872871" cy="465406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</a:rPr>
              <a:t>коммуникация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</a:rPr>
              <a:t>социализация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</a:rPr>
              <a:t>музыка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</a:rPr>
              <a:t>художественное творчество</a:t>
            </a:r>
          </a:p>
          <a:p>
            <a:endParaRPr lang="ru-RU" sz="2800" dirty="0"/>
          </a:p>
        </p:txBody>
      </p:sp>
      <p:sp>
        <p:nvSpPr>
          <p:cNvPr id="8" name="AutoShape 8" descr="C:\Users\%D0%98%D0%BD%D0%BD%D0%B0\Desktop\%D0%9C%D1%83%D1%80%D0%B0%D0%B2%D0%B5%D0%B9%D0%BD%D0%B8%D0%BA %D0%BF%D1%80%D0%BE%D0%B5%D0%BA%D1%82 (3)\%D0%9C%D1%83%D1%80%D0%B0%D0%B2%D1%8C%D0%B8. %D0%9A%D0%BB%D0%B8%D0%BF%D0%B0%D1%80%D1%82_files\ant00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6" y="4314092"/>
            <a:ext cx="1933575" cy="15826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3" y="4396154"/>
            <a:ext cx="1300449" cy="1500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804" y="4396154"/>
            <a:ext cx="1173119" cy="1500553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57908"/>
            <a:ext cx="9875520" cy="1524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Формы и методы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реализации проекта: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781907"/>
            <a:ext cx="9872871" cy="4630615"/>
          </a:xfrm>
        </p:spPr>
        <p:txBody>
          <a:bodyPr>
            <a:normAutofit fontScale="70000" lnSpcReduction="200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</a:rPr>
              <a:t>Чтение художественной литературы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</a:rPr>
              <a:t>Просмотр презентаций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</a:rPr>
              <a:t>Наблюдение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</a:rPr>
              <a:t>Экспериментирование 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</a:rPr>
              <a:t>Выставка поделок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</a:rPr>
              <a:t>Составление сказок, стихов, загадок с родителями.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</a:rPr>
              <a:t>Оформление книжек – малышек.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</a:rPr>
              <a:t>Разучивание песен, </a:t>
            </a:r>
            <a:r>
              <a:rPr lang="ru-RU" sz="4000" dirty="0" err="1">
                <a:solidFill>
                  <a:schemeClr val="tx1"/>
                </a:solidFill>
              </a:rPr>
              <a:t>физминуток</a:t>
            </a:r>
            <a:r>
              <a:rPr lang="ru-RU" sz="4000" dirty="0">
                <a:solidFill>
                  <a:schemeClr val="tx1"/>
                </a:solidFill>
              </a:rPr>
              <a:t>, считалочек.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</a:rPr>
              <a:t>Рисование, лепка, аппликация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73894" y="691661"/>
            <a:ext cx="2403231" cy="327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01748"/>
            <a:ext cx="9875520" cy="230006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Ресурсное обеспечение: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977661"/>
            <a:ext cx="9872871" cy="3282461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методическая </a:t>
            </a:r>
            <a:r>
              <a:rPr lang="ru-RU" sz="2800" dirty="0">
                <a:solidFill>
                  <a:schemeClr val="tx1"/>
                </a:solidFill>
              </a:rPr>
              <a:t>литература о проектной деятельности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художественная и энциклопедическая литература о муравьях.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материалы для практической работы (бумага, клей, картон, гуашь, карандаши,)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наглядный материал (презентации, картинки, фотографии.)</a:t>
            </a:r>
          </a:p>
          <a:p>
            <a:pPr marL="45720" indent="0">
              <a:buNone/>
            </a:pPr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969" y="644768"/>
            <a:ext cx="1840523" cy="1840523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50985"/>
            <a:ext cx="9875520" cy="132470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Ожидаемые </a:t>
            </a:r>
            <a:r>
              <a:rPr lang="ru-RU" b="1" dirty="0">
                <a:solidFill>
                  <a:schemeClr val="tx1"/>
                </a:solidFill>
              </a:rPr>
              <a:t>результаты: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383323"/>
            <a:ext cx="9872871" cy="4712677"/>
          </a:xfrm>
        </p:spPr>
        <p:txBody>
          <a:bodyPr/>
          <a:lstStyle/>
          <a:p>
            <a:pPr marL="45720" indent="0">
              <a:buNone/>
            </a:pPr>
            <a:endParaRPr lang="ru-RU" sz="2800" b="1" i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800" b="1" i="1" dirty="0" smtClean="0">
                <a:solidFill>
                  <a:schemeClr val="tx1"/>
                </a:solidFill>
              </a:rPr>
              <a:t>Для </a:t>
            </a:r>
            <a:r>
              <a:rPr lang="ru-RU" sz="2800" b="1" i="1" dirty="0">
                <a:solidFill>
                  <a:schemeClr val="tx1"/>
                </a:solidFill>
              </a:rPr>
              <a:t>детей:</a:t>
            </a:r>
            <a:r>
              <a:rPr lang="ru-RU" sz="2800" dirty="0">
                <a:solidFill>
                  <a:schemeClr val="tx1"/>
                </a:solidFill>
              </a:rPr>
              <a:t> обогащение и расширение знаний, развитие творчества, воспитание бережного отношения к муравьям.</a:t>
            </a:r>
          </a:p>
          <a:p>
            <a:pPr marL="45720" indent="0">
              <a:buNone/>
            </a:pPr>
            <a:endParaRPr lang="ru-RU" sz="2800" b="1" i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800" b="1" i="1" dirty="0" smtClean="0">
                <a:solidFill>
                  <a:schemeClr val="tx1"/>
                </a:solidFill>
              </a:rPr>
              <a:t>Для </a:t>
            </a:r>
            <a:r>
              <a:rPr lang="ru-RU" sz="2800" b="1" i="1" dirty="0">
                <a:solidFill>
                  <a:schemeClr val="tx1"/>
                </a:solidFill>
              </a:rPr>
              <a:t>родителей:</a:t>
            </a:r>
            <a:r>
              <a:rPr lang="ru-RU" sz="2800" dirty="0">
                <a:solidFill>
                  <a:schemeClr val="tx1"/>
                </a:solidFill>
              </a:rPr>
              <a:t> сближение с детьми при совместной деятельности.</a:t>
            </a:r>
          </a:p>
          <a:p>
            <a:pPr marL="45720" indent="0">
              <a:buNone/>
            </a:pPr>
            <a:endParaRPr lang="ru-RU" sz="2800" b="1" i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800" b="1" i="1" dirty="0" smtClean="0">
                <a:solidFill>
                  <a:schemeClr val="tx1"/>
                </a:solidFill>
              </a:rPr>
              <a:t>Для </a:t>
            </a:r>
            <a:r>
              <a:rPr lang="ru-RU" sz="2800" b="1" i="1" dirty="0">
                <a:solidFill>
                  <a:schemeClr val="tx1"/>
                </a:solidFill>
              </a:rPr>
              <a:t>педагогов:</a:t>
            </a:r>
            <a:r>
              <a:rPr lang="ru-RU" sz="2800" dirty="0">
                <a:solidFill>
                  <a:schemeClr val="tx1"/>
                </a:solidFill>
              </a:rPr>
              <a:t> обогащение и расширение знаний, накопление опыта в создании презентации.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10308"/>
            <a:ext cx="9875520" cy="109024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Работа с детьми:</a:t>
            </a:r>
            <a:r>
              <a:rPr lang="ru-RU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2" y="1418492"/>
            <a:ext cx="11289322" cy="5029200"/>
          </a:xfrm>
        </p:spPr>
        <p:txBody>
          <a:bodyPr/>
          <a:lstStyle/>
          <a:p>
            <a:pPr marL="274320" lvl="1" indent="0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д</a:t>
            </a:r>
            <a:endParaRPr lang="ru-RU" sz="14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8889" y="1965960"/>
            <a:ext cx="2826868" cy="1597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Б</a:t>
            </a:r>
            <a:r>
              <a:rPr lang="ru-RU" dirty="0" smtClean="0">
                <a:solidFill>
                  <a:schemeClr val="tx1"/>
                </a:solidFill>
              </a:rPr>
              <a:t>еседы, наблюдения, рассматривание картин, опытно-исследовательская деятельность.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08324" y="1965960"/>
            <a:ext cx="2853768" cy="1597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Разучивание </a:t>
            </a:r>
            <a:r>
              <a:rPr lang="ru-RU" dirty="0">
                <a:solidFill>
                  <a:schemeClr val="tx1"/>
                </a:solidFill>
              </a:rPr>
              <a:t>подвижной </a:t>
            </a:r>
            <a:r>
              <a:rPr lang="ru-RU" dirty="0" smtClean="0">
                <a:solidFill>
                  <a:schemeClr val="tx1"/>
                </a:solidFill>
              </a:rPr>
              <a:t>игры, </a:t>
            </a:r>
            <a:r>
              <a:rPr lang="ru-RU" dirty="0" err="1" smtClean="0">
                <a:solidFill>
                  <a:schemeClr val="tx1"/>
                </a:solidFill>
              </a:rPr>
              <a:t>физминутки</a:t>
            </a:r>
            <a:r>
              <a:rPr lang="ru-RU" dirty="0" smtClean="0">
                <a:solidFill>
                  <a:schemeClr val="tx1"/>
                </a:solidFill>
              </a:rPr>
              <a:t>, зрительной гимнастики.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 flipH="1">
            <a:off x="8147537" y="1965960"/>
            <a:ext cx="3188676" cy="1597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Разучивание дидактических игр, настольные игры.</a:t>
            </a:r>
            <a:r>
              <a:rPr lang="ru-RU" dirty="0" smtClean="0"/>
              <a:t> 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flipH="1">
            <a:off x="773723" y="4111284"/>
            <a:ext cx="2826868" cy="16799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Чтение художественной литературы, стихов, пословиц, примет, отгадывание загадок.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flipH="1">
            <a:off x="4431317" y="4111284"/>
            <a:ext cx="2930771" cy="16799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Рисование и лепка муравья; ручной труд.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flipH="1">
            <a:off x="8147537" y="4111283"/>
            <a:ext cx="3188676" cy="1597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Коллективная аппликация: «Муравейник».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581</TotalTime>
  <Words>540</Words>
  <Application>Microsoft Office PowerPoint</Application>
  <PresentationFormat>Широкоэкранный</PresentationFormat>
  <Paragraphs>162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Corbel</vt:lpstr>
      <vt:lpstr>Times New Roman</vt:lpstr>
      <vt:lpstr>Wingdings</vt:lpstr>
      <vt:lpstr>Базис</vt:lpstr>
      <vt:lpstr>                        Муниципальное дошкольное образовательное бюджетное учреждение «Центр развития ребенка» –     детский сад № 43 Муниципального образования Кореновский район.  ПРОЕКТ ПУТЕШЕСТВИЕ МУРАВЬИШКИ.  </vt:lpstr>
      <vt:lpstr>Презентация PowerPoint</vt:lpstr>
      <vt:lpstr>Презентация PowerPoint</vt:lpstr>
      <vt:lpstr>   Этапы проекта</vt:lpstr>
      <vt:lpstr>Интеграция  образовательных областей:</vt:lpstr>
      <vt:lpstr>Формы и методы  реализации проекта:</vt:lpstr>
      <vt:lpstr> Ресурсное обеспечение:  </vt:lpstr>
      <vt:lpstr> Ожидаемые результаты: </vt:lpstr>
      <vt:lpstr>Работа с детьми: </vt:lpstr>
      <vt:lpstr>      Основной этап.                  Взаимодействие с детьми:                        Познавательная деятельность.</vt:lpstr>
      <vt:lpstr>Презентация PowerPoint</vt:lpstr>
      <vt:lpstr>Презентация PowerPoint</vt:lpstr>
      <vt:lpstr>Коммуникативная деятельность.</vt:lpstr>
      <vt:lpstr> Художественное творчество.  </vt:lpstr>
      <vt:lpstr> Работа с родителями: </vt:lpstr>
      <vt:lpstr>  Взаимодействие с родителями </vt:lpstr>
      <vt:lpstr> Заключительный этап. </vt:lpstr>
      <vt:lpstr>Список литературы: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67</cp:revision>
  <dcterms:created xsi:type="dcterms:W3CDTF">2013-10-06T03:38:00Z</dcterms:created>
  <dcterms:modified xsi:type="dcterms:W3CDTF">2015-10-25T18:22:35Z</dcterms:modified>
</cp:coreProperties>
</file>