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64E-87C6-48A6-9AE4-C18E82A2FC8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878-0E77-4696-8A32-8F3C6353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64E-87C6-48A6-9AE4-C18E82A2FC8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878-0E77-4696-8A32-8F3C6353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64E-87C6-48A6-9AE4-C18E82A2FC8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878-0E77-4696-8A32-8F3C6353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64E-87C6-48A6-9AE4-C18E82A2FC8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878-0E77-4696-8A32-8F3C6353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64E-87C6-48A6-9AE4-C18E82A2FC8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878-0E77-4696-8A32-8F3C6353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64E-87C6-48A6-9AE4-C18E82A2FC8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878-0E77-4696-8A32-8F3C6353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64E-87C6-48A6-9AE4-C18E82A2FC8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878-0E77-4696-8A32-8F3C6353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64E-87C6-48A6-9AE4-C18E82A2FC8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878-0E77-4696-8A32-8F3C6353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64E-87C6-48A6-9AE4-C18E82A2FC8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878-0E77-4696-8A32-8F3C6353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64E-87C6-48A6-9AE4-C18E82A2FC8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878-0E77-4696-8A32-8F3C6353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64E-87C6-48A6-9AE4-C18E82A2FC8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878-0E77-4696-8A32-8F3C6353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F64E-87C6-48A6-9AE4-C18E82A2FC8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94878-0E77-4696-8A32-8F3C6353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ВАН\Desktop\Мини сайт\Презентация\63386923242616858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55776" y="1700808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 smtClean="0">
                <a:solidFill>
                  <a:srgbClr val="FF0000"/>
                </a:solidFill>
                <a:latin typeface="Monotype Corsiva" pitchFamily="66" charset="0"/>
              </a:rPr>
              <a:t>Возрастные особенности </a:t>
            </a:r>
            <a:endParaRPr lang="ru-RU" sz="5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5000" b="1" i="1" dirty="0" smtClean="0">
                <a:solidFill>
                  <a:srgbClr val="FF0000"/>
                </a:solidFill>
                <a:latin typeface="Monotype Corsiva" pitchFamily="66" charset="0"/>
              </a:rPr>
              <a:t>детей 6-7 лет </a:t>
            </a:r>
            <a:endParaRPr lang="ru-RU" sz="5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9532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z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57241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Bookman Old Style" pitchFamily="18" charset="0"/>
              </a:rPr>
              <a:t>Не торопиться с походом в школу, если вы замечаете, что у ребенка игровой интерес значительно преобладает над познавательным, ему не хочется идти в школу, ему трудно усидеть на месте, выполняя какое-то несложное задание. Можно организовать постепенное вовлечение вашего дошкольника в учебную жизнь через систему разнообразных групп по подготовке к школе. </a:t>
            </a:r>
          </a:p>
        </p:txBody>
      </p:sp>
      <p:pic>
        <p:nvPicPr>
          <p:cNvPr id="6146" name="Picture 2" descr="C:\Users\ИВАН\Desktop\Презентация\Новая папка\Фото-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3312368" cy="4267200"/>
          </a:xfrm>
          <a:prstGeom prst="rect">
            <a:avLst/>
          </a:prstGeom>
          <a:noFill/>
        </p:spPr>
      </p:pic>
      <p:pic>
        <p:nvPicPr>
          <p:cNvPr id="4098" name="Picture 2" descr="C:\Users\ИВАН\Desktop\Мини сайт\Презентация\57109_html_1453a9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645024"/>
            <a:ext cx="1594581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533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c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260648"/>
            <a:ext cx="872065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Выстроить режим дня для ребенка таким образом,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чтобы оставалось время на отдых, игры, прогулки.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Понимать, что познавательная мотивация именно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возрасте радикальнее всего истребляется скукой,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долженствованием, принуждением. По возможности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организовать для ребенка интересный и увлекательный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познавательный процесс.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Рисунок 7" descr="ptenchikroz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65047"/>
            <a:ext cx="755576" cy="892953"/>
          </a:xfrm>
          <a:prstGeom prst="rect">
            <a:avLst/>
          </a:prstGeom>
        </p:spPr>
      </p:pic>
      <p:pic>
        <p:nvPicPr>
          <p:cNvPr id="9" name="Рисунок 8" descr="ptenchikzel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1902" y="5907031"/>
            <a:ext cx="832098" cy="950969"/>
          </a:xfrm>
          <a:prstGeom prst="rect">
            <a:avLst/>
          </a:prstGeom>
        </p:spPr>
      </p:pic>
      <p:pic>
        <p:nvPicPr>
          <p:cNvPr id="10" name="Рисунок 9" descr="313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2780928"/>
            <a:ext cx="5004048" cy="3753036"/>
          </a:xfrm>
          <a:prstGeom prst="rect">
            <a:avLst/>
          </a:prstGeom>
        </p:spPr>
      </p:pic>
      <p:pic>
        <p:nvPicPr>
          <p:cNvPr id="5122" name="Picture 2" descr="C:\Users\ИВАН\Desktop\Презентация\Новая папка\IMG_68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636912"/>
            <a:ext cx="5328592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71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ВАН\Desktop\Мини сайт\Презентация\6283d04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131840" y="404664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80"/>
                </a:solidFill>
                <a:latin typeface="Monotype Corsiva" pitchFamily="66" charset="0"/>
              </a:rPr>
              <a:t>Понимать, что желание ребенка стать школьником не всегда означает реальную возможность выполнять все соответствующие этой роли обязанности. Поэтому, важно помогать ребенку освоить новый для него уровень самостоятельности, постепенно уходя от </a:t>
            </a:r>
            <a:r>
              <a:rPr lang="ru-RU" sz="24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гиперконтроля</a:t>
            </a:r>
            <a:r>
              <a:rPr lang="ru-RU" sz="2400" b="1" i="1" dirty="0" smtClean="0">
                <a:solidFill>
                  <a:srgbClr val="800080"/>
                </a:solidFill>
                <a:latin typeface="Monotype Corsiva" pitchFamily="66" charset="0"/>
              </a:rPr>
              <a:t> и избыточной опеки, предоставляя ему все больше свободы.</a:t>
            </a:r>
            <a:endParaRPr lang="ru-RU" sz="2400" dirty="0">
              <a:solidFill>
                <a:srgbClr val="80008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20451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ВАН\Desktop\Мини сайт\Презентация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63367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21558F"/>
                </a:solidFill>
              </a:rPr>
              <a:t>Осознавать, что любые ваши оценки в адрес ребенка создают его представление о себе, влияют на его самооценку. Если ожидания и оценки родителей не соответствуют возрастным и личностным особенностям ребенка, его самооценка окажется неадекватной (заниженной или завышенной). Ваши негативные оценки могут сформировать у него представление о себе как человеке недостойном, плохом, неспособном справляться с трудностями или неудачами. По возможности избегайте заключений о личности ребенка в целом, оценивайте лишь его действие или поступок. </a:t>
            </a:r>
            <a:endParaRPr lang="ru-RU" sz="2200" dirty="0" smtClean="0">
              <a:solidFill>
                <a:srgbClr val="21558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30143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ИВАН\Desktop\Мини сайт\Презентация\843260__image-yellow-wallpaper-background-backround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67944" y="476672"/>
            <a:ext cx="41764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Спрашивать мнение самого ребенка о результатах его труда. Сильная зависимость от внешней оценки делает ребенка тревожным и неуверенным в себе. Умение самому оценивать свою деятельность создает мотивацию стремления, в противовес мотивации избегания.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20701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ВАН\Desktop\Мини сайт\Презентация\Sp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404664"/>
            <a:ext cx="74888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FF0066"/>
                </a:solidFill>
                <a:latin typeface="Monotype Corsiva" pitchFamily="66" charset="0"/>
              </a:rPr>
              <a:t>Еще до того, как ребенок пойдет в школу, осознать, что успехи или неудачи ребенка в процессе учебы не есть показатель его успешности в будущем. Школьное обучение лишь отражает способность ребенка справляться с учебной ситуацией, но не является однозначным показателем его личностной реализованности. </a:t>
            </a:r>
            <a:endParaRPr lang="ru-RU" sz="3000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20469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esktop\Мини сайт\Презентация\824690__sweet-nature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Рисунок 14" descr="C:\Users\ИВАН\Desktop\Презентация\Новая папка\Фото-04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248472" cy="33843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59632" y="404664"/>
            <a:ext cx="66967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Старший дошкольный возраст — период познания мира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 человеческих отношений,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творчества и подготовки к следующему,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совершенно новому этапу в его жизни — обучению в школе.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5506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Мини сайт\Презентация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1772816"/>
            <a:ext cx="65527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B050"/>
                </a:solidFill>
                <a:latin typeface="Monotype Corsiva" pitchFamily="66" charset="0"/>
              </a:rPr>
              <a:t>В этом возрасте чаще всего ребенок практически готов к расширению своего микромира,</a:t>
            </a:r>
            <a:endParaRPr lang="ru-RU" sz="26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  <a:latin typeface="Monotype Corsiva" pitchFamily="66" charset="0"/>
              </a:rPr>
              <a:t> если им освоено умение взаимодействовать </a:t>
            </a:r>
            <a:endParaRPr lang="ru-RU" sz="26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  <a:latin typeface="Monotype Corsiva" pitchFamily="66" charset="0"/>
              </a:rPr>
              <a:t>со сверстниками и взрослыми. </a:t>
            </a:r>
            <a:endParaRPr lang="ru-RU" sz="26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  <a:latin typeface="Monotype Corsiva" pitchFamily="66" charset="0"/>
              </a:rPr>
              <a:t>Ребенок, как правило, в состоянии воспринять</a:t>
            </a:r>
            <a:endParaRPr lang="ru-RU" sz="26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  <a:latin typeface="Monotype Corsiva" pitchFamily="66" charset="0"/>
              </a:rPr>
              <a:t> новые правила, смену деятельности и те </a:t>
            </a:r>
            <a:endParaRPr lang="ru-RU" sz="26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  <a:latin typeface="Monotype Corsiva" pitchFamily="66" charset="0"/>
              </a:rPr>
              <a:t>требования, которые будут предъявлены ему в школе. </a:t>
            </a:r>
            <a:endParaRPr lang="ru-RU" sz="26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22776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ВАН\Desktop\Мини сайт\Презентация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C:\Users\ИВАН\Desktop\Презентация\Новая папка\IMG_68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3816424" cy="30243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27984" y="1124744"/>
            <a:ext cx="40324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Постепенно ребенок данного возраста</a:t>
            </a:r>
            <a:endParaRPr lang="ru-RU" sz="2400" dirty="0" smtClean="0">
              <a:solidFill>
                <a:srgbClr val="FF0000"/>
              </a:solidFill>
              <a:latin typeface="Century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социализируется,  адаптируется к социальной среде. </a:t>
            </a:r>
            <a:endParaRPr lang="ru-RU" sz="2400" dirty="0" smtClean="0">
              <a:solidFill>
                <a:srgbClr val="FF0000"/>
              </a:solidFill>
              <a:latin typeface="Century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Он становится способен переходить от своей </a:t>
            </a:r>
            <a:endParaRPr lang="ru-RU" sz="2400" dirty="0" smtClean="0">
              <a:solidFill>
                <a:srgbClr val="FF0000"/>
              </a:solidFill>
              <a:latin typeface="Century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узкой эгоцентричной</a:t>
            </a:r>
            <a:endParaRPr lang="ru-RU" sz="2400" dirty="0" smtClean="0">
              <a:solidFill>
                <a:srgbClr val="FF0000"/>
              </a:solidFill>
              <a:latin typeface="Century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 позиции к объективной, учитывать точки зрения</a:t>
            </a:r>
            <a:endParaRPr lang="ru-RU" sz="2400" dirty="0" smtClean="0">
              <a:solidFill>
                <a:srgbClr val="FF0000"/>
              </a:solidFill>
              <a:latin typeface="Century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 других людей и может начать с ними сотрудничать. </a:t>
            </a:r>
            <a:endParaRPr lang="ru-RU" sz="2400" dirty="0" smtClean="0">
              <a:solidFill>
                <a:srgbClr val="FF0000"/>
              </a:solidFill>
              <a:latin typeface="Century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20168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ВАН\Desktop\Мини сайт\Презентация\26691_25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4048" y="548680"/>
            <a:ext cx="381642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Маленький ребенок делает выводы о явлениях и вещах, опираясь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только на непосредственное восприятие. 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В 7 лет ребенок уже может учитывать другие точки зрения и понимает относительность оценок.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Последнее выражается, например, в том, что ребенок, считающий все большие вещи тяжелыми,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а маленькие легкими, приобретает новое представление: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маленький камешек, легкий для ребенка, оказывается тяжелым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для воды и поэтому тонет.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25289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p3c1x29gosa5twxpt25xgeucrhtc12r_1.jpg"/>
          <p:cNvPicPr>
            <a:picLocks noChangeAspect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25498" y="188640"/>
            <a:ext cx="91694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Ebrima" pitchFamily="2" charset="0"/>
                <a:cs typeface="Ebrima" pitchFamily="2" charset="0"/>
              </a:rPr>
              <a:t>К 7 годам ребенок способен сосредотачиваться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Ebrima" pitchFamily="2" charset="0"/>
                <a:cs typeface="Ebrima" pitchFamily="2" charset="0"/>
              </a:rPr>
              <a:t>не только на увлекательной деятельности,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Ebrima" pitchFamily="2" charset="0"/>
                <a:cs typeface="Ebrima" pitchFamily="2" charset="0"/>
              </a:rPr>
              <a:t>но и на той, которая дается с некоторым волевым усилием.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Ebrima" pitchFamily="2" charset="0"/>
                <a:cs typeface="Ebrima" pitchFamily="2" charset="0"/>
              </a:rPr>
              <a:t>К его игровым интересам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Ebrima" pitchFamily="2" charset="0"/>
                <a:cs typeface="Ebrima" pitchFamily="2" charset="0"/>
              </a:rPr>
              <a:t>добавляется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Ebrima" pitchFamily="2" charset="0"/>
                <a:cs typeface="Ebrima" pitchFamily="2" charset="0"/>
              </a:rPr>
              <a:t> познавательный интерес. Но произвольность все еще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Ebrima" pitchFamily="2" charset="0"/>
                <a:cs typeface="Ebrima" pitchFamily="2" charset="0"/>
              </a:rPr>
              <a:t> продолжает формироваться, и, поэтому, ребенку не всегда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Ebrima" pitchFamily="2" charset="0"/>
                <a:cs typeface="Ebrima" pitchFamily="2" charset="0"/>
              </a:rPr>
              <a:t>легко быть усердным и долго заниматься скучным делом.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Ebrima" pitchFamily="2" charset="0"/>
                <a:cs typeface="Ebrima" pitchFamily="2" charset="0"/>
              </a:rPr>
              <a:t>Он еще легко отвлекается от своих намерений,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Ebrima" pitchFamily="2" charset="0"/>
                <a:cs typeface="Ebrima" pitchFamily="2" charset="0"/>
              </a:rPr>
              <a:t>переключаясь на что-то неожиданное,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Ebrima" pitchFamily="2" charset="0"/>
                <a:cs typeface="Ebrima" pitchFamily="2" charset="0"/>
              </a:rPr>
              <a:t>новое, привлекательное. </a:t>
            </a:r>
          </a:p>
        </p:txBody>
      </p:sp>
      <p:pic>
        <p:nvPicPr>
          <p:cNvPr id="6" name="Рисунок 5" descr="model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573016"/>
            <a:ext cx="3998962" cy="3043796"/>
          </a:xfrm>
          <a:prstGeom prst="rect">
            <a:avLst/>
          </a:prstGeom>
        </p:spPr>
      </p:pic>
      <p:pic>
        <p:nvPicPr>
          <p:cNvPr id="7" name="Рисунок 6" descr="3fei_lev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97152"/>
            <a:ext cx="1381125" cy="1628775"/>
          </a:xfrm>
          <a:prstGeom prst="rect">
            <a:avLst/>
          </a:prstGeom>
        </p:spPr>
      </p:pic>
      <p:pic>
        <p:nvPicPr>
          <p:cNvPr id="8" name="Рисунок 7" descr="3fei_prav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2875" y="4509120"/>
            <a:ext cx="1381125" cy="1628775"/>
          </a:xfrm>
          <a:prstGeom prst="rect">
            <a:avLst/>
          </a:prstGeom>
        </p:spPr>
      </p:pic>
      <p:pic>
        <p:nvPicPr>
          <p:cNvPr id="3074" name="Picture 2" descr="C:\Users\ИВАН\Desktop\Презентация\Новая папка\IMG_68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284984"/>
            <a:ext cx="4536504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621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ВАН\Desktop\Мини сайт\Презентация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548680"/>
            <a:ext cx="48245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6600"/>
                </a:solidFill>
                <a:latin typeface="Arial Black" pitchFamily="34" charset="0"/>
              </a:rPr>
              <a:t>Часто ребенок не только готов, но и хочет пойти в школу, поскольку смена социальной роли придает ему взрослости, к которой он так стремится. Но полная психологическая</a:t>
            </a:r>
          </a:p>
          <a:p>
            <a:pPr algn="ctr"/>
            <a:r>
              <a:rPr lang="ru-RU" sz="2000" i="1" dirty="0" smtClean="0">
                <a:solidFill>
                  <a:srgbClr val="006600"/>
                </a:solidFill>
                <a:latin typeface="Arial Black" pitchFamily="34" charset="0"/>
              </a:rPr>
              <a:t> готовность ребенка к школе определяется не только его мотивационной готовностью, но и интеллектуальной зрелостью, а также сформированной произвольностью, то есть способностью сосредотачиваться на 35—40 минут, выполняя какую-либо череду задач. Чаще всего такая готовность формируется именно к семи годам.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30186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8c3122803f6b247c71352fbd3ebd5c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9775"/>
            <a:ext cx="1028700" cy="1038225"/>
          </a:xfrm>
          <a:prstGeom prst="rect">
            <a:avLst/>
          </a:prstGeom>
        </p:spPr>
      </p:pic>
      <p:pic>
        <p:nvPicPr>
          <p:cNvPr id="9" name="Рисунок 8" descr="a8c3122803f6b247c71352fbd3ebd5c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5300" y="0"/>
            <a:ext cx="1028700" cy="1038225"/>
          </a:xfrm>
          <a:prstGeom prst="rect">
            <a:avLst/>
          </a:prstGeom>
        </p:spPr>
      </p:pic>
      <p:pic>
        <p:nvPicPr>
          <p:cNvPr id="10" name="Рисунок 9" descr="a8c3122803f6b247c71352fbd3ebd5c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" cy="1038225"/>
          </a:xfrm>
          <a:prstGeom prst="rect">
            <a:avLst/>
          </a:prstGeom>
        </p:spPr>
      </p:pic>
      <p:pic>
        <p:nvPicPr>
          <p:cNvPr id="11" name="Рисунок 10" descr="a8c3122803f6b247c71352fbd3ebd5c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5300" y="5819775"/>
            <a:ext cx="1028700" cy="1038225"/>
          </a:xfrm>
          <a:prstGeom prst="rect">
            <a:avLst/>
          </a:prstGeom>
        </p:spPr>
      </p:pic>
      <p:pic>
        <p:nvPicPr>
          <p:cNvPr id="12" name="Рисунок 11" descr="44df079819fd579aeba0c26b19cb54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5905500"/>
            <a:ext cx="4286250" cy="952500"/>
          </a:xfrm>
          <a:prstGeom prst="rect">
            <a:avLst/>
          </a:prstGeom>
        </p:spPr>
      </p:pic>
      <p:pic>
        <p:nvPicPr>
          <p:cNvPr id="1027" name="Picture 3" descr="C:\Users\ИВАН\Desktop\Мини сайт\Презентация\im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19872" y="1700808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СОВЕТЫ РОДИТЕЛЯМ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569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xqe978ew8tevaklne50ge5fyfxlbkbo_1.jpg"/>
          <p:cNvPicPr>
            <a:picLocks noChangeAspect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4581128"/>
            <a:ext cx="85331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Быть главными помощниками ребенка в том,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чтобы адаптироваться к школьной обстановке,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выбрав для него максимально подходящую к его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типу личности школу. По возможности предварительно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выяснить уровень требований и специфику отношения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детям в той школе, где ему предстоит учиться.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" name="Рисунок 6" descr="birds_2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27584" cy="630540"/>
          </a:xfrm>
          <a:prstGeom prst="rect">
            <a:avLst/>
          </a:prstGeom>
        </p:spPr>
      </p:pic>
      <p:pic>
        <p:nvPicPr>
          <p:cNvPr id="8" name="Рисунок 7" descr="birds_2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0"/>
            <a:ext cx="827584" cy="630540"/>
          </a:xfrm>
          <a:prstGeom prst="rect">
            <a:avLst/>
          </a:prstGeom>
        </p:spPr>
      </p:pic>
      <p:pic>
        <p:nvPicPr>
          <p:cNvPr id="4098" name="Picture 2" descr="C:\Users\ИВАН\Desktop\Презентация\Новая папка\Фото-0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8640"/>
            <a:ext cx="3456384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57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276</TotalTime>
  <Words>703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ИВАН</cp:lastModifiedBy>
  <cp:revision>32</cp:revision>
  <dcterms:created xsi:type="dcterms:W3CDTF">2012-10-11T16:01:02Z</dcterms:created>
  <dcterms:modified xsi:type="dcterms:W3CDTF">2015-10-14T21:15:27Z</dcterms:modified>
</cp:coreProperties>
</file>