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7" r:id="rId5"/>
    <p:sldId id="261" r:id="rId6"/>
    <p:sldId id="259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5119-BD32-40F9-B636-74AF045CD6D8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9653A-BC50-4259-95E6-C1CB81CE3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5119-BD32-40F9-B636-74AF045CD6D8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9653A-BC50-4259-95E6-C1CB81CE3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5119-BD32-40F9-B636-74AF045CD6D8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9653A-BC50-4259-95E6-C1CB81CE3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5119-BD32-40F9-B636-74AF045CD6D8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9653A-BC50-4259-95E6-C1CB81CE3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5119-BD32-40F9-B636-74AF045CD6D8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9653A-BC50-4259-95E6-C1CB81CE3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5119-BD32-40F9-B636-74AF045CD6D8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9653A-BC50-4259-95E6-C1CB81CE3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5119-BD32-40F9-B636-74AF045CD6D8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9653A-BC50-4259-95E6-C1CB81CE3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5119-BD32-40F9-B636-74AF045CD6D8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9653A-BC50-4259-95E6-C1CB81CE3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5119-BD32-40F9-B636-74AF045CD6D8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9653A-BC50-4259-95E6-C1CB81CE3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5119-BD32-40F9-B636-74AF045CD6D8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9653A-BC50-4259-95E6-C1CB81CE3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5119-BD32-40F9-B636-74AF045CD6D8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9653A-BC50-4259-95E6-C1CB81CE3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25119-BD32-40F9-B636-74AF045CD6D8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9653A-BC50-4259-95E6-C1CB81CE32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37.mindmix.ru/19/87/308719/49/5779849/GE042_72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Виктор Драгунский </a:t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>«Тайное становится явным»</a:t>
            </a:r>
            <a:endParaRPr lang="ru-RU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37.mindmix.ru/19/87/308719/49/5779849/GE042_72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1000108"/>
            <a:ext cx="6986614" cy="4638692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chemeClr val="tx2"/>
                </a:solidFill>
              </a:rPr>
              <a:t>Отгадайте загадку.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Лежит круглый, золотистый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На тарелочке на чистой.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Рот открыл я , сколько  мог,- 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Откусил большой кусок!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Он мне сладеньким казался –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Очень кислым оказался!</a:t>
            </a:r>
          </a:p>
          <a:p>
            <a:pPr algn="l"/>
            <a:r>
              <a:rPr lang="ru-RU" sz="2400" dirty="0" smtClean="0">
                <a:solidFill>
                  <a:schemeClr val="tx2"/>
                </a:solidFill>
              </a:rPr>
              <a:t>Прочитайте загадку скороговоркой, а потом выразительно.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37.mindmix.ru/19/87/308719/49/5779849/GE042_72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1142984"/>
            <a:ext cx="7786742" cy="1752600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chemeClr val="tx2"/>
                </a:solidFill>
              </a:rPr>
              <a:t>Расшифруйте поговорку.</a:t>
            </a:r>
          </a:p>
          <a:p>
            <a:pPr algn="l"/>
            <a:r>
              <a:rPr lang="ru-RU" sz="2800" b="1" dirty="0" err="1" smtClean="0">
                <a:solidFill>
                  <a:schemeClr val="tx2"/>
                </a:solidFill>
              </a:rPr>
              <a:t>еНт</a:t>
            </a:r>
            <a:r>
              <a:rPr lang="ru-RU" sz="2800" b="1" dirty="0" smtClean="0">
                <a:solidFill>
                  <a:schemeClr val="tx2"/>
                </a:solidFill>
              </a:rPr>
              <a:t>    </a:t>
            </a:r>
            <a:r>
              <a:rPr lang="ru-RU" sz="2800" b="1" dirty="0" err="1" smtClean="0">
                <a:solidFill>
                  <a:schemeClr val="tx2"/>
                </a:solidFill>
              </a:rPr>
              <a:t>йТо</a:t>
            </a:r>
            <a:r>
              <a:rPr lang="ru-RU" sz="2800" b="1" dirty="0" smtClean="0">
                <a:solidFill>
                  <a:schemeClr val="tx2"/>
                </a:solidFill>
              </a:rPr>
              <a:t>   </a:t>
            </a:r>
            <a:r>
              <a:rPr lang="ru-RU" sz="2800" b="1" dirty="0" err="1" smtClean="0">
                <a:solidFill>
                  <a:schemeClr val="tx2"/>
                </a:solidFill>
              </a:rPr>
              <a:t>ыаТйн</a:t>
            </a:r>
            <a:r>
              <a:rPr lang="ru-RU" sz="2800" b="1" dirty="0" smtClean="0">
                <a:solidFill>
                  <a:schemeClr val="tx2"/>
                </a:solidFill>
              </a:rPr>
              <a:t>,   </a:t>
            </a:r>
            <a:r>
              <a:rPr lang="ru-RU" sz="2800" b="1" dirty="0" err="1" smtClean="0">
                <a:solidFill>
                  <a:schemeClr val="tx2"/>
                </a:solidFill>
              </a:rPr>
              <a:t>оЧт</a:t>
            </a:r>
            <a:r>
              <a:rPr lang="ru-RU" sz="2800" b="1" dirty="0" smtClean="0">
                <a:solidFill>
                  <a:schemeClr val="tx2"/>
                </a:solidFill>
              </a:rPr>
              <a:t>   </a:t>
            </a:r>
            <a:r>
              <a:rPr lang="ru-RU" sz="2800" b="1" dirty="0" err="1" smtClean="0">
                <a:solidFill>
                  <a:schemeClr val="tx2"/>
                </a:solidFill>
              </a:rPr>
              <a:t>еН</a:t>
            </a:r>
            <a:r>
              <a:rPr lang="ru-RU" sz="2800" b="1" dirty="0" smtClean="0">
                <a:solidFill>
                  <a:schemeClr val="tx2"/>
                </a:solidFill>
              </a:rPr>
              <a:t>   </a:t>
            </a:r>
            <a:r>
              <a:rPr lang="ru-RU" sz="2800" b="1" dirty="0" err="1" smtClean="0">
                <a:solidFill>
                  <a:schemeClr val="tx2"/>
                </a:solidFill>
              </a:rPr>
              <a:t>Слата</a:t>
            </a:r>
            <a:r>
              <a:rPr lang="ru-RU" sz="2800" b="1" dirty="0" smtClean="0">
                <a:solidFill>
                  <a:schemeClr val="tx2"/>
                </a:solidFill>
              </a:rPr>
              <a:t>   </a:t>
            </a:r>
            <a:r>
              <a:rPr lang="ru-RU" sz="2800" b="1" dirty="0" err="1" smtClean="0">
                <a:solidFill>
                  <a:schemeClr val="tx2"/>
                </a:solidFill>
              </a:rPr>
              <a:t>ыБ</a:t>
            </a:r>
            <a:r>
              <a:rPr lang="ru-RU" sz="2800" b="1" dirty="0" smtClean="0">
                <a:solidFill>
                  <a:schemeClr val="tx2"/>
                </a:solidFill>
              </a:rPr>
              <a:t>   </a:t>
            </a:r>
            <a:r>
              <a:rPr lang="ru-RU" sz="2800" b="1" dirty="0" err="1" smtClean="0">
                <a:solidFill>
                  <a:schemeClr val="tx2"/>
                </a:solidFill>
              </a:rPr>
              <a:t>овЯнй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928662" y="307181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Нет той тайны, что не стала бы явной.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37.mindmix.ru/19/87/308719/49/5779849/GE042_72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4876" y="428604"/>
            <a:ext cx="4143404" cy="521019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 smtClean="0">
                <a:solidFill>
                  <a:schemeClr val="tx2"/>
                </a:solidFill>
              </a:rPr>
              <a:t>Виктор Юзефович Драгунский (1913 – 1972) родился в </a:t>
            </a:r>
            <a:r>
              <a:rPr lang="ru-RU" sz="1800" dirty="0" err="1" smtClean="0">
                <a:solidFill>
                  <a:schemeClr val="tx2"/>
                </a:solidFill>
              </a:rPr>
              <a:t>Нью</a:t>
            </a:r>
            <a:r>
              <a:rPr lang="ru-RU" sz="1800" dirty="0" smtClean="0">
                <a:solidFill>
                  <a:schemeClr val="tx2"/>
                </a:solidFill>
              </a:rPr>
              <a:t> – Йорке, куда уехали его родители. Но уже в 1914 году, незадолго до начала Первой мировой войны, семья вернулась обратно и </a:t>
            </a:r>
            <a:r>
              <a:rPr lang="ru-RU" sz="1800" dirty="0" err="1" smtClean="0">
                <a:solidFill>
                  <a:schemeClr val="tx2"/>
                </a:solidFill>
              </a:rPr>
              <a:t>осела</a:t>
            </a:r>
            <a:r>
              <a:rPr lang="ru-RU" sz="1800" dirty="0" smtClean="0">
                <a:solidFill>
                  <a:schemeClr val="tx2"/>
                </a:solidFill>
              </a:rPr>
              <a:t> в Гомеле, где и прошло его детство.</a:t>
            </a:r>
          </a:p>
          <a:p>
            <a:pPr algn="just"/>
            <a:r>
              <a:rPr lang="ru-RU" sz="1800" dirty="0" smtClean="0">
                <a:solidFill>
                  <a:schemeClr val="tx2"/>
                </a:solidFill>
              </a:rPr>
              <a:t>Виктор Драгунский писал повести и рассказы, из которых наибольшую популярность приобрёл цикл «Денискины рассказы».  </a:t>
            </a:r>
          </a:p>
          <a:p>
            <a:pPr algn="just"/>
            <a:r>
              <a:rPr lang="ru-RU" sz="1800" dirty="0" smtClean="0">
                <a:solidFill>
                  <a:schemeClr val="tx2"/>
                </a:solidFill>
              </a:rPr>
              <a:t>Самые различные случаи происходили с главным героем В. Драгунского: и с вышки в воду он прыгал, и на сцене выступал, и в аварию вместе с папой попадал. Некоторые из этих случаев происходили на самом деле – не с Дениской Кораблёвым, литературным героем, а с Дениской Драгунским – сыном писателя.</a:t>
            </a:r>
            <a:endParaRPr lang="ru-RU" sz="1800" dirty="0">
              <a:solidFill>
                <a:schemeClr val="tx2"/>
              </a:solidFill>
            </a:endParaRPr>
          </a:p>
        </p:txBody>
      </p:sp>
      <p:pic>
        <p:nvPicPr>
          <p:cNvPr id="6146" name="Picture 2" descr="http://bilettlt.ru/application/includes/img/b/313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57166"/>
            <a:ext cx="4000528" cy="57013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37.mindmix.ru/19/87/308719/49/5779849/GE042_72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214422"/>
            <a:ext cx="7643866" cy="57150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2"/>
                </a:solidFill>
              </a:rPr>
              <a:t>План: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785786" y="1714488"/>
            <a:ext cx="7643866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dirty="0" smtClean="0">
                <a:solidFill>
                  <a:schemeClr val="tx2"/>
                </a:solidFill>
              </a:rPr>
              <a:t>1. Денис раздумывает над словами мамы.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285852" y="2143116"/>
            <a:ext cx="7643866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dirty="0" smtClean="0">
                <a:solidFill>
                  <a:schemeClr val="tx2"/>
                </a:solidFill>
              </a:rPr>
              <a:t>2. Завтрак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500034" y="2571744"/>
            <a:ext cx="5286476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dirty="0" smtClean="0">
                <a:solidFill>
                  <a:schemeClr val="tx2"/>
                </a:solidFill>
              </a:rPr>
              <a:t>3.Предложение мамы.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714348" y="3000372"/>
            <a:ext cx="7643866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dirty="0" smtClean="0">
                <a:solidFill>
                  <a:schemeClr val="tx2"/>
                </a:solidFill>
              </a:rPr>
              <a:t>4. Мучения с кашей и избавление от неё.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428596" y="3429000"/>
            <a:ext cx="6643734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dirty="0" smtClean="0">
                <a:solidFill>
                  <a:schemeClr val="tx2"/>
                </a:solidFill>
              </a:rPr>
              <a:t>5. Возмущённый милиционер.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571472" y="3857628"/>
            <a:ext cx="6000792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dirty="0" smtClean="0">
                <a:solidFill>
                  <a:schemeClr val="tx2"/>
                </a:solidFill>
              </a:rPr>
              <a:t>6. Пострадавший дяденька.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357158" y="4357694"/>
            <a:ext cx="5715040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dirty="0" smtClean="0">
                <a:solidFill>
                  <a:schemeClr val="tx2"/>
                </a:solidFill>
              </a:rPr>
              <a:t>7.Рассерженная мама.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285720" y="4786322"/>
            <a:ext cx="5715040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dirty="0" smtClean="0">
                <a:solidFill>
                  <a:schemeClr val="tx2"/>
                </a:solidFill>
              </a:rPr>
              <a:t>8. Урок на всю жизнь.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37.mindmix.ru/19/87/308719/49/5779849/GE042_72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428604"/>
            <a:ext cx="785818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Тест: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chemeClr val="tx2"/>
                </a:solidFill>
              </a:rPr>
              <a:t>В рассказе «Тайное становится явным» сколько всего персонажей?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А) 3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Б) 4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В) 5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2. </a:t>
            </a:r>
            <a:r>
              <a:rPr lang="ru-RU" b="1" dirty="0" smtClean="0">
                <a:solidFill>
                  <a:schemeClr val="tx2"/>
                </a:solidFill>
              </a:rPr>
              <a:t>Что сначала съел Дениска?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А) яйцо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Б) творог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В) </a:t>
            </a:r>
            <a:r>
              <a:rPr lang="ru-RU" dirty="0" smtClean="0">
                <a:solidFill>
                  <a:schemeClr val="tx2"/>
                </a:solidFill>
              </a:rPr>
              <a:t>булочку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3. </a:t>
            </a:r>
            <a:r>
              <a:rPr lang="ru-RU" b="1" dirty="0" smtClean="0">
                <a:solidFill>
                  <a:schemeClr val="tx2"/>
                </a:solidFill>
              </a:rPr>
              <a:t>Какая была каша?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А) пшенная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Б) рисовая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В) манная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4. </a:t>
            </a:r>
            <a:r>
              <a:rPr lang="ru-RU" b="1" dirty="0" smtClean="0">
                <a:solidFill>
                  <a:schemeClr val="tx2"/>
                </a:solidFill>
              </a:rPr>
              <a:t>Куда обещала мама пойти с сыном?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А) в зоопарк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Б)в цирк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В) </a:t>
            </a:r>
            <a:r>
              <a:rPr lang="ru-RU" dirty="0" err="1" smtClean="0">
                <a:solidFill>
                  <a:schemeClr val="tx2"/>
                </a:solidFill>
              </a:rPr>
              <a:t>в</a:t>
            </a:r>
            <a:r>
              <a:rPr lang="ru-RU" dirty="0" smtClean="0">
                <a:solidFill>
                  <a:schemeClr val="tx2"/>
                </a:solidFill>
              </a:rPr>
              <a:t> Кремль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5. </a:t>
            </a:r>
            <a:r>
              <a:rPr lang="ru-RU" b="1" dirty="0" smtClean="0">
                <a:solidFill>
                  <a:schemeClr val="tx2"/>
                </a:solidFill>
              </a:rPr>
              <a:t>Что Денис добавил в кашу?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А) соль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Б) перец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В) сахар</a:t>
            </a:r>
          </a:p>
          <a:p>
            <a:pPr marL="342900" indent="-342900"/>
            <a:endParaRPr lang="ru-RU" dirty="0" smtClean="0">
              <a:solidFill>
                <a:schemeClr val="tx2"/>
              </a:solidFill>
            </a:endParaRPr>
          </a:p>
          <a:p>
            <a:pPr marL="342900" indent="-342900"/>
            <a:endParaRPr lang="ru-RU" dirty="0" smtClean="0">
              <a:solidFill>
                <a:schemeClr val="tx2"/>
              </a:solidFill>
            </a:endParaRPr>
          </a:p>
          <a:p>
            <a:pPr marL="342900" indent="-342900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37.mindmix.ru/19/87/308719/49/5779849/GE042_72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4371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428604"/>
            <a:ext cx="78581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b="1" dirty="0" smtClean="0">
                <a:solidFill>
                  <a:schemeClr val="tx2"/>
                </a:solidFill>
              </a:rPr>
              <a:t>6. У мальчика «глаза на лоб полезли и остановилось дыхание» потому,  что  добавил …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А</a:t>
            </a:r>
            <a:r>
              <a:rPr lang="ru-RU" dirty="0" smtClean="0">
                <a:solidFill>
                  <a:schemeClr val="tx2"/>
                </a:solidFill>
              </a:rPr>
              <a:t>) </a:t>
            </a:r>
            <a:r>
              <a:rPr lang="ru-RU" dirty="0" smtClean="0">
                <a:solidFill>
                  <a:schemeClr val="tx2"/>
                </a:solidFill>
              </a:rPr>
              <a:t>масла</a:t>
            </a:r>
            <a:endParaRPr lang="ru-RU" dirty="0" smtClean="0">
              <a:solidFill>
                <a:schemeClr val="tx2"/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Б) </a:t>
            </a:r>
            <a:r>
              <a:rPr lang="ru-RU" dirty="0" smtClean="0">
                <a:solidFill>
                  <a:schemeClr val="tx2"/>
                </a:solidFill>
              </a:rPr>
              <a:t>хрена</a:t>
            </a:r>
            <a:endParaRPr lang="ru-RU" dirty="0" smtClean="0">
              <a:solidFill>
                <a:schemeClr val="tx2"/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В) </a:t>
            </a:r>
            <a:r>
              <a:rPr lang="ru-RU" dirty="0" smtClean="0">
                <a:solidFill>
                  <a:schemeClr val="tx2"/>
                </a:solidFill>
              </a:rPr>
              <a:t>горького перца</a:t>
            </a:r>
            <a:endParaRPr lang="ru-RU" dirty="0" smtClean="0">
              <a:solidFill>
                <a:schemeClr val="tx2"/>
              </a:solidFill>
            </a:endParaRPr>
          </a:p>
          <a:p>
            <a:pPr marL="342900" indent="-342900"/>
            <a:r>
              <a:rPr lang="ru-RU" b="1" dirty="0" smtClean="0">
                <a:solidFill>
                  <a:schemeClr val="tx2"/>
                </a:solidFill>
              </a:rPr>
              <a:t>7. Когда Дениска понял, что в Кремль он не пойдёт?</a:t>
            </a:r>
            <a:endParaRPr lang="ru-RU" b="1" dirty="0" smtClean="0">
              <a:solidFill>
                <a:schemeClr val="tx2"/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А) </a:t>
            </a:r>
            <a:r>
              <a:rPr lang="ru-RU" dirty="0" smtClean="0">
                <a:solidFill>
                  <a:schemeClr val="tx2"/>
                </a:solidFill>
              </a:rPr>
              <a:t>когда вошел милиционер</a:t>
            </a:r>
            <a:endParaRPr lang="ru-RU" dirty="0" smtClean="0">
              <a:solidFill>
                <a:schemeClr val="tx2"/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Б) </a:t>
            </a:r>
            <a:r>
              <a:rPr lang="ru-RU" dirty="0" smtClean="0">
                <a:solidFill>
                  <a:schemeClr val="tx2"/>
                </a:solidFill>
              </a:rPr>
              <a:t>когда взглянул на дяденьку</a:t>
            </a:r>
            <a:endParaRPr lang="ru-RU" dirty="0" smtClean="0">
              <a:solidFill>
                <a:schemeClr val="tx2"/>
              </a:solidFill>
            </a:endParaRP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В) </a:t>
            </a:r>
            <a:r>
              <a:rPr lang="ru-RU" dirty="0" smtClean="0">
                <a:solidFill>
                  <a:schemeClr val="tx2"/>
                </a:solidFill>
              </a:rPr>
              <a:t>когда милиционер поглядел из окна вниз</a:t>
            </a:r>
          </a:p>
          <a:p>
            <a:pPr marL="342900" indent="-342900"/>
            <a:r>
              <a:rPr lang="ru-RU" b="1" dirty="0" smtClean="0">
                <a:solidFill>
                  <a:schemeClr val="tx2"/>
                </a:solidFill>
              </a:rPr>
              <a:t>8. Куда шёл пострадавший?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А) фотографироваться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Б) на работу</a:t>
            </a:r>
          </a:p>
          <a:p>
            <a:pPr marL="342900" indent="-342900"/>
            <a:r>
              <a:rPr lang="ru-RU" dirty="0" smtClean="0">
                <a:solidFill>
                  <a:schemeClr val="tx2"/>
                </a:solidFill>
              </a:rPr>
              <a:t>В) гулял</a:t>
            </a:r>
          </a:p>
          <a:p>
            <a:pPr marL="342900" indent="-342900"/>
            <a:endParaRPr lang="ru-RU" dirty="0" smtClean="0">
              <a:solidFill>
                <a:schemeClr val="tx2"/>
              </a:solidFill>
            </a:endParaRPr>
          </a:p>
          <a:p>
            <a:pPr marL="342900" indent="-342900"/>
            <a:endParaRPr lang="ru-RU" dirty="0" smtClean="0">
              <a:solidFill>
                <a:schemeClr val="tx2"/>
              </a:solidFill>
            </a:endParaRPr>
          </a:p>
          <a:p>
            <a:pPr marL="342900" indent="-342900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37.mindmix.ru/19/87/308719/49/5779849/GE042_72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4371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1500174"/>
            <a:ext cx="78581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400" dirty="0" smtClean="0">
                <a:solidFill>
                  <a:schemeClr val="tx2"/>
                </a:solidFill>
              </a:rPr>
              <a:t>Выберите и продолжите предложение:</a:t>
            </a:r>
          </a:p>
          <a:p>
            <a:pPr marL="342900" indent="-342900"/>
            <a:endParaRPr lang="ru-RU" sz="2400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2"/>
                </a:solidFill>
              </a:rPr>
              <a:t>На сегодняшнем уроке я узнал…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2"/>
                </a:solidFill>
              </a:rPr>
              <a:t>На этом уроке я похвалил бы себя за…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2"/>
                </a:solidFill>
              </a:rPr>
              <a:t>После урока мне захотелось…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2"/>
                </a:solidFill>
              </a:rPr>
              <a:t>Сегодня я сумел…</a:t>
            </a:r>
          </a:p>
          <a:p>
            <a:pPr marL="342900" indent="-342900"/>
            <a:endParaRPr lang="ru-RU" dirty="0" smtClean="0">
              <a:solidFill>
                <a:schemeClr val="tx2"/>
              </a:solidFill>
            </a:endParaRPr>
          </a:p>
          <a:p>
            <a:pPr marL="342900" indent="-342900"/>
            <a:endParaRPr lang="ru-RU" dirty="0" smtClean="0">
              <a:solidFill>
                <a:schemeClr val="tx2"/>
              </a:solidFill>
            </a:endParaRPr>
          </a:p>
          <a:p>
            <a:pPr marL="342900" indent="-342900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37.mindmix.ru/19/87/308719/49/5779849/GE042_72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14414" y="1785926"/>
            <a:ext cx="55721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http://bilettlt.ru/application/includes/img/b/3135.jpg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1357298"/>
            <a:ext cx="28454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Используемые ресурсы: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430</Words>
  <Application>Microsoft Office PowerPoint</Application>
  <PresentationFormat>Экран (4:3)</PresentationFormat>
  <Paragraphs>68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Виктор Драгунский  «Тайное становится явным»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 Драгунский  «Тайное становится явным»</dc:title>
  <dc:creator>User</dc:creator>
  <cp:lastModifiedBy>User</cp:lastModifiedBy>
  <cp:revision>6</cp:revision>
  <dcterms:created xsi:type="dcterms:W3CDTF">2015-04-12T14:08:18Z</dcterms:created>
  <dcterms:modified xsi:type="dcterms:W3CDTF">2015-04-13T04:25:18Z</dcterms:modified>
</cp:coreProperties>
</file>