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7" r:id="rId5"/>
    <p:sldId id="261" r:id="rId6"/>
    <p:sldId id="259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0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5119-BD32-40F9-B636-74AF045CD6D8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9653A-BC50-4259-95E6-C1CB81CE3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5119-BD32-40F9-B636-74AF045CD6D8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9653A-BC50-4259-95E6-C1CB81CE3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5119-BD32-40F9-B636-74AF045CD6D8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9653A-BC50-4259-95E6-C1CB81CE3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5119-BD32-40F9-B636-74AF045CD6D8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9653A-BC50-4259-95E6-C1CB81CE3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5119-BD32-40F9-B636-74AF045CD6D8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9653A-BC50-4259-95E6-C1CB81CE3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5119-BD32-40F9-B636-74AF045CD6D8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9653A-BC50-4259-95E6-C1CB81CE3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5119-BD32-40F9-B636-74AF045CD6D8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9653A-BC50-4259-95E6-C1CB81CE3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5119-BD32-40F9-B636-74AF045CD6D8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9653A-BC50-4259-95E6-C1CB81CE3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5119-BD32-40F9-B636-74AF045CD6D8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9653A-BC50-4259-95E6-C1CB81CE3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5119-BD32-40F9-B636-74AF045CD6D8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9653A-BC50-4259-95E6-C1CB81CE3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5119-BD32-40F9-B636-74AF045CD6D8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9653A-BC50-4259-95E6-C1CB81CE3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25119-BD32-40F9-B636-74AF045CD6D8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9653A-BC50-4259-95E6-C1CB81CE3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37.mindmix.ru/19/87/308719/49/5779849/GE042_72A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Виктор Драгунский </a:t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«Тайное становится явным»</a:t>
            </a: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37.mindmix.ru/19/87/308719/49/5779849/GE042_72A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000108"/>
            <a:ext cx="6986614" cy="4638692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tx2"/>
                </a:solidFill>
              </a:rPr>
              <a:t>Отгадайте загадку.</a:t>
            </a:r>
          </a:p>
          <a:p>
            <a:r>
              <a:rPr lang="ru-RU" sz="2800" b="1" dirty="0" smtClean="0">
                <a:solidFill>
                  <a:schemeClr val="tx2"/>
                </a:solidFill>
              </a:rPr>
              <a:t>Лежит круглый, золотистый</a:t>
            </a:r>
          </a:p>
          <a:p>
            <a:r>
              <a:rPr lang="ru-RU" sz="2800" b="1" dirty="0" smtClean="0">
                <a:solidFill>
                  <a:schemeClr val="tx2"/>
                </a:solidFill>
              </a:rPr>
              <a:t>На тарелочке на чистой.</a:t>
            </a:r>
          </a:p>
          <a:p>
            <a:r>
              <a:rPr lang="ru-RU" sz="2800" b="1" dirty="0" smtClean="0">
                <a:solidFill>
                  <a:schemeClr val="tx2"/>
                </a:solidFill>
              </a:rPr>
              <a:t>Рот открыл я , сколько  мог,- </a:t>
            </a:r>
          </a:p>
          <a:p>
            <a:r>
              <a:rPr lang="ru-RU" sz="2800" b="1" dirty="0" smtClean="0">
                <a:solidFill>
                  <a:schemeClr val="tx2"/>
                </a:solidFill>
              </a:rPr>
              <a:t>Откусил большой кусок!</a:t>
            </a:r>
          </a:p>
          <a:p>
            <a:r>
              <a:rPr lang="ru-RU" sz="2800" b="1" dirty="0" smtClean="0">
                <a:solidFill>
                  <a:schemeClr val="tx2"/>
                </a:solidFill>
              </a:rPr>
              <a:t>Он мне сладеньким казался –</a:t>
            </a:r>
          </a:p>
          <a:p>
            <a:r>
              <a:rPr lang="ru-RU" sz="2800" b="1" dirty="0" smtClean="0">
                <a:solidFill>
                  <a:schemeClr val="tx2"/>
                </a:solidFill>
              </a:rPr>
              <a:t>Очень кислым оказался!</a:t>
            </a:r>
          </a:p>
          <a:p>
            <a:pPr algn="l"/>
            <a:r>
              <a:rPr lang="ru-RU" sz="2400" dirty="0" smtClean="0">
                <a:solidFill>
                  <a:schemeClr val="tx2"/>
                </a:solidFill>
              </a:rPr>
              <a:t>Прочитайте загадку скороговоркой, а потом выразительно.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37.mindmix.ru/19/87/308719/49/5779849/GE042_72A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142984"/>
            <a:ext cx="7786742" cy="1752600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tx2"/>
                </a:solidFill>
              </a:rPr>
              <a:t>Расшифруйте поговорку.</a:t>
            </a:r>
          </a:p>
          <a:p>
            <a:pPr algn="l"/>
            <a:r>
              <a:rPr lang="ru-RU" sz="2800" b="1" dirty="0" err="1" smtClean="0">
                <a:solidFill>
                  <a:schemeClr val="tx2"/>
                </a:solidFill>
              </a:rPr>
              <a:t>еНт</a:t>
            </a:r>
            <a:r>
              <a:rPr lang="ru-RU" sz="2800" b="1" dirty="0" smtClean="0">
                <a:solidFill>
                  <a:schemeClr val="tx2"/>
                </a:solidFill>
              </a:rPr>
              <a:t>    </a:t>
            </a:r>
            <a:r>
              <a:rPr lang="ru-RU" sz="2800" b="1" dirty="0" err="1" smtClean="0">
                <a:solidFill>
                  <a:schemeClr val="tx2"/>
                </a:solidFill>
              </a:rPr>
              <a:t>йТо</a:t>
            </a:r>
            <a:r>
              <a:rPr lang="ru-RU" sz="2800" b="1" dirty="0" smtClean="0">
                <a:solidFill>
                  <a:schemeClr val="tx2"/>
                </a:solidFill>
              </a:rPr>
              <a:t>   </a:t>
            </a:r>
            <a:r>
              <a:rPr lang="ru-RU" sz="2800" b="1" dirty="0" err="1" smtClean="0">
                <a:solidFill>
                  <a:schemeClr val="tx2"/>
                </a:solidFill>
              </a:rPr>
              <a:t>ыаТйн</a:t>
            </a:r>
            <a:r>
              <a:rPr lang="ru-RU" sz="2800" b="1" dirty="0" smtClean="0">
                <a:solidFill>
                  <a:schemeClr val="tx2"/>
                </a:solidFill>
              </a:rPr>
              <a:t>,   </a:t>
            </a:r>
            <a:r>
              <a:rPr lang="ru-RU" sz="2800" b="1" dirty="0" err="1" smtClean="0">
                <a:solidFill>
                  <a:schemeClr val="tx2"/>
                </a:solidFill>
              </a:rPr>
              <a:t>оЧт</a:t>
            </a:r>
            <a:r>
              <a:rPr lang="ru-RU" sz="2800" b="1" dirty="0" smtClean="0">
                <a:solidFill>
                  <a:schemeClr val="tx2"/>
                </a:solidFill>
              </a:rPr>
              <a:t>   </a:t>
            </a:r>
            <a:r>
              <a:rPr lang="ru-RU" sz="2800" b="1" dirty="0" err="1" smtClean="0">
                <a:solidFill>
                  <a:schemeClr val="tx2"/>
                </a:solidFill>
              </a:rPr>
              <a:t>еН</a:t>
            </a:r>
            <a:r>
              <a:rPr lang="ru-RU" sz="2800" b="1" dirty="0" smtClean="0">
                <a:solidFill>
                  <a:schemeClr val="tx2"/>
                </a:solidFill>
              </a:rPr>
              <a:t>   </a:t>
            </a:r>
            <a:r>
              <a:rPr lang="ru-RU" sz="2800" b="1" dirty="0" err="1" smtClean="0">
                <a:solidFill>
                  <a:schemeClr val="tx2"/>
                </a:solidFill>
              </a:rPr>
              <a:t>Слата</a:t>
            </a:r>
            <a:r>
              <a:rPr lang="ru-RU" sz="2800" b="1" dirty="0" smtClean="0">
                <a:solidFill>
                  <a:schemeClr val="tx2"/>
                </a:solidFill>
              </a:rPr>
              <a:t>   </a:t>
            </a:r>
            <a:r>
              <a:rPr lang="ru-RU" sz="2800" b="1" dirty="0" err="1" smtClean="0">
                <a:solidFill>
                  <a:schemeClr val="tx2"/>
                </a:solidFill>
              </a:rPr>
              <a:t>ыБ</a:t>
            </a:r>
            <a:r>
              <a:rPr lang="ru-RU" sz="2800" b="1" dirty="0" smtClean="0">
                <a:solidFill>
                  <a:schemeClr val="tx2"/>
                </a:solidFill>
              </a:rPr>
              <a:t>   </a:t>
            </a:r>
            <a:r>
              <a:rPr lang="ru-RU" sz="2800" b="1" dirty="0" err="1" smtClean="0">
                <a:solidFill>
                  <a:schemeClr val="tx2"/>
                </a:solidFill>
              </a:rPr>
              <a:t>овЯнй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928662" y="307181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Нет той тайны, что не стала бы явной.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37.mindmix.ru/19/87/308719/49/5779849/GE042_72A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4876" y="428604"/>
            <a:ext cx="4143404" cy="521019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dirty="0" smtClean="0">
                <a:solidFill>
                  <a:schemeClr val="tx2"/>
                </a:solidFill>
              </a:rPr>
              <a:t>Виктор Юзефович Драгунский (1913 – 1972) родился в </a:t>
            </a:r>
            <a:r>
              <a:rPr lang="ru-RU" sz="1800" dirty="0" err="1" smtClean="0">
                <a:solidFill>
                  <a:schemeClr val="tx2"/>
                </a:solidFill>
              </a:rPr>
              <a:t>Нью</a:t>
            </a:r>
            <a:r>
              <a:rPr lang="ru-RU" sz="1800" dirty="0" smtClean="0">
                <a:solidFill>
                  <a:schemeClr val="tx2"/>
                </a:solidFill>
              </a:rPr>
              <a:t> – Йорке, куда уехали его родители. Но уже в 1914 году, незадолго до начала Первой мировой войны, семья вернулась обратно и </a:t>
            </a:r>
            <a:r>
              <a:rPr lang="ru-RU" sz="1800" dirty="0" err="1" smtClean="0">
                <a:solidFill>
                  <a:schemeClr val="tx2"/>
                </a:solidFill>
              </a:rPr>
              <a:t>осела</a:t>
            </a:r>
            <a:r>
              <a:rPr lang="ru-RU" sz="1800" dirty="0" smtClean="0">
                <a:solidFill>
                  <a:schemeClr val="tx2"/>
                </a:solidFill>
              </a:rPr>
              <a:t> в Гомеле, где и прошло его детство.</a:t>
            </a:r>
          </a:p>
          <a:p>
            <a:pPr algn="just"/>
            <a:r>
              <a:rPr lang="ru-RU" sz="1800" dirty="0" smtClean="0">
                <a:solidFill>
                  <a:schemeClr val="tx2"/>
                </a:solidFill>
              </a:rPr>
              <a:t>Виктор Драгунский писал повести и рассказы, из которых наибольшую популярность приобрёл цикл «Денискины рассказы».  </a:t>
            </a:r>
          </a:p>
          <a:p>
            <a:pPr algn="just"/>
            <a:r>
              <a:rPr lang="ru-RU" sz="1800" dirty="0" smtClean="0">
                <a:solidFill>
                  <a:schemeClr val="tx2"/>
                </a:solidFill>
              </a:rPr>
              <a:t>Самые различные случаи происходили с главным героем В. Драгунского: и с вышки в воду он прыгал, и на сцене выступал, и в аварию вместе с папой попадал. Некоторые из этих случаев происходили на самом деле – не с Дениской Кораблёвым, литературным героем, а с Дениской Драгунским – сыном писателя.</a:t>
            </a:r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6146" name="Picture 2" descr="http://bilettlt.ru/application/includes/img/b/313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57166"/>
            <a:ext cx="4000528" cy="57013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37.mindmix.ru/19/87/308719/49/5779849/GE042_72A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214422"/>
            <a:ext cx="7643866" cy="57150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/>
                </a:solidFill>
              </a:rPr>
              <a:t>План: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785786" y="1714488"/>
            <a:ext cx="7643866" cy="57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800" dirty="0" smtClean="0">
                <a:solidFill>
                  <a:schemeClr val="tx2"/>
                </a:solidFill>
              </a:rPr>
              <a:t>1. Денис раздумывает над словами мамы.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285852" y="2143116"/>
            <a:ext cx="7643866" cy="57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800" dirty="0" smtClean="0">
                <a:solidFill>
                  <a:schemeClr val="tx2"/>
                </a:solidFill>
              </a:rPr>
              <a:t>2. Завтрак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500034" y="2571744"/>
            <a:ext cx="5286476" cy="57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800" dirty="0" smtClean="0">
                <a:solidFill>
                  <a:schemeClr val="tx2"/>
                </a:solidFill>
              </a:rPr>
              <a:t>3.Предложение мамы.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714348" y="3000372"/>
            <a:ext cx="7643866" cy="57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800" dirty="0" smtClean="0">
                <a:solidFill>
                  <a:schemeClr val="tx2"/>
                </a:solidFill>
              </a:rPr>
              <a:t>4. Мучения с кашей и избавление от неё.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428596" y="3429000"/>
            <a:ext cx="6643734" cy="57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800" dirty="0" smtClean="0">
                <a:solidFill>
                  <a:schemeClr val="tx2"/>
                </a:solidFill>
              </a:rPr>
              <a:t>5. Возмущённый милиционер.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571472" y="3857628"/>
            <a:ext cx="6000792" cy="57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800" dirty="0" smtClean="0">
                <a:solidFill>
                  <a:schemeClr val="tx2"/>
                </a:solidFill>
              </a:rPr>
              <a:t>6. Пострадавший дяденька.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357158" y="4357694"/>
            <a:ext cx="5715040" cy="57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800" dirty="0" smtClean="0">
                <a:solidFill>
                  <a:schemeClr val="tx2"/>
                </a:solidFill>
              </a:rPr>
              <a:t>7.Рассерженная мама.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285720" y="4786322"/>
            <a:ext cx="5715040" cy="57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800" dirty="0" smtClean="0">
                <a:solidFill>
                  <a:schemeClr val="tx2"/>
                </a:solidFill>
              </a:rPr>
              <a:t>8. Урок на всю жизнь.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37.mindmix.ru/19/87/308719/49/5779849/GE042_72A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428604"/>
            <a:ext cx="785818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Тест: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chemeClr val="tx2"/>
                </a:solidFill>
              </a:rPr>
              <a:t>В рассказе «Тайное становится явным» сколько всего персонажей?</a:t>
            </a:r>
          </a:p>
          <a:p>
            <a:pPr marL="342900" indent="-342900"/>
            <a:r>
              <a:rPr lang="ru-RU" dirty="0" smtClean="0">
                <a:solidFill>
                  <a:schemeClr val="tx2"/>
                </a:solidFill>
              </a:rPr>
              <a:t>А) 3</a:t>
            </a:r>
          </a:p>
          <a:p>
            <a:pPr marL="342900" indent="-342900"/>
            <a:r>
              <a:rPr lang="ru-RU" dirty="0" smtClean="0">
                <a:solidFill>
                  <a:schemeClr val="tx2"/>
                </a:solidFill>
              </a:rPr>
              <a:t>Б) 4</a:t>
            </a:r>
          </a:p>
          <a:p>
            <a:pPr marL="342900" indent="-342900"/>
            <a:r>
              <a:rPr lang="ru-RU" dirty="0" smtClean="0">
                <a:solidFill>
                  <a:schemeClr val="tx2"/>
                </a:solidFill>
              </a:rPr>
              <a:t>В) 5</a:t>
            </a:r>
          </a:p>
          <a:p>
            <a:pPr marL="342900" indent="-342900"/>
            <a:r>
              <a:rPr lang="ru-RU" dirty="0" smtClean="0">
                <a:solidFill>
                  <a:schemeClr val="tx2"/>
                </a:solidFill>
              </a:rPr>
              <a:t>2. </a:t>
            </a:r>
            <a:r>
              <a:rPr lang="ru-RU" b="1" dirty="0" smtClean="0">
                <a:solidFill>
                  <a:schemeClr val="tx2"/>
                </a:solidFill>
              </a:rPr>
              <a:t>Что сначала съел Дениска?</a:t>
            </a:r>
          </a:p>
          <a:p>
            <a:pPr marL="342900" indent="-342900"/>
            <a:r>
              <a:rPr lang="ru-RU" dirty="0" smtClean="0">
                <a:solidFill>
                  <a:schemeClr val="tx2"/>
                </a:solidFill>
              </a:rPr>
              <a:t>А) яйцо</a:t>
            </a:r>
          </a:p>
          <a:p>
            <a:pPr marL="342900" indent="-342900"/>
            <a:r>
              <a:rPr lang="ru-RU" dirty="0" smtClean="0">
                <a:solidFill>
                  <a:schemeClr val="tx2"/>
                </a:solidFill>
              </a:rPr>
              <a:t>Б) творог</a:t>
            </a:r>
          </a:p>
          <a:p>
            <a:pPr marL="342900" indent="-342900"/>
            <a:r>
              <a:rPr lang="ru-RU" dirty="0" smtClean="0">
                <a:solidFill>
                  <a:schemeClr val="tx2"/>
                </a:solidFill>
              </a:rPr>
              <a:t>В) </a:t>
            </a:r>
            <a:r>
              <a:rPr lang="ru-RU" dirty="0" smtClean="0">
                <a:solidFill>
                  <a:schemeClr val="tx2"/>
                </a:solidFill>
              </a:rPr>
              <a:t>булочку</a:t>
            </a:r>
          </a:p>
          <a:p>
            <a:pPr marL="342900" indent="-342900"/>
            <a:r>
              <a:rPr lang="ru-RU" dirty="0" smtClean="0">
                <a:solidFill>
                  <a:schemeClr val="tx2"/>
                </a:solidFill>
              </a:rPr>
              <a:t>3. </a:t>
            </a:r>
            <a:r>
              <a:rPr lang="ru-RU" b="1" dirty="0" smtClean="0">
                <a:solidFill>
                  <a:schemeClr val="tx2"/>
                </a:solidFill>
              </a:rPr>
              <a:t>Какая была каша?</a:t>
            </a:r>
          </a:p>
          <a:p>
            <a:pPr marL="342900" indent="-342900"/>
            <a:r>
              <a:rPr lang="ru-RU" dirty="0" smtClean="0">
                <a:solidFill>
                  <a:schemeClr val="tx2"/>
                </a:solidFill>
              </a:rPr>
              <a:t>А) пшенная</a:t>
            </a:r>
          </a:p>
          <a:p>
            <a:pPr marL="342900" indent="-342900"/>
            <a:r>
              <a:rPr lang="ru-RU" dirty="0" smtClean="0">
                <a:solidFill>
                  <a:schemeClr val="tx2"/>
                </a:solidFill>
              </a:rPr>
              <a:t>Б) рисовая</a:t>
            </a:r>
          </a:p>
          <a:p>
            <a:pPr marL="342900" indent="-342900"/>
            <a:r>
              <a:rPr lang="ru-RU" dirty="0" smtClean="0">
                <a:solidFill>
                  <a:schemeClr val="tx2"/>
                </a:solidFill>
              </a:rPr>
              <a:t>В) манная</a:t>
            </a:r>
          </a:p>
          <a:p>
            <a:pPr marL="342900" indent="-342900"/>
            <a:r>
              <a:rPr lang="ru-RU" dirty="0" smtClean="0">
                <a:solidFill>
                  <a:schemeClr val="tx2"/>
                </a:solidFill>
              </a:rPr>
              <a:t>4. </a:t>
            </a:r>
            <a:r>
              <a:rPr lang="ru-RU" b="1" dirty="0" smtClean="0">
                <a:solidFill>
                  <a:schemeClr val="tx2"/>
                </a:solidFill>
              </a:rPr>
              <a:t>Куда обещала мама пойти с сыном?</a:t>
            </a:r>
          </a:p>
          <a:p>
            <a:pPr marL="342900" indent="-342900"/>
            <a:r>
              <a:rPr lang="ru-RU" dirty="0" smtClean="0">
                <a:solidFill>
                  <a:schemeClr val="tx2"/>
                </a:solidFill>
              </a:rPr>
              <a:t>А) в зоопарк</a:t>
            </a:r>
          </a:p>
          <a:p>
            <a:pPr marL="342900" indent="-342900"/>
            <a:r>
              <a:rPr lang="ru-RU" dirty="0" smtClean="0">
                <a:solidFill>
                  <a:schemeClr val="tx2"/>
                </a:solidFill>
              </a:rPr>
              <a:t>Б)в цирк</a:t>
            </a:r>
          </a:p>
          <a:p>
            <a:pPr marL="342900" indent="-342900"/>
            <a:r>
              <a:rPr lang="ru-RU" dirty="0" smtClean="0">
                <a:solidFill>
                  <a:schemeClr val="tx2"/>
                </a:solidFill>
              </a:rPr>
              <a:t>В) </a:t>
            </a:r>
            <a:r>
              <a:rPr lang="ru-RU" dirty="0" err="1" smtClean="0">
                <a:solidFill>
                  <a:schemeClr val="tx2"/>
                </a:solidFill>
              </a:rPr>
              <a:t>в</a:t>
            </a:r>
            <a:r>
              <a:rPr lang="ru-RU" dirty="0" smtClean="0">
                <a:solidFill>
                  <a:schemeClr val="tx2"/>
                </a:solidFill>
              </a:rPr>
              <a:t> Кремль</a:t>
            </a:r>
          </a:p>
          <a:p>
            <a:pPr marL="342900" indent="-342900"/>
            <a:r>
              <a:rPr lang="ru-RU" dirty="0" smtClean="0">
                <a:solidFill>
                  <a:schemeClr val="tx2"/>
                </a:solidFill>
              </a:rPr>
              <a:t>5. </a:t>
            </a:r>
            <a:r>
              <a:rPr lang="ru-RU" b="1" dirty="0" smtClean="0">
                <a:solidFill>
                  <a:schemeClr val="tx2"/>
                </a:solidFill>
              </a:rPr>
              <a:t>Что Денис добавил в кашу?</a:t>
            </a:r>
          </a:p>
          <a:p>
            <a:pPr marL="342900" indent="-342900"/>
            <a:r>
              <a:rPr lang="ru-RU" dirty="0" smtClean="0">
                <a:solidFill>
                  <a:schemeClr val="tx2"/>
                </a:solidFill>
              </a:rPr>
              <a:t>А) соль</a:t>
            </a:r>
          </a:p>
          <a:p>
            <a:pPr marL="342900" indent="-342900"/>
            <a:r>
              <a:rPr lang="ru-RU" dirty="0" smtClean="0">
                <a:solidFill>
                  <a:schemeClr val="tx2"/>
                </a:solidFill>
              </a:rPr>
              <a:t>Б) перец</a:t>
            </a:r>
          </a:p>
          <a:p>
            <a:pPr marL="342900" indent="-342900"/>
            <a:r>
              <a:rPr lang="ru-RU" dirty="0" smtClean="0">
                <a:solidFill>
                  <a:schemeClr val="tx2"/>
                </a:solidFill>
              </a:rPr>
              <a:t>В) сахар</a:t>
            </a:r>
          </a:p>
          <a:p>
            <a:pPr marL="342900" indent="-342900"/>
            <a:endParaRPr lang="ru-RU" dirty="0" smtClean="0">
              <a:solidFill>
                <a:schemeClr val="tx2"/>
              </a:solidFill>
            </a:endParaRPr>
          </a:p>
          <a:p>
            <a:pPr marL="342900" indent="-342900"/>
            <a:endParaRPr lang="ru-RU" dirty="0" smtClean="0">
              <a:solidFill>
                <a:schemeClr val="tx2"/>
              </a:solidFill>
            </a:endParaRPr>
          </a:p>
          <a:p>
            <a:pPr marL="342900" indent="-342900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37.mindmix.ru/19/87/308719/49/5779849/GE042_72A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64371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428604"/>
            <a:ext cx="78581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b="1" dirty="0" smtClean="0">
                <a:solidFill>
                  <a:schemeClr val="tx2"/>
                </a:solidFill>
              </a:rPr>
              <a:t>6. У мальчика «глаза на лоб полезли и остановилось дыхание» потому,  что  добавил …</a:t>
            </a:r>
          </a:p>
          <a:p>
            <a:pPr marL="342900" indent="-342900"/>
            <a:r>
              <a:rPr lang="ru-RU" dirty="0" smtClean="0">
                <a:solidFill>
                  <a:schemeClr val="tx2"/>
                </a:solidFill>
              </a:rPr>
              <a:t>А</a:t>
            </a:r>
            <a:r>
              <a:rPr lang="ru-RU" dirty="0" smtClean="0">
                <a:solidFill>
                  <a:schemeClr val="tx2"/>
                </a:solidFill>
              </a:rPr>
              <a:t>) </a:t>
            </a:r>
            <a:r>
              <a:rPr lang="ru-RU" dirty="0" smtClean="0">
                <a:solidFill>
                  <a:schemeClr val="tx2"/>
                </a:solidFill>
              </a:rPr>
              <a:t>масла</a:t>
            </a:r>
            <a:endParaRPr lang="ru-RU" dirty="0" smtClean="0">
              <a:solidFill>
                <a:schemeClr val="tx2"/>
              </a:solidFill>
            </a:endParaRPr>
          </a:p>
          <a:p>
            <a:pPr marL="342900" indent="-342900"/>
            <a:r>
              <a:rPr lang="ru-RU" dirty="0" smtClean="0">
                <a:solidFill>
                  <a:schemeClr val="tx2"/>
                </a:solidFill>
              </a:rPr>
              <a:t>Б) </a:t>
            </a:r>
            <a:r>
              <a:rPr lang="ru-RU" dirty="0" smtClean="0">
                <a:solidFill>
                  <a:schemeClr val="tx2"/>
                </a:solidFill>
              </a:rPr>
              <a:t>хрена</a:t>
            </a:r>
            <a:endParaRPr lang="ru-RU" dirty="0" smtClean="0">
              <a:solidFill>
                <a:schemeClr val="tx2"/>
              </a:solidFill>
            </a:endParaRPr>
          </a:p>
          <a:p>
            <a:pPr marL="342900" indent="-342900"/>
            <a:r>
              <a:rPr lang="ru-RU" dirty="0" smtClean="0">
                <a:solidFill>
                  <a:schemeClr val="tx2"/>
                </a:solidFill>
              </a:rPr>
              <a:t>В) </a:t>
            </a:r>
            <a:r>
              <a:rPr lang="ru-RU" dirty="0" smtClean="0">
                <a:solidFill>
                  <a:schemeClr val="tx2"/>
                </a:solidFill>
              </a:rPr>
              <a:t>горького перца</a:t>
            </a:r>
            <a:endParaRPr lang="ru-RU" dirty="0" smtClean="0">
              <a:solidFill>
                <a:schemeClr val="tx2"/>
              </a:solidFill>
            </a:endParaRPr>
          </a:p>
          <a:p>
            <a:pPr marL="342900" indent="-342900"/>
            <a:r>
              <a:rPr lang="ru-RU" b="1" dirty="0" smtClean="0">
                <a:solidFill>
                  <a:schemeClr val="tx2"/>
                </a:solidFill>
              </a:rPr>
              <a:t>7. Когда Дениска понял, что в Кремль он не пойдёт?</a:t>
            </a:r>
            <a:endParaRPr lang="ru-RU" b="1" dirty="0" smtClean="0">
              <a:solidFill>
                <a:schemeClr val="tx2"/>
              </a:solidFill>
            </a:endParaRPr>
          </a:p>
          <a:p>
            <a:pPr marL="342900" indent="-342900"/>
            <a:r>
              <a:rPr lang="ru-RU" dirty="0" smtClean="0">
                <a:solidFill>
                  <a:schemeClr val="tx2"/>
                </a:solidFill>
              </a:rPr>
              <a:t>А) </a:t>
            </a:r>
            <a:r>
              <a:rPr lang="ru-RU" dirty="0" smtClean="0">
                <a:solidFill>
                  <a:schemeClr val="tx2"/>
                </a:solidFill>
              </a:rPr>
              <a:t>когда вошел милиционер</a:t>
            </a:r>
            <a:endParaRPr lang="ru-RU" dirty="0" smtClean="0">
              <a:solidFill>
                <a:schemeClr val="tx2"/>
              </a:solidFill>
            </a:endParaRPr>
          </a:p>
          <a:p>
            <a:pPr marL="342900" indent="-342900"/>
            <a:r>
              <a:rPr lang="ru-RU" dirty="0" smtClean="0">
                <a:solidFill>
                  <a:schemeClr val="tx2"/>
                </a:solidFill>
              </a:rPr>
              <a:t>Б) </a:t>
            </a:r>
            <a:r>
              <a:rPr lang="ru-RU" dirty="0" smtClean="0">
                <a:solidFill>
                  <a:schemeClr val="tx2"/>
                </a:solidFill>
              </a:rPr>
              <a:t>когда взглянул на дяденьку</a:t>
            </a:r>
            <a:endParaRPr lang="ru-RU" dirty="0" smtClean="0">
              <a:solidFill>
                <a:schemeClr val="tx2"/>
              </a:solidFill>
            </a:endParaRPr>
          </a:p>
          <a:p>
            <a:pPr marL="342900" indent="-342900"/>
            <a:r>
              <a:rPr lang="ru-RU" dirty="0" smtClean="0">
                <a:solidFill>
                  <a:schemeClr val="tx2"/>
                </a:solidFill>
              </a:rPr>
              <a:t>В) </a:t>
            </a:r>
            <a:r>
              <a:rPr lang="ru-RU" dirty="0" smtClean="0">
                <a:solidFill>
                  <a:schemeClr val="tx2"/>
                </a:solidFill>
              </a:rPr>
              <a:t>когда милиционер поглядел из окна вниз</a:t>
            </a:r>
          </a:p>
          <a:p>
            <a:pPr marL="342900" indent="-342900"/>
            <a:r>
              <a:rPr lang="ru-RU" b="1" dirty="0" smtClean="0">
                <a:solidFill>
                  <a:schemeClr val="tx2"/>
                </a:solidFill>
              </a:rPr>
              <a:t>8. Куда шёл пострадавший?</a:t>
            </a:r>
          </a:p>
          <a:p>
            <a:pPr marL="342900" indent="-342900"/>
            <a:r>
              <a:rPr lang="ru-RU" dirty="0" smtClean="0">
                <a:solidFill>
                  <a:schemeClr val="tx2"/>
                </a:solidFill>
              </a:rPr>
              <a:t>А) фотографироваться</a:t>
            </a:r>
          </a:p>
          <a:p>
            <a:pPr marL="342900" indent="-342900"/>
            <a:r>
              <a:rPr lang="ru-RU" dirty="0" smtClean="0">
                <a:solidFill>
                  <a:schemeClr val="tx2"/>
                </a:solidFill>
              </a:rPr>
              <a:t>Б) на работу</a:t>
            </a:r>
          </a:p>
          <a:p>
            <a:pPr marL="342900" indent="-342900"/>
            <a:r>
              <a:rPr lang="ru-RU" dirty="0" smtClean="0">
                <a:solidFill>
                  <a:schemeClr val="tx2"/>
                </a:solidFill>
              </a:rPr>
              <a:t>В) гулял</a:t>
            </a:r>
          </a:p>
          <a:p>
            <a:pPr marL="342900" indent="-342900"/>
            <a:endParaRPr lang="ru-RU" dirty="0" smtClean="0">
              <a:solidFill>
                <a:schemeClr val="tx2"/>
              </a:solidFill>
            </a:endParaRPr>
          </a:p>
          <a:p>
            <a:pPr marL="342900" indent="-342900"/>
            <a:endParaRPr lang="ru-RU" dirty="0" smtClean="0">
              <a:solidFill>
                <a:schemeClr val="tx2"/>
              </a:solidFill>
            </a:endParaRPr>
          </a:p>
          <a:p>
            <a:pPr marL="342900" indent="-342900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37.mindmix.ru/19/87/308719/49/5779849/GE042_72A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64371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1500174"/>
            <a:ext cx="78581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2400" dirty="0" smtClean="0">
                <a:solidFill>
                  <a:schemeClr val="tx2"/>
                </a:solidFill>
              </a:rPr>
              <a:t>Выберите и продолжите предложение:</a:t>
            </a:r>
          </a:p>
          <a:p>
            <a:pPr marL="342900" indent="-342900"/>
            <a:endParaRPr lang="ru-RU" sz="2400" dirty="0" smtClean="0">
              <a:solidFill>
                <a:schemeClr val="tx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tx2"/>
                </a:solidFill>
              </a:rPr>
              <a:t>На сегодняшнем уроке я узнал…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tx2"/>
                </a:solidFill>
              </a:rPr>
              <a:t>На этом уроке я похвалил бы себя за…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tx2"/>
                </a:solidFill>
              </a:rPr>
              <a:t>После урока мне захотелось…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tx2"/>
                </a:solidFill>
              </a:rPr>
              <a:t>Сегодня я сумел…</a:t>
            </a:r>
          </a:p>
          <a:p>
            <a:pPr marL="342900" indent="-342900"/>
            <a:endParaRPr lang="ru-RU" dirty="0" smtClean="0">
              <a:solidFill>
                <a:schemeClr val="tx2"/>
              </a:solidFill>
            </a:endParaRPr>
          </a:p>
          <a:p>
            <a:pPr marL="342900" indent="-342900"/>
            <a:endParaRPr lang="ru-RU" dirty="0" smtClean="0">
              <a:solidFill>
                <a:schemeClr val="tx2"/>
              </a:solidFill>
            </a:endParaRPr>
          </a:p>
          <a:p>
            <a:pPr marL="342900" indent="-342900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37.mindmix.ru/19/87/308719/49/5779849/GE042_72A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14414" y="1785926"/>
            <a:ext cx="55721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http://bilettlt.ru/application/includes/img/b/3135.jpg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1357298"/>
            <a:ext cx="28454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Используемые ресурсы: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430</Words>
  <Application>Microsoft Office PowerPoint</Application>
  <PresentationFormat>Экран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Виктор Драгунский  «Тайное становится явным»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 Драгунский  «Тайное становится явным»</dc:title>
  <dc:creator>User</dc:creator>
  <cp:lastModifiedBy>User</cp:lastModifiedBy>
  <cp:revision>6</cp:revision>
  <dcterms:created xsi:type="dcterms:W3CDTF">2015-04-12T14:08:18Z</dcterms:created>
  <dcterms:modified xsi:type="dcterms:W3CDTF">2015-04-13T04:25:18Z</dcterms:modified>
</cp:coreProperties>
</file>