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4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6" r:id="rId32"/>
    <p:sldId id="288" r:id="rId33"/>
    <p:sldId id="289" r:id="rId34"/>
    <p:sldId id="290" r:id="rId35"/>
    <p:sldId id="291" r:id="rId36"/>
    <p:sldId id="292" r:id="rId37"/>
    <p:sldId id="294" r:id="rId38"/>
    <p:sldId id="293" r:id="rId39"/>
    <p:sldId id="295" r:id="rId40"/>
    <p:sldId id="298" r:id="rId41"/>
    <p:sldId id="299" r:id="rId42"/>
    <p:sldId id="300" r:id="rId43"/>
    <p:sldId id="302" r:id="rId44"/>
    <p:sldId id="301" r:id="rId45"/>
    <p:sldId id="297" r:id="rId46"/>
    <p:sldId id="304" r:id="rId47"/>
    <p:sldId id="303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8" r:id="rId60"/>
    <p:sldId id="316" r:id="rId61"/>
    <p:sldId id="317" r:id="rId62"/>
    <p:sldId id="319" r:id="rId6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87C0E7-D9D3-4D37-861B-AA5D9FAC5C19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27F51DD-36D5-4BDB-8B35-4DB0D581F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CEC027-FEA9-47B4-9B73-96EBE17C950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FCE80-476C-4D51-9FF4-C70BC5F42A09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1BB40-6AC5-4632-99A6-18A2A88FA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33B3-F983-4F35-B0D1-BBC31262BB83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EFF76-C8FD-41FE-A076-7920ABB0E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7405E-C291-446A-9638-C4561036DA59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38449-0B84-41AC-85D6-5EBEEABA0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6D51D-F331-4B0F-8D33-F5CF362D087C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39985-C908-4EDA-A453-68C21F564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480A-9298-46CD-87D5-B2C3D817B31E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AD4AB-C8A2-4CE9-9045-2582E6A4E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0397B-380C-4858-BF4C-FE35E7647CCD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F3EEF-914F-4556-975F-54A845AA4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6E2FD-8A9F-4E20-9A89-2C2EF3595ACA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11DB-D96A-40A6-A786-F648720E2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C0B86-7420-42EA-ACA9-9515BF2B0FE0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53AE4-9AD2-489A-8481-DD986E74B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829A3-B8B2-4358-AC76-9F54C018B06D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B48E4-8A13-4D7C-820B-D32CB1B25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5689-9C46-471D-A441-F62C9ED31153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D7AE1-2836-4274-9DA4-38ACDDEE1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B3C5C-7B25-4246-B654-908375AEA2E4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62692-C3AB-4CF9-8C94-739F9DB20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FC3036-444E-4F56-872A-2E48144F313D}" type="datetimeFigureOut">
              <a:rPr lang="ru-RU"/>
              <a:pPr>
                <a:defRPr/>
              </a:pPr>
              <a:t>09.03.2015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DFBAF9-6580-4F19-8F75-3F4E46C9E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2"/>
          <p:cNvSpPr>
            <a:spLocks noChangeArrowheads="1" noChangeShapeType="1" noTextEdit="1"/>
          </p:cNvSpPr>
          <p:nvPr/>
        </p:nvSpPr>
        <p:spPr bwMode="auto">
          <a:xfrm>
            <a:off x="971550" y="549275"/>
            <a:ext cx="6985000" cy="48958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9BBB59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АРТИКУЛЯЦИОННАЯ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ГИМНАСТИКА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FF0000"/>
                </a:solidFill>
              </a:rPr>
              <a:t/>
            </a:r>
            <a:br>
              <a:rPr lang="ru-RU" sz="3200" smtClean="0">
                <a:solidFill>
                  <a:srgbClr val="FF0000"/>
                </a:solidFill>
              </a:rPr>
            </a:br>
            <a:r>
              <a:rPr lang="ru-RU" sz="3200" smtClean="0">
                <a:solidFill>
                  <a:srgbClr val="FF0000"/>
                </a:solidFill>
              </a:rPr>
              <a:t>Язык в ротике живет. Никогда не устает.</a:t>
            </a:r>
            <a:br>
              <a:rPr lang="ru-RU" sz="3200" smtClean="0">
                <a:solidFill>
                  <a:srgbClr val="FF0000"/>
                </a:solidFill>
              </a:rPr>
            </a:br>
            <a:r>
              <a:rPr lang="ru-RU" sz="3200" smtClean="0">
                <a:solidFill>
                  <a:srgbClr val="FF0000"/>
                </a:solidFill>
              </a:rPr>
              <a:t>Очень любит чистоту В домике своем - во рту.</a:t>
            </a:r>
            <a:br>
              <a:rPr lang="ru-RU" sz="3200" smtClean="0">
                <a:solidFill>
                  <a:srgbClr val="FF0000"/>
                </a:solidFill>
              </a:rPr>
            </a:br>
            <a:endParaRPr lang="ru-RU" sz="3200" smtClean="0"/>
          </a:p>
        </p:txBody>
      </p:sp>
      <p:pic>
        <p:nvPicPr>
          <p:cNvPr id="23554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844675"/>
            <a:ext cx="4171950" cy="3770313"/>
          </a:xfrm>
        </p:spPr>
      </p:pic>
      <p:sp>
        <p:nvSpPr>
          <p:cNvPr id="23555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Рот закрыть и </a:t>
            </a:r>
          </a:p>
          <a:p>
            <a:pPr>
              <a:buFont typeface="Arial" charset="0"/>
              <a:buNone/>
            </a:pPr>
            <a:r>
              <a:rPr lang="ru-RU" smtClean="0"/>
              <a:t>массировать </a:t>
            </a:r>
          </a:p>
          <a:p>
            <a:pPr>
              <a:buFont typeface="Arial" charset="0"/>
              <a:buNone/>
            </a:pPr>
            <a:r>
              <a:rPr lang="ru-RU" smtClean="0"/>
              <a:t>указательным пальцем </a:t>
            </a:r>
          </a:p>
          <a:p>
            <a:pPr>
              <a:buFont typeface="Arial" charset="0"/>
              <a:buNone/>
            </a:pPr>
            <a:r>
              <a:rPr lang="ru-RU" smtClean="0"/>
              <a:t>круговую мышцу рта, </a:t>
            </a:r>
          </a:p>
          <a:p>
            <a:pPr>
              <a:buFont typeface="Arial" charset="0"/>
              <a:buNone/>
            </a:pPr>
            <a:r>
              <a:rPr lang="ru-RU" smtClean="0"/>
              <a:t>проводя вокруг губ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Двери шире открывает: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Воздух свежий он впускает.</a:t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/>
          </a:p>
        </p:txBody>
      </p:sp>
      <p:sp>
        <p:nvSpPr>
          <p:cNvPr id="2457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Открывать и закрывать </a:t>
            </a:r>
          </a:p>
          <a:p>
            <a:pPr algn="ctr">
              <a:buFont typeface="Arial" charset="0"/>
              <a:buNone/>
            </a:pPr>
            <a:r>
              <a:rPr lang="ru-RU" smtClean="0"/>
              <a:t>рот</a:t>
            </a:r>
            <a:endParaRPr lang="ru-RU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ru-RU" smtClean="0"/>
              <a:t> </a:t>
            </a:r>
          </a:p>
          <a:p>
            <a:endParaRPr lang="ru-RU" smtClean="0"/>
          </a:p>
        </p:txBody>
      </p:sp>
      <p:pic>
        <p:nvPicPr>
          <p:cNvPr id="24579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916113"/>
            <a:ext cx="4100512" cy="3563937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 smtClean="0">
                <a:solidFill>
                  <a:srgbClr val="FF0000"/>
                </a:solidFill>
              </a:rPr>
              <a:t>И пока он убирает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Домик свой не запирает.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560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Широко открыть рот и</a:t>
            </a:r>
          </a:p>
          <a:p>
            <a:pPr>
              <a:buFont typeface="Arial" charset="0"/>
              <a:buNone/>
            </a:pPr>
            <a:r>
              <a:rPr lang="ru-RU" smtClean="0"/>
              <a:t>удерживать его в таком </a:t>
            </a:r>
          </a:p>
          <a:p>
            <a:pPr>
              <a:buFont typeface="Arial" charset="0"/>
              <a:buNone/>
            </a:pPr>
            <a:r>
              <a:rPr lang="ru-RU" smtClean="0"/>
              <a:t>положении 10 сек.</a:t>
            </a:r>
          </a:p>
        </p:txBody>
      </p:sp>
      <p:pic>
        <p:nvPicPr>
          <p:cNvPr id="25603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844675"/>
            <a:ext cx="4171950" cy="3579813"/>
          </a:xfr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А теперь наш Язычок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Моет нёбо-потолок.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sz="3600" dirty="0"/>
          </a:p>
        </p:txBody>
      </p:sp>
      <p:sp>
        <p:nvSpPr>
          <p:cNvPr id="2662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Максимально открыть </a:t>
            </a:r>
          </a:p>
          <a:p>
            <a:pPr>
              <a:buFont typeface="Arial" charset="0"/>
              <a:buNone/>
            </a:pPr>
            <a:r>
              <a:rPr lang="ru-RU" smtClean="0"/>
              <a:t>рот. </a:t>
            </a:r>
          </a:p>
          <a:p>
            <a:pPr>
              <a:buFont typeface="Arial" charset="0"/>
              <a:buNone/>
            </a:pPr>
            <a:r>
              <a:rPr lang="ru-RU" smtClean="0"/>
              <a:t>Проводить широким </a:t>
            </a:r>
          </a:p>
          <a:p>
            <a:pPr>
              <a:buFont typeface="Arial" charset="0"/>
              <a:buNone/>
            </a:pPr>
            <a:r>
              <a:rPr lang="ru-RU" smtClean="0"/>
              <a:t>языком по нёбу </a:t>
            </a:r>
          </a:p>
          <a:p>
            <a:pPr>
              <a:buFont typeface="Arial" charset="0"/>
              <a:buNone/>
            </a:pPr>
            <a:r>
              <a:rPr lang="ru-RU" smtClean="0"/>
              <a:t>вперед-назад. </a:t>
            </a:r>
            <a:br>
              <a:rPr lang="ru-RU" smtClean="0"/>
            </a:br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26627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52613"/>
            <a:ext cx="4038600" cy="4021137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FF0000"/>
                </a:solidFill>
              </a:rPr>
              <a:t/>
            </a:r>
            <a:br>
              <a:rPr lang="ru-RU" sz="3200" smtClean="0">
                <a:solidFill>
                  <a:srgbClr val="FF0000"/>
                </a:solidFill>
              </a:rPr>
            </a:br>
            <a:r>
              <a:rPr lang="ru-RU" sz="3200" smtClean="0">
                <a:solidFill>
                  <a:srgbClr val="FF0000"/>
                </a:solidFill>
              </a:rPr>
              <a:t>Время даром не теряет: </a:t>
            </a:r>
            <a:br>
              <a:rPr lang="ru-RU" sz="3200" smtClean="0">
                <a:solidFill>
                  <a:srgbClr val="FF0000"/>
                </a:solidFill>
              </a:rPr>
            </a:br>
            <a:r>
              <a:rPr lang="ru-RU" sz="3200" smtClean="0">
                <a:solidFill>
                  <a:srgbClr val="FF0000"/>
                </a:solidFill>
              </a:rPr>
              <a:t>Губы-двери вытирает.</a:t>
            </a:r>
            <a:br>
              <a:rPr lang="ru-RU" sz="3200" smtClean="0">
                <a:solidFill>
                  <a:srgbClr val="FF0000"/>
                </a:solidFill>
              </a:rPr>
            </a:br>
            <a:endParaRPr lang="ru-RU" sz="3200" smtClean="0"/>
          </a:p>
        </p:txBody>
      </p:sp>
      <p:sp>
        <p:nvSpPr>
          <p:cNvPr id="2765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Рот открыть и не </a:t>
            </a:r>
          </a:p>
          <a:p>
            <a:pPr>
              <a:buFont typeface="Arial" charset="0"/>
              <a:buNone/>
            </a:pPr>
            <a:r>
              <a:rPr lang="ru-RU" smtClean="0"/>
              <a:t>закрывать. Сделать язык </a:t>
            </a:r>
          </a:p>
          <a:p>
            <a:pPr>
              <a:buFont typeface="Arial" charset="0"/>
              <a:buNone/>
            </a:pPr>
            <a:r>
              <a:rPr lang="ru-RU" smtClean="0"/>
              <a:t>широким. «Обнять»</a:t>
            </a:r>
          </a:p>
          <a:p>
            <a:pPr>
              <a:buFont typeface="Arial" charset="0"/>
              <a:buNone/>
            </a:pPr>
            <a:r>
              <a:rPr lang="ru-RU" smtClean="0"/>
              <a:t>языком всю верхнюю </a:t>
            </a:r>
          </a:p>
          <a:p>
            <a:pPr>
              <a:buFont typeface="Arial" charset="0"/>
              <a:buNone/>
            </a:pPr>
            <a:r>
              <a:rPr lang="ru-RU" smtClean="0"/>
              <a:t>губу, облизать ее, убирая </a:t>
            </a:r>
          </a:p>
          <a:p>
            <a:pPr>
              <a:buFont typeface="Arial" charset="0"/>
              <a:buNone/>
            </a:pPr>
            <a:r>
              <a:rPr lang="ru-RU" smtClean="0"/>
              <a:t>язык вглубь рта.</a:t>
            </a:r>
          </a:p>
          <a:p>
            <a:endParaRPr lang="ru-RU" smtClean="0"/>
          </a:p>
        </p:txBody>
      </p:sp>
      <p:pic>
        <p:nvPicPr>
          <p:cNvPr id="27651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916113"/>
            <a:ext cx="4100512" cy="3492500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Моет двери он вторые –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Наши зубы. Ротик шире.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1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Рот держать широко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открытым. Облизывать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языком верхние и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нижние зубы с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внутренней и внешней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стороны.</a:t>
            </a:r>
            <a:br>
              <a:rPr lang="ru-RU" dirty="0" smtClean="0"/>
            </a:b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867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84313"/>
            <a:ext cx="4392613" cy="4105275"/>
          </a:xfr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FF0000"/>
                </a:solidFill>
              </a:rPr>
              <a:t/>
            </a:r>
            <a:br>
              <a:rPr lang="ru-RU" sz="2800" smtClean="0">
                <a:solidFill>
                  <a:srgbClr val="FF0000"/>
                </a:solidFill>
              </a:rPr>
            </a:br>
            <a:r>
              <a:rPr lang="ru-RU" sz="2800" smtClean="0">
                <a:solidFill>
                  <a:srgbClr val="FF0000"/>
                </a:solidFill>
              </a:rPr>
              <a:t>Чистит стены. Это щеки. </a:t>
            </a:r>
            <a:br>
              <a:rPr lang="ru-RU" sz="2800" smtClean="0">
                <a:solidFill>
                  <a:srgbClr val="FF0000"/>
                </a:solidFill>
              </a:rPr>
            </a:br>
            <a:r>
              <a:rPr lang="ru-RU" sz="2800" smtClean="0">
                <a:solidFill>
                  <a:srgbClr val="FF0000"/>
                </a:solidFill>
              </a:rPr>
              <a:t>Взял щетинистые щетки.</a:t>
            </a:r>
            <a:br>
              <a:rPr lang="ru-RU" sz="2800" smtClean="0">
                <a:solidFill>
                  <a:srgbClr val="FF0000"/>
                </a:solidFill>
              </a:rPr>
            </a:br>
            <a:endParaRPr lang="ru-RU" sz="2800" smtClean="0"/>
          </a:p>
        </p:txBody>
      </p:sp>
      <p:sp>
        <p:nvSpPr>
          <p:cNvPr id="2969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Губы сомкнуть. Зубы </a:t>
            </a:r>
          </a:p>
          <a:p>
            <a:pPr>
              <a:buFont typeface="Arial" charset="0"/>
              <a:buNone/>
            </a:pPr>
            <a:r>
              <a:rPr lang="ru-RU" smtClean="0"/>
              <a:t>разомкнуть. Проводить </a:t>
            </a:r>
          </a:p>
          <a:p>
            <a:pPr>
              <a:buFont typeface="Arial" charset="0"/>
              <a:buNone/>
            </a:pPr>
            <a:r>
              <a:rPr lang="ru-RU" smtClean="0"/>
              <a:t>языком по внутренней </a:t>
            </a:r>
          </a:p>
          <a:p>
            <a:pPr>
              <a:buFont typeface="Arial" charset="0"/>
              <a:buNone/>
            </a:pPr>
            <a:r>
              <a:rPr lang="ru-RU" smtClean="0"/>
              <a:t>стороне щек, массируя </a:t>
            </a:r>
          </a:p>
          <a:p>
            <a:pPr>
              <a:buFont typeface="Arial" charset="0"/>
              <a:buNone/>
            </a:pPr>
            <a:r>
              <a:rPr lang="ru-RU" smtClean="0"/>
              <a:t>их.</a:t>
            </a:r>
          </a:p>
          <a:p>
            <a:endParaRPr lang="ru-RU" smtClean="0"/>
          </a:p>
        </p:txBody>
      </p:sp>
      <p:pic>
        <p:nvPicPr>
          <p:cNvPr id="29699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844675"/>
            <a:ext cx="3529012" cy="4105275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827088" y="2276475"/>
            <a:ext cx="75612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>
                <a:solidFill>
                  <a:srgbClr val="7030A0"/>
                </a:solidFill>
                <a:latin typeface="Calibri" pitchFamily="34" charset="0"/>
              </a:rPr>
              <a:t>ПРОГУЛОЧНАЯ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>
                <a:solidFill>
                  <a:srgbClr val="FF0000"/>
                </a:solidFill>
              </a:rPr>
              <a:t>Вот теперь он все убрал,</a:t>
            </a:r>
            <a:br>
              <a:rPr lang="ru-RU" sz="3200" smtClean="0">
                <a:solidFill>
                  <a:srgbClr val="FF0000"/>
                </a:solidFill>
              </a:rPr>
            </a:br>
            <a:r>
              <a:rPr lang="ru-RU" sz="3200" smtClean="0">
                <a:solidFill>
                  <a:srgbClr val="FF0000"/>
                </a:solidFill>
              </a:rPr>
              <a:t>На лошадке поскакал.</a:t>
            </a:r>
            <a:br>
              <a:rPr lang="ru-RU" sz="3200" smtClean="0">
                <a:solidFill>
                  <a:srgbClr val="FF0000"/>
                </a:solidFill>
              </a:rPr>
            </a:br>
            <a:r>
              <a:rPr lang="ru-RU" sz="3200" smtClean="0">
                <a:solidFill>
                  <a:srgbClr val="FF0000"/>
                </a:solidFill>
              </a:rPr>
              <a:t> </a:t>
            </a:r>
            <a:br>
              <a:rPr lang="ru-RU" sz="3200" smtClean="0">
                <a:solidFill>
                  <a:srgbClr val="FF0000"/>
                </a:solidFill>
              </a:rPr>
            </a:br>
            <a:endParaRPr lang="ru-RU" sz="3200" smtClean="0"/>
          </a:p>
        </p:txBody>
      </p:sp>
      <p:sp>
        <p:nvSpPr>
          <p:cNvPr id="3174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ru-RU" smtClean="0"/>
              <a:t>Рот открыть и не </a:t>
            </a:r>
          </a:p>
          <a:p>
            <a:pPr>
              <a:buFont typeface="Arial" charset="0"/>
              <a:buNone/>
            </a:pPr>
            <a:r>
              <a:rPr lang="ru-RU" smtClean="0"/>
              <a:t>закрывать. Улыбнуться. </a:t>
            </a:r>
          </a:p>
          <a:p>
            <a:pPr>
              <a:buFont typeface="Arial" charset="0"/>
              <a:buNone/>
            </a:pPr>
            <a:r>
              <a:rPr lang="ru-RU" smtClean="0"/>
              <a:t>Медленно щелкать </a:t>
            </a:r>
          </a:p>
          <a:p>
            <a:pPr>
              <a:buFont typeface="Arial" charset="0"/>
              <a:buNone/>
            </a:pPr>
            <a:r>
              <a:rPr lang="ru-RU" smtClean="0"/>
              <a:t>языком, присасывая его </a:t>
            </a:r>
          </a:p>
          <a:p>
            <a:pPr>
              <a:buFont typeface="Arial" charset="0"/>
              <a:buNone/>
            </a:pPr>
            <a:r>
              <a:rPr lang="ru-RU" smtClean="0"/>
              <a:t>к нёбу. Растягивать </a:t>
            </a:r>
          </a:p>
          <a:p>
            <a:pPr>
              <a:buFont typeface="Arial" charset="0"/>
              <a:buNone/>
            </a:pPr>
            <a:r>
              <a:rPr lang="ru-RU" smtClean="0"/>
              <a:t>подъязычную связку.</a:t>
            </a:r>
            <a:br>
              <a:rPr lang="ru-RU" smtClean="0"/>
            </a:br>
            <a:endParaRPr lang="ru-RU" smtClean="0">
              <a:solidFill>
                <a:srgbClr val="FF0000"/>
              </a:solidFill>
            </a:endParaRPr>
          </a:p>
          <a:p>
            <a:endParaRPr lang="ru-RU" smtClean="0"/>
          </a:p>
        </p:txBody>
      </p:sp>
      <p:pic>
        <p:nvPicPr>
          <p:cNvPr id="31747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773238"/>
            <a:ext cx="3744912" cy="4319587"/>
          </a:xfrm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Язычок гулять выходит,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Домик он кругом обходит.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ru-RU" dirty="0"/>
          </a:p>
        </p:txBody>
      </p:sp>
      <p:sp>
        <p:nvSpPr>
          <p:cNvPr id="3277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Рот открыть. Высунуть </a:t>
            </a:r>
          </a:p>
          <a:p>
            <a:pPr>
              <a:buFont typeface="Arial" charset="0"/>
              <a:buNone/>
            </a:pPr>
            <a:r>
              <a:rPr lang="ru-RU" smtClean="0"/>
              <a:t>язык. Выполнять </a:t>
            </a:r>
          </a:p>
          <a:p>
            <a:pPr>
              <a:buFont typeface="Arial" charset="0"/>
              <a:buNone/>
            </a:pPr>
            <a:r>
              <a:rPr lang="ru-RU" smtClean="0"/>
              <a:t>круговые движения </a:t>
            </a:r>
          </a:p>
          <a:p>
            <a:pPr>
              <a:buFont typeface="Arial" charset="0"/>
              <a:buNone/>
            </a:pPr>
            <a:r>
              <a:rPr lang="ru-RU" smtClean="0"/>
              <a:t>языком, облизывая губы.</a:t>
            </a:r>
            <a:br>
              <a:rPr lang="ru-RU" smtClean="0"/>
            </a:br>
            <a:r>
              <a:rPr lang="ru-RU" smtClean="0"/>
              <a:t> </a:t>
            </a:r>
            <a:br>
              <a:rPr lang="ru-RU" smtClean="0"/>
            </a:br>
            <a:endParaRPr lang="ru-RU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ru-RU" smtClean="0">
              <a:solidFill>
                <a:srgbClr val="FF0000"/>
              </a:solidFill>
            </a:endParaRPr>
          </a:p>
          <a:p>
            <a:endParaRPr lang="ru-RU" smtClean="0"/>
          </a:p>
        </p:txBody>
      </p:sp>
      <p:pic>
        <p:nvPicPr>
          <p:cNvPr id="32771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700213"/>
            <a:ext cx="3816350" cy="4392612"/>
          </a:xfr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Широко открывать рот</a:t>
            </a:r>
          </a:p>
        </p:txBody>
      </p:sp>
      <p:pic>
        <p:nvPicPr>
          <p:cNvPr id="15362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2290763"/>
            <a:ext cx="2524125" cy="3143250"/>
          </a:xfrm>
        </p:spPr>
      </p:pic>
      <p:sp>
        <p:nvSpPr>
          <p:cNvPr id="15363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Открываем ротик-дом.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Кто хозяин в доме том? 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В нем хозяин - Язычок.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Он удобно в доме лёг.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Кто </a:t>
            </a:r>
            <a:r>
              <a:rPr lang="ru-RU" sz="3600" dirty="0">
                <a:solidFill>
                  <a:srgbClr val="FF0000"/>
                </a:solidFill>
              </a:rPr>
              <a:t>же тут, а кто же там? 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Он </a:t>
            </a:r>
            <a:r>
              <a:rPr lang="ru-RU" sz="3600" dirty="0">
                <a:solidFill>
                  <a:srgbClr val="FF0000"/>
                </a:solidFill>
              </a:rPr>
              <a:t>глядит по сторонам.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379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Приоткрыть рот. </a:t>
            </a:r>
          </a:p>
          <a:p>
            <a:pPr>
              <a:buFont typeface="Arial" charset="0"/>
              <a:buNone/>
            </a:pPr>
            <a:r>
              <a:rPr lang="ru-RU" smtClean="0"/>
              <a:t>Сделать язык узким. </a:t>
            </a:r>
          </a:p>
          <a:p>
            <a:pPr>
              <a:buFont typeface="Arial" charset="0"/>
              <a:buNone/>
            </a:pPr>
            <a:r>
              <a:rPr lang="ru-RU" smtClean="0"/>
              <a:t>Отводить язык </a:t>
            </a:r>
          </a:p>
          <a:p>
            <a:pPr>
              <a:buFont typeface="Arial" charset="0"/>
              <a:buNone/>
            </a:pPr>
            <a:r>
              <a:rPr lang="ru-RU" smtClean="0"/>
              <a:t>вправо-влево, стараясь </a:t>
            </a:r>
          </a:p>
          <a:p>
            <a:pPr>
              <a:buFont typeface="Arial" charset="0"/>
              <a:buNone/>
            </a:pPr>
            <a:r>
              <a:rPr lang="ru-RU" smtClean="0"/>
              <a:t>максимально высунуть </a:t>
            </a:r>
          </a:p>
          <a:p>
            <a:pPr>
              <a:buFont typeface="Arial" charset="0"/>
              <a:buNone/>
            </a:pPr>
            <a:r>
              <a:rPr lang="ru-RU" smtClean="0"/>
              <a:t>его изо рта.</a:t>
            </a:r>
          </a:p>
          <a:p>
            <a:endParaRPr lang="ru-RU" smtClean="0"/>
          </a:p>
        </p:txBody>
      </p:sp>
      <p:pic>
        <p:nvPicPr>
          <p:cNvPr id="3379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916113"/>
            <a:ext cx="4032250" cy="3960812"/>
          </a:xfr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Смотрит, как расческа-зубы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Нам причесывает губы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481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Проводить нижними </a:t>
            </a:r>
          </a:p>
          <a:p>
            <a:pPr>
              <a:buFont typeface="Arial" charset="0"/>
              <a:buNone/>
            </a:pPr>
            <a:r>
              <a:rPr lang="ru-RU" smtClean="0"/>
              <a:t>зубами по верхней губе, </a:t>
            </a:r>
          </a:p>
          <a:p>
            <a:pPr>
              <a:buFont typeface="Arial" charset="0"/>
              <a:buNone/>
            </a:pPr>
            <a:r>
              <a:rPr lang="ru-RU" smtClean="0"/>
              <a:t>а верхними - по нижней, </a:t>
            </a:r>
          </a:p>
          <a:p>
            <a:pPr>
              <a:buFont typeface="Arial" charset="0"/>
              <a:buNone/>
            </a:pPr>
            <a:r>
              <a:rPr lang="ru-RU" smtClean="0"/>
              <a:t>массируя ее</a:t>
            </a:r>
          </a:p>
        </p:txBody>
      </p:sp>
      <p:pic>
        <p:nvPicPr>
          <p:cNvPr id="34819" name="Содержимое 3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700213"/>
            <a:ext cx="4321175" cy="4105275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300" dirty="0" smtClean="0">
                <a:solidFill>
                  <a:srgbClr val="FF0000"/>
                </a:solidFill>
              </a:rPr>
              <a:t>Видит: губки очень гибки. Ловко тянутся в улыбке. </a:t>
            </a:r>
            <a:br>
              <a:rPr lang="ru-RU" sz="3300" dirty="0" smtClean="0">
                <a:solidFill>
                  <a:srgbClr val="FF0000"/>
                </a:solidFill>
              </a:rPr>
            </a:br>
            <a:r>
              <a:rPr lang="ru-RU" sz="3300" dirty="0" smtClean="0">
                <a:solidFill>
                  <a:srgbClr val="FF0000"/>
                </a:solidFill>
              </a:rPr>
              <a:t>А теперь наоборот: Губки тянутся вперед</a:t>
            </a:r>
            <a:r>
              <a:rPr lang="ru-RU" sz="3100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584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Рот закрыть. Широко </a:t>
            </a:r>
          </a:p>
          <a:p>
            <a:pPr>
              <a:buFont typeface="Arial" charset="0"/>
              <a:buNone/>
            </a:pPr>
            <a:r>
              <a:rPr lang="ru-RU" smtClean="0"/>
              <a:t>улыбнуться, растягивая </a:t>
            </a:r>
          </a:p>
          <a:p>
            <a:pPr>
              <a:buFont typeface="Arial" charset="0"/>
              <a:buNone/>
            </a:pPr>
            <a:r>
              <a:rPr lang="ru-RU" smtClean="0"/>
              <a:t>губы.</a:t>
            </a:r>
          </a:p>
          <a:p>
            <a:pPr>
              <a:buFont typeface="Arial" charset="0"/>
              <a:buNone/>
            </a:pPr>
            <a:r>
              <a:rPr lang="ru-RU" smtClean="0"/>
              <a:t> </a:t>
            </a:r>
          </a:p>
          <a:p>
            <a:pPr>
              <a:buFont typeface="Arial" charset="0"/>
              <a:buNone/>
            </a:pPr>
            <a:r>
              <a:rPr lang="ru-RU" smtClean="0"/>
              <a:t>Собрать губки в </a:t>
            </a:r>
          </a:p>
          <a:p>
            <a:pPr>
              <a:buFont typeface="Arial" charset="0"/>
              <a:buNone/>
            </a:pPr>
            <a:r>
              <a:rPr lang="ru-RU" smtClean="0"/>
              <a:t>«трубочку», вытянуть </a:t>
            </a:r>
          </a:p>
          <a:p>
            <a:pPr>
              <a:buFont typeface="Arial" charset="0"/>
              <a:buNone/>
            </a:pPr>
            <a:r>
              <a:rPr lang="ru-RU" smtClean="0"/>
              <a:t>вперед.</a:t>
            </a:r>
          </a:p>
          <a:p>
            <a:pPr>
              <a:buFont typeface="Arial" charset="0"/>
              <a:buNone/>
            </a:pPr>
            <a:r>
              <a:rPr lang="ru-RU" smtClean="0"/>
              <a:t> </a:t>
            </a:r>
          </a:p>
          <a:p>
            <a:endParaRPr lang="ru-RU" smtClean="0"/>
          </a:p>
        </p:txBody>
      </p:sp>
      <p:pic>
        <p:nvPicPr>
          <p:cNvPr id="35843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628775"/>
            <a:ext cx="2952750" cy="2087563"/>
          </a:xfrm>
        </p:spPr>
      </p:pic>
      <p:pic>
        <p:nvPicPr>
          <p:cNvPr id="35844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4076700"/>
            <a:ext cx="24495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FF0000"/>
                </a:solidFill>
              </a:rPr>
              <a:t>Язычок стал маляром.</a:t>
            </a:r>
            <a:br>
              <a:rPr lang="ru-RU" sz="3200" smtClean="0">
                <a:solidFill>
                  <a:srgbClr val="FF0000"/>
                </a:solidFill>
              </a:rPr>
            </a:br>
            <a:r>
              <a:rPr lang="ru-RU" sz="3200" smtClean="0">
                <a:solidFill>
                  <a:srgbClr val="FF0000"/>
                </a:solidFill>
              </a:rPr>
              <a:t> Аккуратно красит дом</a:t>
            </a:r>
          </a:p>
        </p:txBody>
      </p:sp>
      <p:sp>
        <p:nvSpPr>
          <p:cNvPr id="3686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Рот максимально </a:t>
            </a:r>
          </a:p>
          <a:p>
            <a:pPr>
              <a:buFont typeface="Arial" charset="0"/>
              <a:buNone/>
            </a:pPr>
            <a:r>
              <a:rPr lang="ru-RU" smtClean="0"/>
              <a:t>открыть. Проводить </a:t>
            </a:r>
          </a:p>
          <a:p>
            <a:pPr>
              <a:buFont typeface="Arial" charset="0"/>
              <a:buNone/>
            </a:pPr>
            <a:r>
              <a:rPr lang="ru-RU" smtClean="0"/>
              <a:t>широким языком </a:t>
            </a:r>
          </a:p>
          <a:p>
            <a:pPr>
              <a:buFont typeface="Arial" charset="0"/>
              <a:buNone/>
            </a:pPr>
            <a:r>
              <a:rPr lang="ru-RU" smtClean="0"/>
              <a:t>вперед-назад по нёбу. </a:t>
            </a:r>
          </a:p>
          <a:p>
            <a:pPr>
              <a:buFont typeface="Arial" charset="0"/>
              <a:buNone/>
            </a:pPr>
            <a:r>
              <a:rPr lang="ru-RU" smtClean="0"/>
              <a:t>Затем вверх-вниз по </a:t>
            </a:r>
          </a:p>
          <a:p>
            <a:pPr>
              <a:buFont typeface="Arial" charset="0"/>
              <a:buNone/>
            </a:pPr>
            <a:r>
              <a:rPr lang="ru-RU" smtClean="0"/>
              <a:t>внутренней стороне щек</a:t>
            </a:r>
          </a:p>
        </p:txBody>
      </p:sp>
      <p:pic>
        <p:nvPicPr>
          <p:cNvPr id="36867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916113"/>
            <a:ext cx="3889375" cy="3960812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На качелях оказался.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Вверх взлетал и вниз спускался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789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Открыть рот. Тянуться то </a:t>
            </a:r>
          </a:p>
          <a:p>
            <a:pPr>
              <a:buFont typeface="Arial" charset="0"/>
              <a:buNone/>
            </a:pPr>
            <a:r>
              <a:rPr lang="ru-RU" smtClean="0"/>
              <a:t>к носу, то к подбородку. </a:t>
            </a:r>
          </a:p>
          <a:p>
            <a:pPr>
              <a:buFont typeface="Arial" charset="0"/>
              <a:buNone/>
            </a:pPr>
            <a:r>
              <a:rPr lang="ru-RU" smtClean="0"/>
              <a:t>Рот не закрывать</a:t>
            </a:r>
          </a:p>
          <a:p>
            <a:endParaRPr lang="ru-RU" smtClean="0"/>
          </a:p>
        </p:txBody>
      </p:sp>
      <p:pic>
        <p:nvPicPr>
          <p:cNvPr id="37891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916113"/>
            <a:ext cx="3744913" cy="4176712"/>
          </a:xfr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FF0000"/>
                </a:solidFill>
              </a:rPr>
              <a:t>Догадаться кто бы мог.</a:t>
            </a:r>
            <a:br>
              <a:rPr lang="ru-RU" sz="3200" smtClean="0">
                <a:solidFill>
                  <a:srgbClr val="FF0000"/>
                </a:solidFill>
              </a:rPr>
            </a:br>
            <a:r>
              <a:rPr lang="ru-RU" sz="3200" smtClean="0">
                <a:solidFill>
                  <a:srgbClr val="FF0000"/>
                </a:solidFill>
              </a:rPr>
              <a:t> Язычок наш, как грибок</a:t>
            </a:r>
          </a:p>
        </p:txBody>
      </p:sp>
      <p:sp>
        <p:nvSpPr>
          <p:cNvPr id="3891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Широко открыть рот и </a:t>
            </a:r>
          </a:p>
          <a:p>
            <a:pPr>
              <a:buFont typeface="Arial" charset="0"/>
              <a:buNone/>
            </a:pPr>
            <a:r>
              <a:rPr lang="ru-RU" smtClean="0"/>
              <a:t>улыбнуться. Присосать </a:t>
            </a:r>
          </a:p>
          <a:p>
            <a:pPr>
              <a:buFont typeface="Arial" charset="0"/>
              <a:buNone/>
            </a:pPr>
            <a:r>
              <a:rPr lang="ru-RU" smtClean="0"/>
              <a:t>язык к нёбу и не </a:t>
            </a:r>
          </a:p>
          <a:p>
            <a:pPr>
              <a:buFont typeface="Arial" charset="0"/>
              <a:buNone/>
            </a:pPr>
            <a:r>
              <a:rPr lang="ru-RU" smtClean="0"/>
              <a:t>отрывать его. Тянуть </a:t>
            </a:r>
          </a:p>
          <a:p>
            <a:pPr>
              <a:buFont typeface="Arial" charset="0"/>
              <a:buNone/>
            </a:pPr>
            <a:r>
              <a:rPr lang="ru-RU" smtClean="0"/>
              <a:t>нижнюю челюсть вниз, </a:t>
            </a:r>
          </a:p>
          <a:p>
            <a:pPr>
              <a:buFont typeface="Arial" charset="0"/>
              <a:buNone/>
            </a:pPr>
            <a:r>
              <a:rPr lang="ru-RU" smtClean="0"/>
              <a:t>растягивая подъязычную </a:t>
            </a:r>
          </a:p>
          <a:p>
            <a:pPr>
              <a:buFont typeface="Arial" charset="0"/>
              <a:buNone/>
            </a:pPr>
            <a:r>
              <a:rPr lang="ru-RU" smtClean="0"/>
              <a:t>связку</a:t>
            </a:r>
          </a:p>
        </p:txBody>
      </p:sp>
      <p:pic>
        <p:nvPicPr>
          <p:cNvPr id="3891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844675"/>
            <a:ext cx="3311525" cy="3960813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FF0000"/>
                </a:solidFill>
              </a:rPr>
              <a:t>Язычок гармошкой стал. </a:t>
            </a:r>
            <a:br>
              <a:rPr lang="ru-RU" sz="3200" smtClean="0">
                <a:solidFill>
                  <a:srgbClr val="FF0000"/>
                </a:solidFill>
              </a:rPr>
            </a:br>
            <a:r>
              <a:rPr lang="ru-RU" sz="3200" smtClean="0">
                <a:solidFill>
                  <a:srgbClr val="FF0000"/>
                </a:solidFill>
              </a:rPr>
              <a:t>Поиграл и не устал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Раскрыть рот и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улыбнуться. Присосать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язык к нёбу, как в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упражнении «грибок».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Язык от нёба не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отрывать. Опускать и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поднимать нижнюю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челюсть, растягивая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подъязычную связку</a:t>
            </a:r>
            <a:endParaRPr lang="ru-RU" dirty="0"/>
          </a:p>
        </p:txBody>
      </p:sp>
      <p:pic>
        <p:nvPicPr>
          <p:cNvPr id="39939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916113"/>
            <a:ext cx="3744913" cy="4033837"/>
          </a:xfr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FF0000"/>
                </a:solidFill>
              </a:rPr>
              <a:t>То иголка, то лопата.</a:t>
            </a:r>
            <a:br>
              <a:rPr lang="ru-RU" sz="3600" smtClean="0">
                <a:solidFill>
                  <a:srgbClr val="FF0000"/>
                </a:solidFill>
              </a:rPr>
            </a:br>
            <a:r>
              <a:rPr lang="ru-RU" sz="3600" smtClean="0">
                <a:solidFill>
                  <a:srgbClr val="FF0000"/>
                </a:solidFill>
              </a:rPr>
              <a:t> Язычки у вас, ребята.</a:t>
            </a:r>
          </a:p>
        </p:txBody>
      </p:sp>
      <p:sp>
        <p:nvSpPr>
          <p:cNvPr id="4096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Высунуть язык изо рта. </a:t>
            </a:r>
          </a:p>
          <a:p>
            <a:pPr>
              <a:buFont typeface="Arial" charset="0"/>
              <a:buNone/>
            </a:pPr>
            <a:r>
              <a:rPr lang="ru-RU" smtClean="0"/>
              <a:t>Попеременно делать </a:t>
            </a:r>
          </a:p>
          <a:p>
            <a:pPr>
              <a:buFont typeface="Arial" charset="0"/>
              <a:buNone/>
            </a:pPr>
            <a:r>
              <a:rPr lang="ru-RU" smtClean="0"/>
              <a:t>язык узким и широким. </a:t>
            </a:r>
          </a:p>
          <a:p>
            <a:pPr>
              <a:buFont typeface="Arial" charset="0"/>
              <a:buNone/>
            </a:pPr>
            <a:r>
              <a:rPr lang="ru-RU" smtClean="0"/>
              <a:t>«Иголка»-язык напряжен </a:t>
            </a:r>
          </a:p>
          <a:p>
            <a:pPr>
              <a:buFont typeface="Arial" charset="0"/>
              <a:buNone/>
            </a:pPr>
            <a:r>
              <a:rPr lang="ru-RU" smtClean="0"/>
              <a:t>и выдвинут вперед. </a:t>
            </a:r>
          </a:p>
          <a:p>
            <a:pPr>
              <a:buFont typeface="Arial" charset="0"/>
              <a:buNone/>
            </a:pPr>
            <a:r>
              <a:rPr lang="ru-RU" smtClean="0"/>
              <a:t>«Лопата»-язык </a:t>
            </a:r>
          </a:p>
          <a:p>
            <a:pPr>
              <a:buFont typeface="Arial" charset="0"/>
              <a:buNone/>
            </a:pPr>
            <a:r>
              <a:rPr lang="ru-RU" smtClean="0"/>
              <a:t>расслаблен и лежит на </a:t>
            </a:r>
          </a:p>
          <a:p>
            <a:pPr>
              <a:buFont typeface="Arial" charset="0"/>
              <a:buNone/>
            </a:pPr>
            <a:r>
              <a:rPr lang="ru-RU" smtClean="0"/>
              <a:t>нижней губе</a:t>
            </a:r>
          </a:p>
        </p:txBody>
      </p:sp>
      <p:pic>
        <p:nvPicPr>
          <p:cNvPr id="40963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98713"/>
            <a:ext cx="4038600" cy="2928937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FF0000"/>
                </a:solidFill>
              </a:rPr>
              <a:t>Надоели превращенья: </a:t>
            </a:r>
            <a:br>
              <a:rPr lang="ru-RU" sz="3600" smtClean="0">
                <a:solidFill>
                  <a:srgbClr val="FF0000"/>
                </a:solidFill>
              </a:rPr>
            </a:br>
            <a:r>
              <a:rPr lang="ru-RU" sz="3600" smtClean="0">
                <a:solidFill>
                  <a:srgbClr val="FF0000"/>
                </a:solidFill>
              </a:rPr>
              <a:t>Лижет Язычок варенье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Рот открыть 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улыбнуться. Широким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языком облизывать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верхнюю губу. При этом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стараться «обнять»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языком сразу всю губу и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облизать ее, втягивая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язык вглубь рта. Рот не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закрывать</a:t>
            </a:r>
            <a:endParaRPr lang="ru-RU" dirty="0"/>
          </a:p>
        </p:txBody>
      </p:sp>
      <p:pic>
        <p:nvPicPr>
          <p:cNvPr id="41987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773238"/>
            <a:ext cx="3527425" cy="4176712"/>
          </a:xfr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FF0000"/>
                </a:solidFill>
              </a:rPr>
              <a:t>Любит он покушать сладко. </a:t>
            </a:r>
            <a:br>
              <a:rPr lang="ru-RU" sz="3600" smtClean="0">
                <a:solidFill>
                  <a:srgbClr val="FF0000"/>
                </a:solidFill>
              </a:rPr>
            </a:br>
            <a:r>
              <a:rPr lang="ru-RU" sz="3600" smtClean="0">
                <a:solidFill>
                  <a:srgbClr val="FF0000"/>
                </a:solidFill>
              </a:rPr>
              <a:t>После скачет, как лошадка</a:t>
            </a:r>
          </a:p>
        </p:txBody>
      </p:sp>
      <p:sp>
        <p:nvSpPr>
          <p:cNvPr id="4301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Рот держать широко </a:t>
            </a:r>
          </a:p>
          <a:p>
            <a:pPr>
              <a:buFont typeface="Arial" charset="0"/>
              <a:buNone/>
            </a:pPr>
            <a:r>
              <a:rPr lang="ru-RU" smtClean="0"/>
              <a:t>открытым. Улыбнуться. </a:t>
            </a:r>
          </a:p>
          <a:p>
            <a:pPr>
              <a:buFont typeface="Arial" charset="0"/>
              <a:buNone/>
            </a:pPr>
            <a:r>
              <a:rPr lang="ru-RU" smtClean="0"/>
              <a:t>Медленно щелкать </a:t>
            </a:r>
          </a:p>
          <a:p>
            <a:pPr>
              <a:buFont typeface="Arial" charset="0"/>
              <a:buNone/>
            </a:pPr>
            <a:r>
              <a:rPr lang="ru-RU" smtClean="0"/>
              <a:t>языком, присасывая его </a:t>
            </a:r>
          </a:p>
          <a:p>
            <a:pPr>
              <a:buFont typeface="Arial" charset="0"/>
              <a:buNone/>
            </a:pPr>
            <a:r>
              <a:rPr lang="ru-RU" smtClean="0"/>
              <a:t>к нёбу и отрывая от него. </a:t>
            </a:r>
          </a:p>
          <a:p>
            <a:pPr>
              <a:buFont typeface="Arial" charset="0"/>
              <a:buNone/>
            </a:pPr>
            <a:r>
              <a:rPr lang="ru-RU" smtClean="0"/>
              <a:t>Тянуть подъязычную </a:t>
            </a:r>
          </a:p>
          <a:p>
            <a:pPr>
              <a:buFont typeface="Arial" charset="0"/>
              <a:buNone/>
            </a:pPr>
            <a:r>
              <a:rPr lang="ru-RU" smtClean="0"/>
              <a:t>связку</a:t>
            </a:r>
          </a:p>
        </p:txBody>
      </p:sp>
      <p:pic>
        <p:nvPicPr>
          <p:cNvPr id="43011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844675"/>
            <a:ext cx="3527425" cy="4248150"/>
          </a:xfr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Надувать и втягивать щеки</a:t>
            </a:r>
          </a:p>
        </p:txBody>
      </p:sp>
      <p:pic>
        <p:nvPicPr>
          <p:cNvPr id="16386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276475"/>
            <a:ext cx="4171950" cy="2776538"/>
          </a:xfrm>
        </p:spPr>
      </p:pic>
      <p:sp>
        <p:nvSpPr>
          <p:cNvPr id="16387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 В этом доме две стены.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 Это щеки нам видны.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 Могут стены в дом 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 втянуться, 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 А потом, как шар, 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 раздуться.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 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349500"/>
            <a:ext cx="4572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УЧЕБНАЯ</a:t>
            </a:r>
            <a:br>
              <a:rPr lang="ru-RU" sz="72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</a:br>
            <a:endParaRPr lang="ru-RU" sz="72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6524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Язычок знаком вам, дети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Мы его улыбкой встретим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5058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5059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45060" name="Рисунок 4" descr="http://ceolte.com/img/313.files/image0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989138"/>
            <a:ext cx="2592387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Прямоугольник 5"/>
          <p:cNvSpPr>
            <a:spLocks noChangeArrowheads="1"/>
          </p:cNvSpPr>
          <p:nvPr/>
        </p:nvSpPr>
        <p:spPr bwMode="auto">
          <a:xfrm>
            <a:off x="4787900" y="1989138"/>
            <a:ext cx="37449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Широко улыбаться, растягивая губы.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9692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Это Язычок пришел. Вправо он сейчас пошел. Все, что нужно, увидал. И налево зашагал.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608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Рот приоткрыть.</a:t>
            </a:r>
          </a:p>
          <a:p>
            <a:pPr>
              <a:buFont typeface="Arial" charset="0"/>
              <a:buNone/>
            </a:pPr>
            <a:r>
              <a:rPr lang="ru-RU" smtClean="0"/>
              <a:t>Высунуть узкий язык.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Тянуться языком к</a:t>
            </a:r>
          </a:p>
          <a:p>
            <a:pPr>
              <a:buFont typeface="Arial" charset="0"/>
              <a:buNone/>
            </a:pPr>
            <a:r>
              <a:rPr lang="ru-RU" smtClean="0"/>
              <a:t>правому уху.</a:t>
            </a:r>
            <a:br>
              <a:rPr lang="ru-RU" smtClean="0"/>
            </a:b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Тянуться языком к</a:t>
            </a:r>
          </a:p>
          <a:p>
            <a:pPr>
              <a:buFont typeface="Arial" charset="0"/>
              <a:buNone/>
            </a:pPr>
            <a:r>
              <a:rPr lang="ru-RU" smtClean="0"/>
              <a:t>левому уху.</a:t>
            </a:r>
          </a:p>
          <a:p>
            <a:endParaRPr lang="ru-RU" smtClean="0"/>
          </a:p>
        </p:txBody>
      </p:sp>
      <p:pic>
        <p:nvPicPr>
          <p:cNvPr id="46083" name="Содержимое 4" descr="http://ceolte.com/img/313.files/image063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600200"/>
            <a:ext cx="2160588" cy="2836863"/>
          </a:xfrm>
        </p:spPr>
      </p:pic>
      <p:pic>
        <p:nvPicPr>
          <p:cNvPr id="46084" name="Содержимое 4" descr="http://ceolte.com/img/313.files/image065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3644900"/>
            <a:ext cx="20161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2921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Погулял совсем немножко,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Широко открыл окошко.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710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Широко открыть рот и</a:t>
            </a:r>
          </a:p>
          <a:p>
            <a:pPr>
              <a:buFont typeface="Arial" charset="0"/>
              <a:buNone/>
            </a:pPr>
            <a:r>
              <a:rPr lang="ru-RU" smtClean="0"/>
              <a:t>удерживать его </a:t>
            </a:r>
          </a:p>
          <a:p>
            <a:pPr>
              <a:buFont typeface="Arial" charset="0"/>
              <a:buNone/>
            </a:pPr>
            <a:r>
              <a:rPr lang="ru-RU" smtClean="0"/>
              <a:t>в таком положении </a:t>
            </a:r>
          </a:p>
          <a:p>
            <a:pPr>
              <a:buFont typeface="Arial" charset="0"/>
              <a:buNone/>
            </a:pPr>
            <a:r>
              <a:rPr lang="ru-RU" smtClean="0"/>
              <a:t>10 сек.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47107" name="Содержимое 6" descr="http://ceolte.com/img/313.files/image067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62013" y="1804988"/>
            <a:ext cx="322897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Он окно не закрывает,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Кверху кончик поднимает.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813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Держать рот широко</a:t>
            </a:r>
          </a:p>
          <a:p>
            <a:pPr>
              <a:buFont typeface="Arial" charset="0"/>
              <a:buNone/>
            </a:pPr>
            <a:r>
              <a:rPr lang="ru-RU" smtClean="0"/>
              <a:t>открытым. </a:t>
            </a:r>
          </a:p>
          <a:p>
            <a:pPr>
              <a:buFont typeface="Arial" charset="0"/>
              <a:buNone/>
            </a:pPr>
            <a:r>
              <a:rPr lang="ru-RU" smtClean="0"/>
              <a:t>Тянуться языком к носу.</a:t>
            </a:r>
          </a:p>
          <a:p>
            <a:endParaRPr lang="ru-RU" smtClean="0"/>
          </a:p>
        </p:txBody>
      </p:sp>
      <p:pic>
        <p:nvPicPr>
          <p:cNvPr id="48131" name="Содержимое 4" descr="http://ceolte.com/img/313.files/image069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9938" y="1600200"/>
            <a:ext cx="34131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Он окно не закрывает,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Книзу кончик опускает.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915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Держать рот открытым.</a:t>
            </a:r>
          </a:p>
          <a:p>
            <a:pPr>
              <a:buFont typeface="Arial" charset="0"/>
              <a:buNone/>
            </a:pPr>
            <a:r>
              <a:rPr lang="ru-RU" smtClean="0"/>
              <a:t>Тянуться языком к</a:t>
            </a:r>
          </a:p>
          <a:p>
            <a:pPr>
              <a:buFont typeface="Arial" charset="0"/>
              <a:buNone/>
            </a:pPr>
            <a:r>
              <a:rPr lang="ru-RU" smtClean="0"/>
              <a:t>подбородку.</a:t>
            </a:r>
          </a:p>
        </p:txBody>
      </p:sp>
      <p:pic>
        <p:nvPicPr>
          <p:cNvPr id="49155" name="Содержимое 4" descr="http://ceolte.com/img/313.files/image073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9125" y="1600200"/>
            <a:ext cx="37147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Язычок не устает: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Тянется теперь вперед.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0178" name="Содержимое 4" descr="http://ceolte.com/img/313.files/image07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7238" y="2173288"/>
            <a:ext cx="3438525" cy="3381375"/>
          </a:xfrm>
        </p:spPr>
      </p:pic>
      <p:sp>
        <p:nvSpPr>
          <p:cNvPr id="5017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Открыть рот.</a:t>
            </a:r>
          </a:p>
          <a:p>
            <a:pPr>
              <a:buFont typeface="Arial" charset="0"/>
              <a:buNone/>
            </a:pPr>
            <a:r>
              <a:rPr lang="ru-RU" smtClean="0"/>
              <a:t>Максимально</a:t>
            </a:r>
          </a:p>
          <a:p>
            <a:pPr>
              <a:buFont typeface="Arial" charset="0"/>
              <a:buNone/>
            </a:pPr>
            <a:r>
              <a:rPr lang="ru-RU" smtClean="0"/>
              <a:t>высовывать язык изо рта</a:t>
            </a:r>
          </a:p>
          <a:p>
            <a:pPr>
              <a:buFont typeface="Arial" charset="0"/>
              <a:buNone/>
            </a:pPr>
            <a:r>
              <a:rPr lang="ru-RU" smtClean="0"/>
              <a:t>и вытягивать его вперед.</a:t>
            </a:r>
          </a:p>
          <a:p>
            <a:pPr>
              <a:buFont typeface="Arial" charset="0"/>
              <a:buNone/>
            </a:pPr>
            <a:r>
              <a:rPr lang="ru-RU" smtClean="0"/>
              <a:t> 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В прятки поиграть он рад: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Отступает шаг назад.</a:t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120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Приоткрыть рот.</a:t>
            </a:r>
          </a:p>
          <a:p>
            <a:pPr>
              <a:buFont typeface="Arial" charset="0"/>
              <a:buNone/>
            </a:pPr>
            <a:r>
              <a:rPr lang="ru-RU" smtClean="0"/>
              <a:t>Оттягивать язык</a:t>
            </a:r>
          </a:p>
          <a:p>
            <a:pPr>
              <a:buFont typeface="Arial" charset="0"/>
              <a:buNone/>
            </a:pPr>
            <a:r>
              <a:rPr lang="ru-RU" smtClean="0"/>
              <a:t>вглубь рта.</a:t>
            </a:r>
            <a:br>
              <a:rPr lang="ru-RU" smtClean="0"/>
            </a:br>
            <a:endParaRPr lang="ru-RU" smtClean="0"/>
          </a:p>
        </p:txBody>
      </p:sp>
      <p:pic>
        <p:nvPicPr>
          <p:cNvPr id="51203" name="Содержимое 4" descr="http://ceolte.com/img/313.files/image077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8638" y="2614613"/>
            <a:ext cx="3895725" cy="2495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FF0000"/>
                </a:solidFill>
              </a:rPr>
              <a:t>Поиграл с тобою в прятки </a:t>
            </a:r>
            <a:br>
              <a:rPr lang="ru-RU" sz="3600" smtClean="0">
                <a:solidFill>
                  <a:srgbClr val="FF0000"/>
                </a:solidFill>
              </a:rPr>
            </a:br>
            <a:r>
              <a:rPr lang="ru-RU" sz="3600" smtClean="0">
                <a:solidFill>
                  <a:srgbClr val="FF0000"/>
                </a:solidFill>
              </a:rPr>
              <a:t>И помчался на лошадке.</a:t>
            </a:r>
          </a:p>
        </p:txBody>
      </p:sp>
      <p:sp>
        <p:nvSpPr>
          <p:cNvPr id="5222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Щелкать языком.</a:t>
            </a:r>
          </a:p>
          <a:p>
            <a:pPr>
              <a:buFont typeface="Arial" charset="0"/>
              <a:buNone/>
            </a:pPr>
            <a:r>
              <a:rPr lang="ru-RU" smtClean="0"/>
              <a:t>Рот держать широко </a:t>
            </a:r>
          </a:p>
          <a:p>
            <a:pPr>
              <a:buFont typeface="Arial" charset="0"/>
              <a:buNone/>
            </a:pPr>
            <a:r>
              <a:rPr lang="ru-RU" smtClean="0"/>
              <a:t>открытым, губы </a:t>
            </a:r>
          </a:p>
          <a:p>
            <a:pPr>
              <a:buFont typeface="Arial" charset="0"/>
              <a:buNone/>
            </a:pPr>
            <a:r>
              <a:rPr lang="ru-RU" smtClean="0"/>
              <a:t>растянуть в улыбке.</a:t>
            </a:r>
          </a:p>
        </p:txBody>
      </p:sp>
      <p:pic>
        <p:nvPicPr>
          <p:cNvPr id="52227" name="Содержимое 4" descr="http://ceolte.com/img/313.files/image075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4838" y="1747838"/>
            <a:ext cx="3743325" cy="4229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FF0000"/>
                </a:solidFill>
              </a:rPr>
              <a:t>Говорит он: «До свиданья!» </a:t>
            </a:r>
            <a:br>
              <a:rPr lang="ru-RU" sz="3600" smtClean="0">
                <a:solidFill>
                  <a:srgbClr val="FF0000"/>
                </a:solidFill>
              </a:rPr>
            </a:br>
            <a:r>
              <a:rPr lang="ru-RU" sz="3600" smtClean="0">
                <a:solidFill>
                  <a:srgbClr val="FF0000"/>
                </a:solidFill>
              </a:rPr>
              <a:t>Тебе машет на прощанье.</a:t>
            </a:r>
          </a:p>
        </p:txBody>
      </p:sp>
      <p:sp>
        <p:nvSpPr>
          <p:cNvPr id="5325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Рот открыть, улыбнуться. </a:t>
            </a:r>
          </a:p>
          <a:p>
            <a:pPr>
              <a:buFont typeface="Arial" charset="0"/>
              <a:buNone/>
            </a:pPr>
            <a:r>
              <a:rPr lang="ru-RU" smtClean="0"/>
              <a:t>Попеременно поднимать </a:t>
            </a:r>
          </a:p>
          <a:p>
            <a:pPr>
              <a:buFont typeface="Arial" charset="0"/>
              <a:buNone/>
            </a:pPr>
            <a:r>
              <a:rPr lang="ru-RU" smtClean="0"/>
              <a:t>широкий язык на </a:t>
            </a:r>
          </a:p>
          <a:p>
            <a:pPr>
              <a:buFont typeface="Arial" charset="0"/>
              <a:buNone/>
            </a:pPr>
            <a:r>
              <a:rPr lang="ru-RU" smtClean="0"/>
              <a:t>верхнюю губку и </a:t>
            </a:r>
          </a:p>
          <a:p>
            <a:pPr>
              <a:buFont typeface="Arial" charset="0"/>
              <a:buNone/>
            </a:pPr>
            <a:r>
              <a:rPr lang="ru-RU" smtClean="0"/>
              <a:t>опускать на нижнюю.</a:t>
            </a:r>
          </a:p>
          <a:p>
            <a:endParaRPr lang="ru-RU" smtClean="0"/>
          </a:p>
        </p:txBody>
      </p:sp>
      <p:pic>
        <p:nvPicPr>
          <p:cNvPr id="53251" name="Содержимое 4" descr="http://ceolte.com/img/313.files/image081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81100" y="1973263"/>
            <a:ext cx="2590800" cy="3781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Вращать нижней челюстью</a:t>
            </a:r>
          </a:p>
        </p:txBody>
      </p:sp>
      <p:pic>
        <p:nvPicPr>
          <p:cNvPr id="17410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916113"/>
            <a:ext cx="4100512" cy="3517900"/>
          </a:xfrm>
        </p:spPr>
      </p:pic>
      <p:sp>
        <p:nvSpPr>
          <p:cNvPr id="17411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Пол есть тоже в доме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нашем. 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Челюсть нижнюю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покажем. 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Эта челюсть нижняя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В домике подвижная</a:t>
            </a:r>
            <a:r>
              <a:rPr lang="ru-RU" smtClean="0"/>
              <a:t>.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2060575"/>
            <a:ext cx="78486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СПОРТИВНАЯ</a:t>
            </a:r>
            <a:r>
              <a:rPr lang="ru-RU" sz="720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/>
            </a:r>
            <a:br>
              <a:rPr lang="ru-RU" sz="720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</a:br>
            <a:endParaRPr lang="ru-RU" sz="7200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Хотя это нелегко,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Потянулся высоко.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734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Рот открыть и не</a:t>
            </a:r>
          </a:p>
          <a:p>
            <a:pPr>
              <a:buFont typeface="Arial" charset="0"/>
              <a:buNone/>
            </a:pPr>
            <a:r>
              <a:rPr lang="ru-RU" smtClean="0"/>
              <a:t>закрывать. </a:t>
            </a:r>
          </a:p>
          <a:p>
            <a:pPr>
              <a:buFont typeface="Arial" charset="0"/>
              <a:buNone/>
            </a:pPr>
            <a:r>
              <a:rPr lang="ru-RU" smtClean="0"/>
              <a:t>Тянуться языком </a:t>
            </a:r>
          </a:p>
          <a:p>
            <a:pPr>
              <a:buFont typeface="Arial" charset="0"/>
              <a:buNone/>
            </a:pPr>
            <a:r>
              <a:rPr lang="ru-RU" smtClean="0"/>
              <a:t>к носу.</a:t>
            </a:r>
            <a:br>
              <a:rPr lang="ru-RU" smtClean="0"/>
            </a:br>
            <a:endParaRPr lang="ru-RU" smtClean="0"/>
          </a:p>
        </p:txBody>
      </p:sp>
      <p:pic>
        <p:nvPicPr>
          <p:cNvPr id="57347" name="Содержимое 4" descr="http://ceolte.com/img/313.files/image085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700213"/>
            <a:ext cx="3240087" cy="4392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Наклонился низко,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К подбородку близко.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837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Рот открыть. </a:t>
            </a:r>
          </a:p>
          <a:p>
            <a:pPr>
              <a:buFont typeface="Arial" charset="0"/>
              <a:buNone/>
            </a:pPr>
            <a:r>
              <a:rPr lang="ru-RU" smtClean="0"/>
              <a:t>Тянуться высунутым </a:t>
            </a:r>
          </a:p>
          <a:p>
            <a:pPr>
              <a:buFont typeface="Arial" charset="0"/>
              <a:buNone/>
            </a:pPr>
            <a:r>
              <a:rPr lang="ru-RU" smtClean="0"/>
              <a:t>языком к подбородку</a:t>
            </a:r>
            <a:r>
              <a:rPr lang="ru-RU" i="1" smtClean="0"/>
              <a:t>.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58371" name="Содержимое 4" descr="http://ceolte.com/img/313.files/image087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90575" y="1897063"/>
            <a:ext cx="3371850" cy="3933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FF0000"/>
                </a:solidFill>
              </a:rPr>
              <a:t/>
            </a:r>
            <a:br>
              <a:rPr lang="ru-RU" sz="3600" smtClean="0">
                <a:solidFill>
                  <a:srgbClr val="FF0000"/>
                </a:solidFill>
              </a:rPr>
            </a:br>
            <a:r>
              <a:rPr lang="ru-RU" sz="3600" smtClean="0">
                <a:solidFill>
                  <a:srgbClr val="FF0000"/>
                </a:solidFill>
              </a:rPr>
              <a:t>Ловко сделал мостик, </a:t>
            </a:r>
            <a:br>
              <a:rPr lang="ru-RU" sz="3600" smtClean="0">
                <a:solidFill>
                  <a:srgbClr val="FF0000"/>
                </a:solidFill>
              </a:rPr>
            </a:br>
            <a:r>
              <a:rPr lang="ru-RU" sz="3600" smtClean="0">
                <a:solidFill>
                  <a:srgbClr val="FF0000"/>
                </a:solidFill>
              </a:rPr>
              <a:t>Вниз запрятал хвостик.</a:t>
            </a:r>
            <a:br>
              <a:rPr lang="ru-RU" sz="3600" smtClean="0">
                <a:solidFill>
                  <a:srgbClr val="FF0000"/>
                </a:solidFill>
              </a:rPr>
            </a:br>
            <a:endParaRPr lang="ru-RU" sz="3600" smtClean="0">
              <a:solidFill>
                <a:srgbClr val="FF0000"/>
              </a:solidFill>
            </a:endParaRPr>
          </a:p>
        </p:txBody>
      </p:sp>
      <p:sp>
        <p:nvSpPr>
          <p:cNvPr id="5939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Рот открыть.</a:t>
            </a:r>
          </a:p>
          <a:p>
            <a:pPr>
              <a:buFont typeface="Arial" charset="0"/>
              <a:buNone/>
            </a:pPr>
            <a:r>
              <a:rPr lang="ru-RU" smtClean="0"/>
              <a:t>Спрятать кончик языка </a:t>
            </a:r>
          </a:p>
          <a:p>
            <a:pPr>
              <a:buFont typeface="Arial" charset="0"/>
              <a:buNone/>
            </a:pPr>
            <a:r>
              <a:rPr lang="ru-RU" smtClean="0"/>
              <a:t>за нижние зубы. </a:t>
            </a:r>
          </a:p>
          <a:p>
            <a:pPr>
              <a:buFont typeface="Arial" charset="0"/>
              <a:buNone/>
            </a:pPr>
            <a:r>
              <a:rPr lang="ru-RU" smtClean="0"/>
              <a:t>Выгнуть спинку языка.</a:t>
            </a:r>
            <a:br>
              <a:rPr lang="ru-RU" smtClean="0"/>
            </a:br>
            <a:endParaRPr lang="ru-RU" smtClean="0"/>
          </a:p>
        </p:txBody>
      </p:sp>
      <p:pic>
        <p:nvPicPr>
          <p:cNvPr id="59395" name="Содержимое 4" descr="http://ceolte.com/img/313.files/image09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44675"/>
            <a:ext cx="4038600" cy="3887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А теперь Язык, как мячик,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За зубами сверху скачет.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041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Держать рот широко</a:t>
            </a:r>
          </a:p>
          <a:p>
            <a:pPr>
              <a:buFont typeface="Arial" charset="0"/>
              <a:buNone/>
            </a:pPr>
            <a:r>
              <a:rPr lang="ru-RU" smtClean="0"/>
              <a:t>открытым. Стучать </a:t>
            </a:r>
          </a:p>
          <a:p>
            <a:pPr>
              <a:buFont typeface="Arial" charset="0"/>
              <a:buNone/>
            </a:pPr>
            <a:r>
              <a:rPr lang="ru-RU" smtClean="0"/>
              <a:t>кончиком языка по</a:t>
            </a:r>
          </a:p>
          <a:p>
            <a:pPr>
              <a:buFont typeface="Arial" charset="0"/>
              <a:buNone/>
            </a:pPr>
            <a:r>
              <a:rPr lang="ru-RU" smtClean="0"/>
              <a:t>внутренней </a:t>
            </a:r>
          </a:p>
          <a:p>
            <a:pPr>
              <a:buFont typeface="Arial" charset="0"/>
              <a:buNone/>
            </a:pPr>
            <a:r>
              <a:rPr lang="ru-RU" smtClean="0"/>
              <a:t>поверхности верхних</a:t>
            </a:r>
          </a:p>
          <a:p>
            <a:pPr>
              <a:buFont typeface="Arial" charset="0"/>
              <a:buNone/>
            </a:pPr>
            <a:r>
              <a:rPr lang="ru-RU" smtClean="0"/>
              <a:t>резцов.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60419" name="Содержимое 4" descr="http://ceolte.com/img/313.files/image089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4875" y="1757363"/>
            <a:ext cx="3143250" cy="4210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FF0000"/>
                </a:solidFill>
              </a:rPr>
              <a:t>Язычок на спортплощадке </a:t>
            </a:r>
            <a:br>
              <a:rPr lang="ru-RU" sz="3600" smtClean="0">
                <a:solidFill>
                  <a:srgbClr val="FF0000"/>
                </a:solidFill>
              </a:rPr>
            </a:br>
            <a:r>
              <a:rPr lang="ru-RU" sz="3600" smtClean="0">
                <a:solidFill>
                  <a:srgbClr val="FF0000"/>
                </a:solidFill>
              </a:rPr>
              <a:t>Занимается зарядкой.</a:t>
            </a:r>
          </a:p>
        </p:txBody>
      </p:sp>
      <p:sp>
        <p:nvSpPr>
          <p:cNvPr id="5632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Рот приоткрыть. </a:t>
            </a:r>
          </a:p>
          <a:p>
            <a:pPr>
              <a:buFont typeface="Arial" charset="0"/>
              <a:buNone/>
            </a:pPr>
            <a:r>
              <a:rPr lang="ru-RU" smtClean="0"/>
              <a:t>Язык максимально </a:t>
            </a:r>
          </a:p>
          <a:p>
            <a:pPr>
              <a:buFont typeface="Arial" charset="0"/>
              <a:buNone/>
            </a:pPr>
            <a:r>
              <a:rPr lang="ru-RU" smtClean="0"/>
              <a:t>высунуть изо рта и </a:t>
            </a:r>
          </a:p>
          <a:p>
            <a:pPr>
              <a:buFont typeface="Arial" charset="0"/>
              <a:buNone/>
            </a:pPr>
            <a:r>
              <a:rPr lang="ru-RU" smtClean="0"/>
              <a:t>оттягивать вправо-</a:t>
            </a:r>
          </a:p>
          <a:p>
            <a:pPr>
              <a:buFont typeface="Arial" charset="0"/>
              <a:buNone/>
            </a:pPr>
            <a:r>
              <a:rPr lang="ru-RU" smtClean="0"/>
              <a:t>влево.</a:t>
            </a:r>
            <a:br>
              <a:rPr lang="ru-RU" smtClean="0"/>
            </a:br>
            <a:endParaRPr lang="ru-RU" smtClean="0"/>
          </a:p>
        </p:txBody>
      </p:sp>
      <p:pic>
        <p:nvPicPr>
          <p:cNvPr id="56323" name="Содержимое 4" descr="http://ceolte.com/img/313.files/image083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3938" y="2033588"/>
            <a:ext cx="2905125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Поспешил на ипподром,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На лошадку сел верхом.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144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Широко открыть рот и</a:t>
            </a:r>
          </a:p>
          <a:p>
            <a:pPr>
              <a:buFont typeface="Arial" charset="0"/>
              <a:buNone/>
            </a:pPr>
            <a:r>
              <a:rPr lang="ru-RU" smtClean="0"/>
              <a:t>улыбнуться. Медленно </a:t>
            </a:r>
          </a:p>
          <a:p>
            <a:pPr>
              <a:buFont typeface="Arial" charset="0"/>
              <a:buNone/>
            </a:pPr>
            <a:r>
              <a:rPr lang="ru-RU" smtClean="0"/>
              <a:t>щелкать языком, </a:t>
            </a:r>
          </a:p>
          <a:p>
            <a:pPr>
              <a:buFont typeface="Arial" charset="0"/>
              <a:buNone/>
            </a:pPr>
            <a:r>
              <a:rPr lang="ru-RU" smtClean="0"/>
              <a:t>присасывая его к нёбу. </a:t>
            </a:r>
          </a:p>
          <a:p>
            <a:pPr>
              <a:buFont typeface="Arial" charset="0"/>
              <a:buNone/>
            </a:pPr>
            <a:r>
              <a:rPr lang="ru-RU" smtClean="0"/>
              <a:t>Растягивать </a:t>
            </a:r>
          </a:p>
          <a:p>
            <a:pPr>
              <a:buFont typeface="Arial" charset="0"/>
              <a:buNone/>
            </a:pPr>
            <a:r>
              <a:rPr lang="ru-RU" smtClean="0"/>
              <a:t>подъязычную связку.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61443" name="Содержимое 4" descr="http://ceolte.com/img/313.files/image095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59025"/>
            <a:ext cx="4038600" cy="3008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Язычок остановился.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В гриб на ножке превратился.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Держать рот широко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открытым, улыбаться.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Присосать язык к нёбу 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удерживать его в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таком положении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10  сек.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Тянуть подъязычную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связку.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2467" name="Содержимое 4" descr="http://ceolte.com/img/313.files/image093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628775"/>
            <a:ext cx="2520950" cy="4464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Язычок теперь гимнаст.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Закрутился вверх у нас.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349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Рот открыть. </a:t>
            </a:r>
          </a:p>
          <a:p>
            <a:pPr>
              <a:buFont typeface="Arial" charset="0"/>
              <a:buNone/>
            </a:pPr>
            <a:r>
              <a:rPr lang="ru-RU" smtClean="0"/>
              <a:t>Поднять язык за </a:t>
            </a:r>
          </a:p>
          <a:p>
            <a:pPr>
              <a:buFont typeface="Arial" charset="0"/>
              <a:buNone/>
            </a:pPr>
            <a:r>
              <a:rPr lang="ru-RU" smtClean="0"/>
              <a:t>верхние зубы. </a:t>
            </a:r>
          </a:p>
          <a:p>
            <a:pPr>
              <a:buFont typeface="Arial" charset="0"/>
              <a:buNone/>
            </a:pPr>
            <a:r>
              <a:rPr lang="ru-RU" smtClean="0"/>
              <a:t>Закрутить его наверх. </a:t>
            </a:r>
          </a:p>
          <a:p>
            <a:pPr>
              <a:buFont typeface="Arial" charset="0"/>
              <a:buNone/>
            </a:pPr>
            <a:r>
              <a:rPr lang="ru-RU" smtClean="0"/>
              <a:t>Придержать зубами.</a:t>
            </a:r>
            <a:br>
              <a:rPr lang="ru-RU" smtClean="0"/>
            </a:br>
            <a:endParaRPr lang="ru-RU" smtClean="0"/>
          </a:p>
        </p:txBody>
      </p:sp>
      <p:pic>
        <p:nvPicPr>
          <p:cNvPr id="63491" name="Содержимое 4" descr="http://ceolte.com/img/313.files/image097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4238" y="1600200"/>
            <a:ext cx="31845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А сейчас он развернулся,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Лег и в трубочку свернулся.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451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Рот приоткрыть. </a:t>
            </a:r>
          </a:p>
          <a:p>
            <a:pPr>
              <a:buFont typeface="Arial" charset="0"/>
              <a:buNone/>
            </a:pPr>
            <a:r>
              <a:rPr lang="ru-RU" smtClean="0"/>
              <a:t>Высунуть широкий </a:t>
            </a:r>
          </a:p>
          <a:p>
            <a:pPr>
              <a:buFont typeface="Arial" charset="0"/>
              <a:buNone/>
            </a:pPr>
            <a:r>
              <a:rPr lang="ru-RU" smtClean="0"/>
              <a:t>язык. Завернуть края </a:t>
            </a:r>
          </a:p>
          <a:p>
            <a:pPr>
              <a:buFont typeface="Arial" charset="0"/>
              <a:buNone/>
            </a:pPr>
            <a:r>
              <a:rPr lang="ru-RU" smtClean="0"/>
              <a:t>языка внутрь.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b="1" i="1" smtClean="0"/>
              <a:t/>
            </a:r>
            <a:br>
              <a:rPr lang="ru-RU" b="1" i="1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64515" name="Содержимое 4" descr="http://ceolte.com/img/313.files/image099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408238"/>
            <a:ext cx="4038600" cy="2909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Широко открыть рот. Погладить языком по нёбу. «Постучать» языком по нёбу</a:t>
            </a:r>
          </a:p>
        </p:txBody>
      </p:sp>
      <p:pic>
        <p:nvPicPr>
          <p:cNvPr id="18434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9125" y="1757363"/>
            <a:ext cx="3714750" cy="4210050"/>
          </a:xfrm>
        </p:spPr>
      </p:pic>
      <p:sp>
        <p:nvSpPr>
          <p:cNvPr id="18435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Потолок вверху, внутри. 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Это нёбо. Посмотри. 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Можно к нёбу 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прикасаться, 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Постучать и там остаться.</a:t>
            </a:r>
          </a:p>
          <a:p>
            <a:pPr>
              <a:buFont typeface="Arial" charset="0"/>
              <a:buNone/>
            </a:pPr>
            <a:endParaRPr lang="ru-RU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2133600"/>
            <a:ext cx="78486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ЗООЛОГИЧЕСКАЯ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FF0000"/>
                </a:solidFill>
              </a:rPr>
              <a:t>Язычок чуть-чуть устал. </a:t>
            </a:r>
            <a:br>
              <a:rPr lang="ru-RU" sz="3600" smtClean="0">
                <a:solidFill>
                  <a:srgbClr val="FF0000"/>
                </a:solidFill>
              </a:rPr>
            </a:br>
            <a:r>
              <a:rPr lang="ru-RU" sz="3600" smtClean="0">
                <a:solidFill>
                  <a:srgbClr val="FF0000"/>
                </a:solidFill>
              </a:rPr>
              <a:t>Он спокойно полежал.</a:t>
            </a:r>
          </a:p>
        </p:txBody>
      </p:sp>
      <p:sp>
        <p:nvSpPr>
          <p:cNvPr id="66562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66563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i="1" smtClean="0"/>
              <a:t>Высунуть широкий </a:t>
            </a:r>
          </a:p>
          <a:p>
            <a:pPr>
              <a:buFont typeface="Arial" charset="0"/>
              <a:buNone/>
            </a:pPr>
            <a:r>
              <a:rPr lang="ru-RU" i="1" smtClean="0"/>
              <a:t>язык. Расслабить</a:t>
            </a:r>
          </a:p>
          <a:p>
            <a:pPr>
              <a:buFont typeface="Arial" charset="0"/>
              <a:buNone/>
            </a:pPr>
            <a:r>
              <a:rPr lang="ru-RU" i="1" smtClean="0"/>
              <a:t>мышцы языка.</a:t>
            </a:r>
          </a:p>
          <a:p>
            <a:pPr>
              <a:buFont typeface="Arial" charset="0"/>
              <a:buNone/>
            </a:pPr>
            <a:r>
              <a:rPr lang="ru-RU" i="1" smtClean="0"/>
              <a:t>Удерживать его в</a:t>
            </a:r>
          </a:p>
          <a:p>
            <a:pPr>
              <a:buFont typeface="Arial" charset="0"/>
              <a:buNone/>
            </a:pPr>
            <a:r>
              <a:rPr lang="ru-RU" i="1" smtClean="0"/>
              <a:t>таком положении </a:t>
            </a:r>
          </a:p>
          <a:p>
            <a:pPr>
              <a:buFont typeface="Arial" charset="0"/>
              <a:buNone/>
            </a:pPr>
            <a:r>
              <a:rPr lang="ru-RU" i="1" smtClean="0"/>
              <a:t>10 сек.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66564" name="Рисунок 4" descr="http://ceolte.com/img/313.files/image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73238"/>
            <a:ext cx="43211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В зоопарк пойдем теперь.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Открываем шире дверь.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758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i="1" smtClean="0"/>
              <a:t>Открывать широко</a:t>
            </a:r>
          </a:p>
          <a:p>
            <a:pPr>
              <a:buFont typeface="Arial" charset="0"/>
              <a:buNone/>
            </a:pPr>
            <a:r>
              <a:rPr lang="ru-RU" i="1" smtClean="0"/>
              <a:t>рот и закрывать его.</a:t>
            </a:r>
            <a:endParaRPr lang="ru-RU" smtClean="0"/>
          </a:p>
        </p:txBody>
      </p:sp>
      <p:pic>
        <p:nvPicPr>
          <p:cNvPr id="67587" name="Содержимое 4" descr="http://ceolte.com/img/313.files/image103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95538"/>
            <a:ext cx="4038600" cy="2935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Нас встречает добрый слон.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Длинный хобот тянет он.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861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i="1" smtClean="0"/>
              <a:t>Тянуть губы вперед</a:t>
            </a:r>
          </a:p>
          <a:p>
            <a:pPr>
              <a:buFont typeface="Arial" charset="0"/>
              <a:buNone/>
            </a:pPr>
            <a:r>
              <a:rPr lang="ru-RU" i="1" smtClean="0"/>
              <a:t>«хоботком».</a:t>
            </a:r>
            <a:endParaRPr lang="ru-RU" smtClean="0"/>
          </a:p>
          <a:p>
            <a:endParaRPr lang="ru-RU" smtClean="0"/>
          </a:p>
        </p:txBody>
      </p:sp>
      <p:pic>
        <p:nvPicPr>
          <p:cNvPr id="68611" name="Содержимое 4" descr="http://ceolte.com/img/313.files/image107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11425"/>
            <a:ext cx="4038600" cy="2703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FF0000"/>
                </a:solidFill>
              </a:rPr>
              <a:t>Если очень захотеть, </a:t>
            </a:r>
            <a:br>
              <a:rPr lang="ru-RU" sz="3600" smtClean="0">
                <a:solidFill>
                  <a:srgbClr val="FF0000"/>
                </a:solidFill>
              </a:rPr>
            </a:br>
            <a:r>
              <a:rPr lang="ru-RU" sz="3600" smtClean="0">
                <a:solidFill>
                  <a:srgbClr val="FF0000"/>
                </a:solidFill>
              </a:rPr>
              <a:t>Можно хоботом вертеть.</a:t>
            </a:r>
          </a:p>
        </p:txBody>
      </p:sp>
      <p:sp>
        <p:nvSpPr>
          <p:cNvPr id="6963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i="1" smtClean="0"/>
              <a:t>Вращать вытянутыми</a:t>
            </a:r>
          </a:p>
          <a:p>
            <a:pPr>
              <a:buFont typeface="Arial" charset="0"/>
              <a:buNone/>
            </a:pPr>
            <a:r>
              <a:rPr lang="ru-RU" i="1" smtClean="0"/>
              <a:t>губами по кругу.</a:t>
            </a:r>
            <a:endParaRPr lang="ru-RU" smtClean="0"/>
          </a:p>
        </p:txBody>
      </p:sp>
      <p:pic>
        <p:nvPicPr>
          <p:cNvPr id="69635" name="Содержимое 4" descr="http://ceolte.com/img/313.files/image105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3925" y="2328863"/>
            <a:ext cx="3105150" cy="3067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Жираф вытянул вверх шею.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Очень он гордится ею.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065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i="1" smtClean="0"/>
              <a:t>Рот широко открыть и</a:t>
            </a:r>
          </a:p>
          <a:p>
            <a:pPr>
              <a:buFont typeface="Arial" charset="0"/>
              <a:buNone/>
            </a:pPr>
            <a:r>
              <a:rPr lang="ru-RU" i="1" smtClean="0"/>
              <a:t>не закрывать.</a:t>
            </a:r>
          </a:p>
          <a:p>
            <a:pPr>
              <a:buFont typeface="Arial" charset="0"/>
              <a:buNone/>
            </a:pPr>
            <a:r>
              <a:rPr lang="ru-RU" i="1" smtClean="0"/>
              <a:t>Тянуться высунутым</a:t>
            </a:r>
          </a:p>
          <a:p>
            <a:pPr>
              <a:buFont typeface="Arial" charset="0"/>
              <a:buNone/>
            </a:pPr>
            <a:r>
              <a:rPr lang="ru-RU" i="1" smtClean="0"/>
              <a:t>языком к носу.</a:t>
            </a:r>
          </a:p>
          <a:p>
            <a:r>
              <a:rPr lang="ru-RU" i="1" smtClean="0"/>
              <a:t> </a:t>
            </a:r>
            <a:endParaRPr lang="ru-RU" smtClean="0"/>
          </a:p>
          <a:p>
            <a:endParaRPr lang="ru-RU" smtClean="0"/>
          </a:p>
        </p:txBody>
      </p:sp>
      <p:pic>
        <p:nvPicPr>
          <p:cNvPr id="70659" name="Содержимое 4" descr="http://ceolte.com/img/313.files/image11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862138"/>
            <a:ext cx="2524125" cy="400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Улыбнулись нам подружки -Большеротые лягушки.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168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i="1" smtClean="0"/>
              <a:t>Широко улыбаться,</a:t>
            </a:r>
          </a:p>
          <a:p>
            <a:pPr>
              <a:buFont typeface="Arial" charset="0"/>
              <a:buNone/>
            </a:pPr>
            <a:r>
              <a:rPr lang="ru-RU" i="1" smtClean="0"/>
              <a:t>растягивая губы.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71683" name="Содержимое 4" descr="http://ceolte.com/img/313.files/image113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708275"/>
            <a:ext cx="4038600" cy="2182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Зебры - резвые лошадки.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Бойко скачут по площадке.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270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i="1" smtClean="0"/>
              <a:t>Рот открыть и</a:t>
            </a:r>
          </a:p>
          <a:p>
            <a:pPr>
              <a:buFont typeface="Arial" charset="0"/>
              <a:buNone/>
            </a:pPr>
            <a:r>
              <a:rPr lang="ru-RU" i="1" smtClean="0"/>
              <a:t>улыбнуться. Медленно</a:t>
            </a:r>
          </a:p>
          <a:p>
            <a:pPr>
              <a:buFont typeface="Arial" charset="0"/>
              <a:buNone/>
            </a:pPr>
            <a:r>
              <a:rPr lang="ru-RU" i="1" smtClean="0"/>
              <a:t>щелкать языком,</a:t>
            </a:r>
          </a:p>
          <a:p>
            <a:pPr>
              <a:buFont typeface="Arial" charset="0"/>
              <a:buNone/>
            </a:pPr>
            <a:r>
              <a:rPr lang="ru-RU" i="1" smtClean="0"/>
              <a:t>присасывая его к нёбу.</a:t>
            </a:r>
          </a:p>
          <a:p>
            <a:pPr>
              <a:buFont typeface="Arial" charset="0"/>
              <a:buNone/>
            </a:pPr>
            <a:r>
              <a:rPr lang="ru-RU" i="1" smtClean="0"/>
              <a:t>Максимально</a:t>
            </a:r>
          </a:p>
          <a:p>
            <a:pPr>
              <a:buFont typeface="Arial" charset="0"/>
              <a:buNone/>
            </a:pPr>
            <a:r>
              <a:rPr lang="ru-RU" i="1" smtClean="0"/>
              <a:t>Растягивать</a:t>
            </a:r>
          </a:p>
          <a:p>
            <a:pPr>
              <a:buFont typeface="Arial" charset="0"/>
              <a:buNone/>
            </a:pPr>
            <a:r>
              <a:rPr lang="ru-RU" i="1" smtClean="0"/>
              <a:t>подъязычную связку.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72707" name="Содержимое 4" descr="http://ceolte.com/img/313.files/image115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557338"/>
            <a:ext cx="4038600" cy="2087562"/>
          </a:xfrm>
        </p:spPr>
      </p:pic>
      <p:pic>
        <p:nvPicPr>
          <p:cNvPr id="72708" name="Рисунок 6" descr="http://ceolte.com/img/313.files/image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860800"/>
            <a:ext cx="35274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Потянула зебра ножку,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Постояла так немножко.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373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i="1" smtClean="0"/>
              <a:t>Держать рот широко</a:t>
            </a:r>
          </a:p>
          <a:p>
            <a:pPr>
              <a:buFont typeface="Arial" charset="0"/>
              <a:buNone/>
            </a:pPr>
            <a:r>
              <a:rPr lang="ru-RU" i="1" smtClean="0"/>
              <a:t>открытым, улыбаться.</a:t>
            </a:r>
          </a:p>
          <a:p>
            <a:pPr>
              <a:buFont typeface="Arial" charset="0"/>
              <a:buNone/>
            </a:pPr>
            <a:r>
              <a:rPr lang="ru-RU" i="1" smtClean="0"/>
              <a:t>Присосать язык к нёбу и</a:t>
            </a:r>
          </a:p>
          <a:p>
            <a:pPr>
              <a:buFont typeface="Arial" charset="0"/>
              <a:buNone/>
            </a:pPr>
            <a:r>
              <a:rPr lang="ru-RU" i="1" smtClean="0"/>
              <a:t>удерживать его в</a:t>
            </a:r>
          </a:p>
          <a:p>
            <a:pPr>
              <a:buFont typeface="Arial" charset="0"/>
              <a:buNone/>
            </a:pPr>
            <a:r>
              <a:rPr lang="ru-RU" i="1" smtClean="0"/>
              <a:t>таком положении </a:t>
            </a:r>
          </a:p>
          <a:p>
            <a:pPr>
              <a:buFont typeface="Arial" charset="0"/>
              <a:buNone/>
            </a:pPr>
            <a:r>
              <a:rPr lang="ru-RU" i="1" smtClean="0"/>
              <a:t>10 сек. Тянуть</a:t>
            </a:r>
          </a:p>
          <a:p>
            <a:pPr>
              <a:buFont typeface="Arial" charset="0"/>
              <a:buNone/>
            </a:pPr>
            <a:r>
              <a:rPr lang="ru-RU" i="1" smtClean="0"/>
              <a:t>подъязычную связку.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endParaRPr lang="ru-RU" smtClean="0"/>
          </a:p>
        </p:txBody>
      </p:sp>
      <p:pic>
        <p:nvPicPr>
          <p:cNvPr id="73731" name="Содержимое 4" descr="http://ceolte.com/img/313.files/image117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628775"/>
            <a:ext cx="2881312" cy="2232025"/>
          </a:xfrm>
        </p:spPr>
      </p:pic>
      <p:pic>
        <p:nvPicPr>
          <p:cNvPr id="73732" name="Рисунок 5" descr="http://ceolte.com/img/313.files/image1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933825"/>
            <a:ext cx="28797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А у зебры есть полоски.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Их рисуем кистью плоской.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475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i="1" smtClean="0"/>
              <a:t>Рот открыть и не</a:t>
            </a:r>
          </a:p>
          <a:p>
            <a:pPr>
              <a:buFont typeface="Arial" charset="0"/>
              <a:buNone/>
            </a:pPr>
            <a:r>
              <a:rPr lang="ru-RU" i="1" smtClean="0"/>
              <a:t>закрывать. Проводить</a:t>
            </a:r>
          </a:p>
          <a:p>
            <a:pPr>
              <a:buFont typeface="Arial" charset="0"/>
              <a:buNone/>
            </a:pPr>
            <a:r>
              <a:rPr lang="ru-RU" i="1" smtClean="0"/>
              <a:t>широким языком по</a:t>
            </a:r>
          </a:p>
          <a:p>
            <a:pPr>
              <a:buFont typeface="Arial" charset="0"/>
              <a:buNone/>
            </a:pPr>
            <a:r>
              <a:rPr lang="ru-RU" i="1" smtClean="0"/>
              <a:t>нёбу вперед-назад.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74755" name="Содержимое 4" descr="http://ceolte.com/img/313.files/image125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92350"/>
            <a:ext cx="4038600" cy="3141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Широко </a:t>
            </a:r>
            <a:r>
              <a:rPr lang="ru-RU" sz="3600" dirty="0"/>
              <a:t>улыбнуться. Обнажить верхние и нижние зубы.</a:t>
            </a:r>
            <a:br>
              <a:rPr lang="ru-RU" sz="3600" dirty="0"/>
            </a:br>
            <a:r>
              <a:rPr lang="ru-RU" sz="3600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9458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90575" y="1801813"/>
            <a:ext cx="3371850" cy="4124325"/>
          </a:xfrm>
        </p:spPr>
      </p:pic>
      <p:sp>
        <p:nvSpPr>
          <p:cNvPr id="19459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Вход в дом двери 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запирают. 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Двери разные бывают.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Двери-зубы. Осторожно. 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Закрываются надежно.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Посмотри: хамелеон.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Хвост закручивает он.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577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i="1" smtClean="0"/>
              <a:t>Рот широко открыть.</a:t>
            </a:r>
          </a:p>
          <a:p>
            <a:pPr>
              <a:buFont typeface="Arial" charset="0"/>
              <a:buNone/>
            </a:pPr>
            <a:r>
              <a:rPr lang="ru-RU" i="1" smtClean="0"/>
              <a:t>Поднять язык за</a:t>
            </a:r>
          </a:p>
          <a:p>
            <a:pPr>
              <a:buFont typeface="Arial" charset="0"/>
              <a:buNone/>
            </a:pPr>
            <a:r>
              <a:rPr lang="ru-RU" i="1" smtClean="0"/>
              <a:t>верхние зубы и</a:t>
            </a:r>
          </a:p>
          <a:p>
            <a:pPr>
              <a:buFont typeface="Arial" charset="0"/>
              <a:buNone/>
            </a:pPr>
            <a:r>
              <a:rPr lang="ru-RU" i="1" smtClean="0"/>
              <a:t>закрутить его наверх.</a:t>
            </a:r>
          </a:p>
          <a:p>
            <a:pPr>
              <a:buFont typeface="Arial" charset="0"/>
              <a:buNone/>
            </a:pPr>
            <a:r>
              <a:rPr lang="ru-RU" i="1" smtClean="0"/>
              <a:t>Придержать его</a:t>
            </a:r>
          </a:p>
          <a:p>
            <a:pPr>
              <a:buFont typeface="Arial" charset="0"/>
              <a:buNone/>
            </a:pPr>
            <a:r>
              <a:rPr lang="ru-RU" i="1" smtClean="0"/>
              <a:t>зубами.</a:t>
            </a:r>
            <a:endParaRPr lang="ru-RU" smtClean="0"/>
          </a:p>
          <a:p>
            <a:endParaRPr lang="ru-RU" smtClean="0"/>
          </a:p>
        </p:txBody>
      </p:sp>
      <p:pic>
        <p:nvPicPr>
          <p:cNvPr id="75779" name="Содержимое 4" descr="http://ceolte.com/img/313.files/image123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2166938"/>
            <a:ext cx="3429000" cy="3390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Вот пантера. Зверь другой.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Спину выгнула дугой.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680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i="1" smtClean="0"/>
              <a:t>Рот открыть.</a:t>
            </a:r>
          </a:p>
          <a:p>
            <a:pPr>
              <a:buFont typeface="Arial" charset="0"/>
              <a:buNone/>
            </a:pPr>
            <a:r>
              <a:rPr lang="ru-RU" i="1" smtClean="0"/>
              <a:t>Спрятать язык за</a:t>
            </a:r>
          </a:p>
          <a:p>
            <a:pPr>
              <a:buFont typeface="Arial" charset="0"/>
              <a:buNone/>
            </a:pPr>
            <a:r>
              <a:rPr lang="ru-RU" i="1" smtClean="0"/>
              <a:t>нижние зубы. Выгнуть</a:t>
            </a:r>
          </a:p>
          <a:p>
            <a:pPr>
              <a:buFont typeface="Arial" charset="0"/>
              <a:buNone/>
            </a:pPr>
            <a:r>
              <a:rPr lang="ru-RU" i="1" smtClean="0"/>
              <a:t>спинку языка.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76803" name="Содержимое 4" descr="http://ceolte.com/img/313.files/image127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155825"/>
            <a:ext cx="4038600" cy="3414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FF0000"/>
                </a:solidFill>
              </a:rPr>
              <a:t>Спину выгнула дугой... </a:t>
            </a:r>
            <a:br>
              <a:rPr lang="ru-RU" sz="3600" smtClean="0">
                <a:solidFill>
                  <a:srgbClr val="FF0000"/>
                </a:solidFill>
              </a:rPr>
            </a:br>
            <a:r>
              <a:rPr lang="ru-RU" sz="3600" smtClean="0">
                <a:solidFill>
                  <a:srgbClr val="FF0000"/>
                </a:solidFill>
              </a:rPr>
              <a:t>Язычок, скорей домой!</a:t>
            </a:r>
          </a:p>
        </p:txBody>
      </p:sp>
      <p:sp>
        <p:nvSpPr>
          <p:cNvPr id="7782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i="1" smtClean="0"/>
              <a:t>Спрятать язык.</a:t>
            </a:r>
          </a:p>
          <a:p>
            <a:pPr>
              <a:buFont typeface="Arial" charset="0"/>
              <a:buNone/>
            </a:pPr>
            <a:r>
              <a:rPr lang="ru-RU" i="1" smtClean="0"/>
              <a:t>Закрыть рот.</a:t>
            </a:r>
            <a:r>
              <a:rPr lang="ru-RU" smtClean="0"/>
              <a:t> </a:t>
            </a:r>
          </a:p>
          <a:p>
            <a:endParaRPr lang="ru-RU" smtClean="0"/>
          </a:p>
        </p:txBody>
      </p:sp>
      <p:pic>
        <p:nvPicPr>
          <p:cNvPr id="77827" name="Содержимое 4" descr="http://ceolte.com/img/313.files/image129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93950"/>
            <a:ext cx="4038600" cy="2938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Растянуть </a:t>
            </a:r>
            <a:r>
              <a:rPr lang="ru-RU" dirty="0"/>
              <a:t>губы </a:t>
            </a:r>
            <a:r>
              <a:rPr lang="ru-RU" dirty="0" smtClean="0"/>
              <a:t>в улыбку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Собрать </a:t>
            </a:r>
            <a:r>
              <a:rPr lang="ru-RU" dirty="0"/>
              <a:t>губы в «трубочку».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20482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916113"/>
            <a:ext cx="3816350" cy="3600450"/>
          </a:xfrm>
        </p:spPr>
      </p:pic>
      <p:sp>
        <p:nvSpPr>
          <p:cNvPr id="20483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Двери-губы гибкие. 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Могут стать улыбкою. 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Могут в трубочку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собраться, 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После снова улыбаться.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FF0000"/>
                </a:solidFill>
              </a:rPr>
              <a:t> </a:t>
            </a:r>
          </a:p>
          <a:p>
            <a:endParaRPr lang="ru-RU" smtClean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3"/>
          <p:cNvSpPr>
            <a:spLocks noChangeArrowheads="1"/>
          </p:cNvSpPr>
          <p:nvPr/>
        </p:nvSpPr>
        <p:spPr bwMode="auto">
          <a:xfrm>
            <a:off x="1619250" y="1916113"/>
            <a:ext cx="576103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>
                <a:solidFill>
                  <a:srgbClr val="00B050"/>
                </a:solidFill>
                <a:latin typeface="Calibri" pitchFamily="34" charset="0"/>
              </a:rPr>
              <a:t>ДОМАШНЯЯ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Язычок наш не скучает. В доме сказки сочиняет. Сказки эти он расскажет. И картинки нам покажет.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700213"/>
            <a:ext cx="4148138" cy="3683000"/>
          </a:xfrm>
        </p:spPr>
      </p:pic>
      <p:sp>
        <p:nvSpPr>
          <p:cNvPr id="22531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r>
              <a:rPr lang="ru-RU" smtClean="0"/>
              <a:t>Широко открывать рот </a:t>
            </a:r>
          </a:p>
          <a:p>
            <a:pPr>
              <a:buFont typeface="Arial" charset="0"/>
              <a:buNone/>
            </a:pPr>
            <a:r>
              <a:rPr lang="ru-RU" smtClean="0"/>
              <a:t>и максимально </a:t>
            </a:r>
          </a:p>
          <a:p>
            <a:pPr>
              <a:buFont typeface="Arial" charset="0"/>
              <a:buNone/>
            </a:pPr>
            <a:r>
              <a:rPr lang="ru-RU" smtClean="0"/>
              <a:t>высовывать язык </a:t>
            </a:r>
          </a:p>
          <a:p>
            <a:pPr>
              <a:buFont typeface="Arial" charset="0"/>
              <a:buNone/>
            </a:pPr>
            <a:r>
              <a:rPr lang="ru-RU" smtClean="0"/>
              <a:t>изо рта.</a:t>
            </a:r>
            <a:br>
              <a:rPr lang="ru-RU" smtClean="0"/>
            </a:br>
            <a:r>
              <a:rPr lang="ru-RU" smtClean="0"/>
              <a:t> </a:t>
            </a:r>
          </a:p>
          <a:p>
            <a:pPr>
              <a:buFont typeface="Arial" charset="0"/>
              <a:buNone/>
            </a:pPr>
            <a:r>
              <a:rPr lang="ru-RU" smtClean="0"/>
              <a:t> 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1119</Words>
  <Application>Microsoft Office PowerPoint</Application>
  <PresentationFormat>Экран (4:3)</PresentationFormat>
  <Paragraphs>377</Paragraphs>
  <Slides>62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5" baseType="lpstr">
      <vt:lpstr>Calibri</vt:lpstr>
      <vt:lpstr>Arial</vt:lpstr>
      <vt:lpstr>Тема Office</vt:lpstr>
      <vt:lpstr>Слайд 1</vt:lpstr>
      <vt:lpstr>Широко открывать рот</vt:lpstr>
      <vt:lpstr>Надувать и втягивать щеки</vt:lpstr>
      <vt:lpstr>Вращать нижней челюстью</vt:lpstr>
      <vt:lpstr>Широко открыть рот. Погладить языком по нёбу. «Постучать» языком по нёбу</vt:lpstr>
      <vt:lpstr>  Широко улыбнуться. Обнажить верхние и нижние зубы.   </vt:lpstr>
      <vt:lpstr>  Растянуть губы в улыбку.  Собрать губы в «трубочку».   </vt:lpstr>
      <vt:lpstr>Слайд 8</vt:lpstr>
      <vt:lpstr>  Язычок наш не скучает. В доме сказки сочиняет. Сказки эти он расскажет. И картинки нам покажет.  </vt:lpstr>
      <vt:lpstr> Язык в ротике живет. Никогда не устает. Очень любит чистоту В домике своем - во рту. </vt:lpstr>
      <vt:lpstr> Двери шире открывает: Воздух свежий он впускает. </vt:lpstr>
      <vt:lpstr>   И пока он убирает Домик свой не запирает.   </vt:lpstr>
      <vt:lpstr>  А теперь наш Язычок Моет нёбо-потолок.  </vt:lpstr>
      <vt:lpstr> Время даром не теряет:  Губы-двери вытирает. </vt:lpstr>
      <vt:lpstr>  Моет двери он вторые –  Наши зубы. Ротик шире.  </vt:lpstr>
      <vt:lpstr> Чистит стены. Это щеки.  Взял щетинистые щетки. </vt:lpstr>
      <vt:lpstr>Слайд 17</vt:lpstr>
      <vt:lpstr>  Вот теперь он все убрал, На лошадке поскакал.   </vt:lpstr>
      <vt:lpstr>  Язычок гулять выходит, Домик он кругом обходит.  </vt:lpstr>
      <vt:lpstr> Кто же тут, а кто же там?  Он глядит по сторонам. </vt:lpstr>
      <vt:lpstr> Смотрит, как расческа-зубы  Нам причесывает губы </vt:lpstr>
      <vt:lpstr>   Видит: губки очень гибки. Ловко тянутся в улыбке.  А теперь наоборот: Губки тянутся вперед.   </vt:lpstr>
      <vt:lpstr>Язычок стал маляром.  Аккуратно красит дом</vt:lpstr>
      <vt:lpstr> На качелях оказался. Вверх взлетал и вниз спускался </vt:lpstr>
      <vt:lpstr>Догадаться кто бы мог.  Язычок наш, как грибок</vt:lpstr>
      <vt:lpstr>Язычок гармошкой стал.  Поиграл и не устал</vt:lpstr>
      <vt:lpstr>То иголка, то лопата.  Язычки у вас, ребята.</vt:lpstr>
      <vt:lpstr>Надоели превращенья:  Лижет Язычок варенье</vt:lpstr>
      <vt:lpstr>Любит он покушать сладко.  После скачет, как лошадка</vt:lpstr>
      <vt:lpstr>Слайд 30</vt:lpstr>
      <vt:lpstr> Язычок знаком вам, дети  Мы его улыбкой встретим  </vt:lpstr>
      <vt:lpstr>Это Язычок пришел. Вправо он сейчас пошел. Все, что нужно, увидал. И налево зашагал. </vt:lpstr>
      <vt:lpstr>Погулял совсем немножко,  Широко открыл окошко.  </vt:lpstr>
      <vt:lpstr>Он окно не закрывает,  Кверху кончик поднимает. </vt:lpstr>
      <vt:lpstr>  Он окно не закрывает,  Книзу кончик опускает.  </vt:lpstr>
      <vt:lpstr>  Язычок не устает:  Тянется теперь вперед.  </vt:lpstr>
      <vt:lpstr> В прятки поиграть он рад:  Отступает шаг назад. </vt:lpstr>
      <vt:lpstr>Поиграл с тобою в прятки  И помчался на лошадке.</vt:lpstr>
      <vt:lpstr>Говорит он: «До свиданья!»  Тебе машет на прощанье.</vt:lpstr>
      <vt:lpstr>Слайд 40</vt:lpstr>
      <vt:lpstr>  Хотя это нелегко,  Потянулся высоко.  </vt:lpstr>
      <vt:lpstr>  Наклонился низко,  К подбородку близко.  </vt:lpstr>
      <vt:lpstr> Ловко сделал мостик,  Вниз запрятал хвостик. </vt:lpstr>
      <vt:lpstr>  А теперь Язык, как мячик,  За зубами сверху скачет.  </vt:lpstr>
      <vt:lpstr>Язычок на спортплощадке  Занимается зарядкой.</vt:lpstr>
      <vt:lpstr>  Поспешил на ипподром,  На лошадку сел верхом.  </vt:lpstr>
      <vt:lpstr> Язычок остановился. В гриб на ножке превратился. </vt:lpstr>
      <vt:lpstr> Язычок теперь гимнаст.  Закрутился вверх у нас. </vt:lpstr>
      <vt:lpstr>  А сейчас он развернулся,  Лег и в трубочку свернулся.  </vt:lpstr>
      <vt:lpstr>Слайд 50</vt:lpstr>
      <vt:lpstr>Язычок чуть-чуть устал.  Он спокойно полежал.</vt:lpstr>
      <vt:lpstr>  В зоопарк пойдем теперь.  Открываем шире дверь.  </vt:lpstr>
      <vt:lpstr> Нас встречает добрый слон.  Длинный хобот тянет он. </vt:lpstr>
      <vt:lpstr>Если очень захотеть,  Можно хоботом вертеть.</vt:lpstr>
      <vt:lpstr> Жираф вытянул вверх шею.  Очень он гордится ею. </vt:lpstr>
      <vt:lpstr>  Улыбнулись нам подружки -Большеротые лягушки.  </vt:lpstr>
      <vt:lpstr> Зебры - резвые лошадки. Бойко скачут по площадке. </vt:lpstr>
      <vt:lpstr>  Потянула зебра ножку,  Постояла так немножко.  </vt:lpstr>
      <vt:lpstr> А у зебры есть полоски.  Их рисуем кистью плоской. </vt:lpstr>
      <vt:lpstr>  Посмотри: хамелеон.  Хвост закручивает он.  </vt:lpstr>
      <vt:lpstr>  Вот пантера. Зверь другой.  Спину выгнула дугой.  </vt:lpstr>
      <vt:lpstr>Спину выгнула дугой...  Язычок, скорей домой!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_зорова</dc:creator>
  <cp:lastModifiedBy>№1</cp:lastModifiedBy>
  <cp:revision>9</cp:revision>
  <dcterms:created xsi:type="dcterms:W3CDTF">2012-09-05T16:57:06Z</dcterms:created>
  <dcterms:modified xsi:type="dcterms:W3CDTF">2015-03-09T16:34:14Z</dcterms:modified>
</cp:coreProperties>
</file>