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71" r:id="rId4"/>
    <p:sldId id="273" r:id="rId5"/>
    <p:sldId id="262" r:id="rId6"/>
    <p:sldId id="269" r:id="rId7"/>
    <p:sldId id="259" r:id="rId8"/>
    <p:sldId id="270" r:id="rId9"/>
    <p:sldId id="268" r:id="rId10"/>
    <p:sldId id="275" r:id="rId11"/>
    <p:sldId id="267" r:id="rId12"/>
    <p:sldId id="261" r:id="rId13"/>
    <p:sldId id="265" r:id="rId14"/>
    <p:sldId id="260" r:id="rId15"/>
    <p:sldId id="272" r:id="rId16"/>
    <p:sldId id="274" r:id="rId17"/>
    <p:sldId id="263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5E3CE-9357-4C1F-B8F9-0A9DE682CA27}" type="datetimeFigureOut">
              <a:rPr lang="ru-RU" smtClean="0"/>
              <a:pPr/>
              <a:t>19.10.2015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42F96246-5653-4F13-A899-CC0C0EAAC7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5E3CE-9357-4C1F-B8F9-0A9DE682CA27}" type="datetimeFigureOut">
              <a:rPr lang="ru-RU" smtClean="0"/>
              <a:pPr/>
              <a:t>19.10.2015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96246-5653-4F13-A899-CC0C0EAAC7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5E3CE-9357-4C1F-B8F9-0A9DE682CA27}" type="datetimeFigureOut">
              <a:rPr lang="ru-RU" smtClean="0"/>
              <a:pPr/>
              <a:t>19.10.2015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96246-5653-4F13-A899-CC0C0EAAC7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5E3CE-9357-4C1F-B8F9-0A9DE682CA27}" type="datetimeFigureOut">
              <a:rPr lang="ru-RU" smtClean="0"/>
              <a:pPr/>
              <a:t>19.10.2015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42F96246-5653-4F13-A899-CC0C0EAAC7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5E3CE-9357-4C1F-B8F9-0A9DE682CA27}" type="datetimeFigureOut">
              <a:rPr lang="ru-RU" smtClean="0"/>
              <a:pPr/>
              <a:t>19.10.2015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96246-5653-4F13-A899-CC0C0EAAC7D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5E3CE-9357-4C1F-B8F9-0A9DE682CA27}" type="datetimeFigureOut">
              <a:rPr lang="ru-RU" smtClean="0"/>
              <a:pPr/>
              <a:t>19.10.2015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96246-5653-4F13-A899-CC0C0EAAC7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5E3CE-9357-4C1F-B8F9-0A9DE682CA27}" type="datetimeFigureOut">
              <a:rPr lang="ru-RU" smtClean="0"/>
              <a:pPr/>
              <a:t>19.10.2015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42F96246-5653-4F13-A899-CC0C0EAAC7D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5E3CE-9357-4C1F-B8F9-0A9DE682CA27}" type="datetimeFigureOut">
              <a:rPr lang="ru-RU" smtClean="0"/>
              <a:pPr/>
              <a:t>19.10.2015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96246-5653-4F13-A899-CC0C0EAAC7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5E3CE-9357-4C1F-B8F9-0A9DE682CA27}" type="datetimeFigureOut">
              <a:rPr lang="ru-RU" smtClean="0"/>
              <a:pPr/>
              <a:t>19.10.2015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96246-5653-4F13-A899-CC0C0EAAC7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5E3CE-9357-4C1F-B8F9-0A9DE682CA27}" type="datetimeFigureOut">
              <a:rPr lang="ru-RU" smtClean="0"/>
              <a:pPr/>
              <a:t>19.10.2015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96246-5653-4F13-A899-CC0C0EAAC7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5E3CE-9357-4C1F-B8F9-0A9DE682CA27}" type="datetimeFigureOut">
              <a:rPr lang="ru-RU" smtClean="0"/>
              <a:pPr/>
              <a:t>19.10.2015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96246-5653-4F13-A899-CC0C0EAAC7D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D55E3CE-9357-4C1F-B8F9-0A9DE682CA27}" type="datetimeFigureOut">
              <a:rPr lang="ru-RU" smtClean="0"/>
              <a:pPr/>
              <a:t>19.10.2015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42F96246-5653-4F13-A899-CC0C0EAAC7D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260648"/>
            <a:ext cx="8458200" cy="144016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00B050"/>
                </a:solidFill>
              </a:rPr>
              <a:t>Использование </a:t>
            </a:r>
            <a:r>
              <a:rPr lang="ru-RU" b="1" dirty="0" err="1" smtClean="0">
                <a:solidFill>
                  <a:srgbClr val="00B050"/>
                </a:solidFill>
              </a:rPr>
              <a:t>Здоровьесберегающих</a:t>
            </a:r>
            <a:r>
              <a:rPr lang="ru-RU" b="1" dirty="0" smtClean="0">
                <a:solidFill>
                  <a:srgbClr val="00B050"/>
                </a:solidFill>
              </a:rPr>
              <a:t> технологий в работе с детьми раннего возраста</a:t>
            </a:r>
            <a:endParaRPr lang="ru-RU" b="1" dirty="0">
              <a:solidFill>
                <a:srgbClr val="00B050"/>
              </a:solidFill>
            </a:endParaRPr>
          </a:p>
        </p:txBody>
      </p:sp>
      <p:pic>
        <p:nvPicPr>
          <p:cNvPr id="4" name="Picture 2" descr="C:\Users\User\Desktop\146CDPFQ\S1460034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907704" y="1916832"/>
            <a:ext cx="5544616" cy="3482858"/>
          </a:xfrm>
          <a:prstGeom prst="rect">
            <a:avLst/>
          </a:prstGeom>
          <a:noFill/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4499992" y="5589240"/>
            <a:ext cx="4353744" cy="864096"/>
          </a:xfrm>
          <a:prstGeom prst="rect">
            <a:avLst/>
          </a:prstGeom>
        </p:spPr>
        <p:txBody>
          <a:bodyPr vert="horz" anchor="t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3600" b="1" i="0" u="none" strike="noStrike" kern="1200" cap="all" spc="0" normalizeH="0" baseline="0" noProof="0" dirty="0">
              <a:ln>
                <a:noFill/>
              </a:ln>
              <a:solidFill>
                <a:schemeClr val="tx2"/>
              </a:solidFill>
              <a:effectLst>
                <a:reflection blurRad="12700" stA="48000" endA="300" endPos="55000" dir="5400000" sy="-9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995936" y="5373216"/>
            <a:ext cx="4572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2">
                    <a:lumMod val="10000"/>
                  </a:schemeClr>
                </a:solidFill>
              </a:rPr>
              <a:t>Туник Н.А.</a:t>
            </a:r>
          </a:p>
          <a:p>
            <a:pPr algn="ctr"/>
            <a:r>
              <a:rPr lang="ru-RU" sz="2400" b="1" dirty="0" smtClean="0">
                <a:solidFill>
                  <a:schemeClr val="bg2">
                    <a:lumMod val="10000"/>
                  </a:schemeClr>
                </a:solidFill>
              </a:rPr>
              <a:t>воспитатель МАДОУ  № 78</a:t>
            </a:r>
          </a:p>
          <a:p>
            <a:pPr algn="ctr"/>
            <a:r>
              <a:rPr lang="ru-RU" sz="2400" b="1" dirty="0" smtClean="0">
                <a:solidFill>
                  <a:schemeClr val="bg2">
                    <a:lumMod val="10000"/>
                  </a:schemeClr>
                </a:solidFill>
              </a:rPr>
              <a:t> г. Мурманска</a:t>
            </a:r>
            <a:endParaRPr lang="ru-RU" sz="2400" dirty="0">
              <a:solidFill>
                <a:schemeClr val="bg2">
                  <a:lumMod val="1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/>
              <a:t>Подвижные игры</a:t>
            </a:r>
            <a:endParaRPr lang="ru-RU" sz="2800" b="1" dirty="0"/>
          </a:p>
        </p:txBody>
      </p:sp>
      <p:pic>
        <p:nvPicPr>
          <p:cNvPr id="29698" name="Picture 2" descr="C:\Users\User\Desktop\туник здорсбер\Туник\S1460050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63888" y="332656"/>
            <a:ext cx="5340350" cy="3003947"/>
          </a:xfrm>
          <a:prstGeom prst="rect">
            <a:avLst/>
          </a:prstGeom>
          <a:noFill/>
        </p:spPr>
      </p:pic>
      <p:pic>
        <p:nvPicPr>
          <p:cNvPr id="29699" name="Picture 3" descr="C:\Users\User\Desktop\туник здорсбер\Туник\S1470001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95536" y="3645024"/>
            <a:ext cx="5248582" cy="295232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5203304" cy="838200"/>
          </a:xfrm>
        </p:spPr>
        <p:txBody>
          <a:bodyPr/>
          <a:lstStyle/>
          <a:p>
            <a:r>
              <a:rPr lang="ru-RU" dirty="0" smtClean="0"/>
              <a:t>Здоровый сон</a:t>
            </a:r>
            <a:endParaRPr lang="ru-RU" dirty="0"/>
          </a:p>
        </p:txBody>
      </p:sp>
      <p:pic>
        <p:nvPicPr>
          <p:cNvPr id="1026" name="Picture 2" descr="C:\Users\User\Desktop\146CDPFQ\S1460029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7544" y="3212976"/>
            <a:ext cx="5518761" cy="3104303"/>
          </a:xfrm>
          <a:prstGeom prst="rect">
            <a:avLst/>
          </a:prstGeom>
          <a:noFill/>
        </p:spPr>
      </p:pic>
      <p:pic>
        <p:nvPicPr>
          <p:cNvPr id="1027" name="Picture 3" descr="C:\Users\User\Desktop\146CDPFQ\S1460031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16200000">
            <a:off x="4740010" y="1748824"/>
            <a:ext cx="5157192" cy="290092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458200" cy="520700"/>
          </a:xfrm>
        </p:spPr>
        <p:txBody>
          <a:bodyPr/>
          <a:lstStyle/>
          <a:p>
            <a:r>
              <a:rPr lang="ru-RU" dirty="0" smtClean="0"/>
              <a:t>Гимнастика после сна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980728"/>
            <a:ext cx="3008313" cy="5472608"/>
          </a:xfrm>
        </p:spPr>
        <p:txBody>
          <a:bodyPr>
            <a:normAutofit/>
          </a:bodyPr>
          <a:lstStyle/>
          <a:p>
            <a:r>
              <a:rPr lang="ru-RU" sz="2000" dirty="0" smtClean="0">
                <a:latin typeface="Arial" pitchFamily="34" charset="0"/>
                <a:cs typeface="Arial" pitchFamily="34" charset="0"/>
              </a:rPr>
              <a:t>Оборудование – дорожки с различными нашивками для профилактики плоскостопия</a:t>
            </a:r>
          </a:p>
          <a:p>
            <a:r>
              <a:rPr lang="ru-RU" sz="2000" b="1" dirty="0" smtClean="0">
                <a:latin typeface="Arial" pitchFamily="34" charset="0"/>
                <a:cs typeface="Arial" pitchFamily="34" charset="0"/>
              </a:rPr>
              <a:t>Цели:</a:t>
            </a:r>
          </a:p>
          <a:p>
            <a:pPr marL="457200" indent="-457200">
              <a:buAutoNum type="arabicPeriod"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Предотвращение развития плоскостопия у детей.</a:t>
            </a:r>
          </a:p>
          <a:p>
            <a:pPr marL="457200" indent="-457200">
              <a:buAutoNum type="arabicPeriod"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Закаливание – как средство профилактики заболеваний</a:t>
            </a: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2" descr="C:\Users\User\Desktop\146CDPFQ\S1460033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572264" y="3356992"/>
            <a:ext cx="2000264" cy="3196867"/>
          </a:xfrm>
          <a:prstGeom prst="rect">
            <a:avLst/>
          </a:prstGeom>
          <a:noFill/>
        </p:spPr>
      </p:pic>
      <p:pic>
        <p:nvPicPr>
          <p:cNvPr id="6" name="Picture 3" descr="C:\Users\User\Desktop\146CDPFQ\S1460035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995936" y="332656"/>
            <a:ext cx="4433310" cy="27866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Дорожки здоровья</a:t>
            </a:r>
            <a:endParaRPr lang="ru-RU" dirty="0"/>
          </a:p>
        </p:txBody>
      </p:sp>
      <p:pic>
        <p:nvPicPr>
          <p:cNvPr id="3074" name="Picture 2" descr="C:\Users\User\Desktop\146CDPFQ\S1460033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012160" y="1484784"/>
            <a:ext cx="2545854" cy="4525962"/>
          </a:xfrm>
          <a:prstGeom prst="rect">
            <a:avLst/>
          </a:prstGeom>
          <a:noFill/>
        </p:spPr>
      </p:pic>
      <p:pic>
        <p:nvPicPr>
          <p:cNvPr id="2051" name="Picture 3" descr="C:\Users\User\Desktop\146CDPFQ\S1460035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51520" y="1556792"/>
            <a:ext cx="5040560" cy="316835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458200" cy="520700"/>
          </a:xfrm>
        </p:spPr>
        <p:txBody>
          <a:bodyPr/>
          <a:lstStyle/>
          <a:p>
            <a:r>
              <a:rPr lang="ru-RU" dirty="0" smtClean="0"/>
              <a:t>Водные процедуры в течении дня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9552" y="980728"/>
            <a:ext cx="3008313" cy="4800600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latin typeface="Arial" pitchFamily="34" charset="0"/>
                <a:cs typeface="Arial" pitchFamily="34" charset="0"/>
              </a:rPr>
              <a:t>умывание:</a:t>
            </a:r>
          </a:p>
          <a:p>
            <a:pPr marL="457200" indent="-457200">
              <a:buAutoNum type="arabicPeriod"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Правильное мытье рук и лица</a:t>
            </a:r>
          </a:p>
          <a:p>
            <a:pPr marL="457200" indent="-457200">
              <a:buAutoNum type="arabicPeriod"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Поддерживание гигиенической чистоты тела</a:t>
            </a:r>
          </a:p>
          <a:p>
            <a:pPr marL="457200" indent="-457200">
              <a:buAutoNum type="arabicPeriod"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Ознакомление со средствами гигиены (мыло, зубная паста, полотенце, салфетки, влажные салфетки, платок)</a:t>
            </a:r>
          </a:p>
        </p:txBody>
      </p:sp>
      <p:pic>
        <p:nvPicPr>
          <p:cNvPr id="4098" name="Picture 2" descr="G:\DCIM\150CDPFQ\S1500055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16200000">
            <a:off x="5569919" y="486867"/>
            <a:ext cx="3456384" cy="3003947"/>
          </a:xfrm>
          <a:prstGeom prst="rect">
            <a:avLst/>
          </a:prstGeom>
          <a:noFill/>
        </p:spPr>
      </p:pic>
      <p:pic>
        <p:nvPicPr>
          <p:cNvPr id="4099" name="Picture 3" descr="G:\DCIM\150CDPFQ\S1500057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707904" y="2204864"/>
            <a:ext cx="2617389" cy="44371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/>
              <a:t>Работа с родителями</a:t>
            </a:r>
            <a:endParaRPr lang="ru-RU" sz="2800" b="1" dirty="0"/>
          </a:p>
        </p:txBody>
      </p:sp>
      <p:pic>
        <p:nvPicPr>
          <p:cNvPr id="3074" name="Picture 2" descr="G:\DCIM\150CDPFQ\S1500043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499992" y="260648"/>
            <a:ext cx="4387779" cy="2952328"/>
          </a:xfrm>
          <a:prstGeom prst="rect">
            <a:avLst/>
          </a:prstGeom>
          <a:noFill/>
        </p:spPr>
      </p:pic>
      <p:pic>
        <p:nvPicPr>
          <p:cNvPr id="3075" name="Picture 3" descr="G:\DCIM\150CDPFQ\S1500045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23528" y="3212976"/>
            <a:ext cx="4698522" cy="302433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5699720"/>
          </a:xfrm>
        </p:spPr>
        <p:txBody>
          <a:bodyPr>
            <a:noAutofit/>
          </a:bodyPr>
          <a:lstStyle/>
          <a:p>
            <a:pPr algn="ctr" fontAlgn="base"/>
            <a:r>
              <a:rPr lang="ru-RU" sz="2400" b="1" dirty="0" smtClean="0"/>
              <a:t>Результаты работы по </a:t>
            </a:r>
            <a:r>
              <a:rPr lang="ru-RU" sz="2400" b="1" dirty="0" err="1" smtClean="0"/>
              <a:t>здоровьесбережению</a:t>
            </a:r>
            <a:r>
              <a:rPr lang="ru-RU" sz="2400" b="1" dirty="0" smtClean="0"/>
              <a:t>:</a:t>
            </a:r>
          </a:p>
          <a:p>
            <a:pPr fontAlgn="base"/>
            <a:r>
              <a:rPr lang="ru-RU" sz="2000" dirty="0" smtClean="0">
                <a:solidFill>
                  <a:schemeClr val="bg2">
                    <a:lumMod val="10000"/>
                  </a:schemeClr>
                </a:solidFill>
              </a:rPr>
              <a:t>1.      Количество заболеваний в среднем на одного ребенка составило 1,9 случая..</a:t>
            </a:r>
          </a:p>
          <a:p>
            <a:pPr fontAlgn="base"/>
            <a:r>
              <a:rPr lang="ru-RU" sz="2000" dirty="0" smtClean="0">
                <a:solidFill>
                  <a:schemeClr val="bg2">
                    <a:lumMod val="10000"/>
                  </a:schemeClr>
                </a:solidFill>
              </a:rPr>
              <a:t>2.      У детей отмечается положительный эмоциональный тонус, улучшилось взаимопонимание, общение, повысилась концентрация внимания во время занятий и игр;</a:t>
            </a:r>
          </a:p>
          <a:p>
            <a:pPr fontAlgn="base"/>
            <a:r>
              <a:rPr lang="ru-RU" sz="2000" dirty="0" smtClean="0">
                <a:solidFill>
                  <a:schemeClr val="bg2">
                    <a:lumMod val="10000"/>
                  </a:schemeClr>
                </a:solidFill>
              </a:rPr>
              <a:t>3.     Адаптация вновь прибывших детей прошла в легкой и средней тяжести форме (списочный состав группы в течение года обновился на 25 %);</a:t>
            </a:r>
          </a:p>
          <a:p>
            <a:pPr fontAlgn="base"/>
            <a:r>
              <a:rPr lang="ru-RU" sz="2000" dirty="0" smtClean="0">
                <a:solidFill>
                  <a:schemeClr val="bg2">
                    <a:lumMod val="10000"/>
                  </a:schemeClr>
                </a:solidFill>
              </a:rPr>
              <a:t>4.      Повысилась заинтересованность родителей в оздоровлении детей в домашних условиях.</a:t>
            </a:r>
          </a:p>
          <a:p>
            <a:pPr fontAlgn="base">
              <a:buNone/>
            </a:pPr>
            <a:r>
              <a:rPr lang="ru-RU" sz="2000" dirty="0" smtClean="0"/>
              <a:t> </a:t>
            </a:r>
          </a:p>
          <a:p>
            <a:endParaRPr lang="ru-RU" sz="1800" dirty="0"/>
          </a:p>
        </p:txBody>
      </p:sp>
      <p:pic>
        <p:nvPicPr>
          <p:cNvPr id="28674" name="Picture 2" descr="C:\Users\User\Desktop\туник здорсбер\Туник\S1460049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23528" y="692696"/>
            <a:ext cx="3206955" cy="570125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260648"/>
            <a:ext cx="2746648" cy="883568"/>
          </a:xfrm>
        </p:spPr>
        <p:txBody>
          <a:bodyPr/>
          <a:lstStyle/>
          <a:p>
            <a:r>
              <a:rPr lang="ru-RU" dirty="0" smtClean="0"/>
              <a:t>вывод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304800" y="1052736"/>
            <a:ext cx="8686800" cy="5027389"/>
          </a:xfrm>
        </p:spPr>
        <p:txBody>
          <a:bodyPr/>
          <a:lstStyle/>
          <a:p>
            <a:pPr>
              <a:buNone/>
            </a:pPr>
            <a:r>
              <a:rPr lang="ru-RU" sz="2800" dirty="0" smtClean="0">
                <a:solidFill>
                  <a:schemeClr val="bg2">
                    <a:lumMod val="10000"/>
                  </a:schemeClr>
                </a:solidFill>
              </a:rPr>
              <a:t>    </a:t>
            </a:r>
            <a:r>
              <a:rPr lang="ru-RU" sz="2800" dirty="0" err="1" smtClean="0">
                <a:solidFill>
                  <a:schemeClr val="bg2">
                    <a:lumMod val="10000"/>
                  </a:schemeClr>
                </a:solidFill>
              </a:rPr>
              <a:t>Здоровьесберегающие</a:t>
            </a:r>
            <a:r>
              <a:rPr lang="ru-RU" sz="2800" dirty="0" smtClean="0">
                <a:solidFill>
                  <a:schemeClr val="bg2">
                    <a:lumMod val="10000"/>
                  </a:schemeClr>
                </a:solidFill>
              </a:rPr>
              <a:t> технологии </a:t>
            </a:r>
          </a:p>
          <a:p>
            <a:pPr>
              <a:buNone/>
            </a:pPr>
            <a:r>
              <a:rPr lang="ru-RU" sz="2800" dirty="0" smtClean="0">
                <a:solidFill>
                  <a:schemeClr val="bg2">
                    <a:lumMod val="10000"/>
                  </a:schemeClr>
                </a:solidFill>
              </a:rPr>
              <a:t>играют важную роль в жизни ребенка с самого раннего возраста. </a:t>
            </a:r>
          </a:p>
          <a:p>
            <a:pPr>
              <a:buNone/>
            </a:pPr>
            <a:r>
              <a:rPr lang="ru-RU" sz="2800" dirty="0" smtClean="0">
                <a:solidFill>
                  <a:schemeClr val="bg2">
                    <a:lumMod val="10000"/>
                  </a:schemeClr>
                </a:solidFill>
              </a:rPr>
              <a:t>С помощью них мы помогаем детям быстрее адаптироваться в стенах </a:t>
            </a:r>
          </a:p>
          <a:p>
            <a:pPr>
              <a:buNone/>
            </a:pPr>
            <a:r>
              <a:rPr lang="ru-RU" sz="2800" dirty="0" smtClean="0">
                <a:solidFill>
                  <a:schemeClr val="bg2">
                    <a:lumMod val="10000"/>
                  </a:schemeClr>
                </a:solidFill>
              </a:rPr>
              <a:t>детского сада и развивать</a:t>
            </a:r>
          </a:p>
          <a:p>
            <a:pPr>
              <a:buNone/>
            </a:pPr>
            <a:r>
              <a:rPr lang="ru-RU" sz="2800" dirty="0" smtClean="0">
                <a:solidFill>
                  <a:schemeClr val="bg2">
                    <a:lumMod val="10000"/>
                  </a:schemeClr>
                </a:solidFill>
              </a:rPr>
              <a:t> физическую активность</a:t>
            </a:r>
            <a:r>
              <a:rPr lang="ru-RU" dirty="0" smtClean="0"/>
              <a:t>. </a:t>
            </a:r>
            <a:endParaRPr lang="ru-RU" dirty="0"/>
          </a:p>
        </p:txBody>
      </p:sp>
      <p:pic>
        <p:nvPicPr>
          <p:cNvPr id="5122" name="Picture 2" descr="G:\DCIM\150CDPFQ\S1500061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566086" y="3284984"/>
            <a:ext cx="4182378" cy="329183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304800" y="404664"/>
            <a:ext cx="8686800" cy="6120680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ru-RU" sz="2400" b="1" dirty="0" smtClean="0"/>
              <a:t>Цель работы:</a:t>
            </a:r>
          </a:p>
          <a:p>
            <a:pPr lvl="0"/>
            <a:r>
              <a:rPr lang="ru-RU" sz="2400" dirty="0" smtClean="0">
                <a:solidFill>
                  <a:schemeClr val="bg2">
                    <a:lumMod val="10000"/>
                  </a:schemeClr>
                </a:solidFill>
              </a:rPr>
              <a:t>организация </a:t>
            </a:r>
            <a:r>
              <a:rPr lang="ru-RU" sz="2400" dirty="0" err="1" smtClean="0">
                <a:solidFill>
                  <a:schemeClr val="bg2">
                    <a:lumMod val="10000"/>
                  </a:schemeClr>
                </a:solidFill>
              </a:rPr>
              <a:t>здоровьесберегающей</a:t>
            </a:r>
            <a:r>
              <a:rPr lang="ru-RU" sz="2400" dirty="0" smtClean="0">
                <a:solidFill>
                  <a:schemeClr val="bg2">
                    <a:lumMod val="10000"/>
                  </a:schemeClr>
                </a:solidFill>
              </a:rPr>
              <a:t> и развивающей среды, способствующей конструированию вариантов здорового образа жизни, повышению сопротивляемости и защитных свойств организма ребенка.</a:t>
            </a:r>
          </a:p>
          <a:p>
            <a:pPr lvl="0"/>
            <a:r>
              <a:rPr lang="ru-RU" sz="2400" dirty="0" smtClean="0">
                <a:solidFill>
                  <a:schemeClr val="bg2">
                    <a:lumMod val="10000"/>
                  </a:schemeClr>
                </a:solidFill>
              </a:rPr>
              <a:t>создание условий для обеспечения психологической безопасности личности ребенка; формирование у детей жизненно необходимых двигательных умений и навыков в различных видах деятельности</a:t>
            </a:r>
            <a:r>
              <a:rPr lang="ru-RU" sz="2400" dirty="0" smtClean="0"/>
              <a:t>.</a:t>
            </a:r>
          </a:p>
          <a:p>
            <a:endParaRPr lang="ru-RU" dirty="0"/>
          </a:p>
        </p:txBody>
      </p:sp>
      <p:pic>
        <p:nvPicPr>
          <p:cNvPr id="1026" name="Picture 2" descr="F:\Туник фото\S1460034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860032" y="3933056"/>
            <a:ext cx="3888432" cy="264375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основные направления работы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196752"/>
            <a:ext cx="8686800" cy="4883373"/>
          </a:xfrm>
        </p:spPr>
        <p:txBody>
          <a:bodyPr>
            <a:normAutofit fontScale="92500" lnSpcReduction="10000"/>
          </a:bodyPr>
          <a:lstStyle/>
          <a:p>
            <a:pPr fontAlgn="base"/>
            <a:endParaRPr lang="ru-RU" dirty="0" smtClean="0"/>
          </a:p>
          <a:p>
            <a:pPr fontAlgn="base"/>
            <a:r>
              <a:rPr lang="ru-RU" dirty="0" smtClean="0"/>
              <a:t>-    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    Соблюдение санитарно-гигиенических норм, противоэпидемиологической обстановки;</a:t>
            </a:r>
          </a:p>
          <a:p>
            <a:pPr fontAlgn="base"/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-        Организация питания;</a:t>
            </a:r>
          </a:p>
          <a:p>
            <a:pPr fontAlgn="base"/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-        Обеспечение психологического комфорта;</a:t>
            </a:r>
          </a:p>
          <a:p>
            <a:pPr fontAlgn="base"/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-        Закаливание;</a:t>
            </a:r>
          </a:p>
          <a:p>
            <a:pPr fontAlgn="base"/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-        Профилактические мероприятия;</a:t>
            </a:r>
          </a:p>
          <a:p>
            <a:pPr fontAlgn="base"/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-        Двигательная деятельность;</a:t>
            </a:r>
          </a:p>
          <a:p>
            <a:pPr fontAlgn="base"/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-        Формирование основ гигиенических знаний и ЗОЖ.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Оснащение двигательной деятельности</a:t>
            </a:r>
            <a:endParaRPr lang="ru-RU" dirty="0"/>
          </a:p>
        </p:txBody>
      </p:sp>
      <p:pic>
        <p:nvPicPr>
          <p:cNvPr id="6146" name="Picture 2" descr="G:\DCIM\150CDPFQ\S1500051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004048" y="1268760"/>
            <a:ext cx="3857625" cy="4464496"/>
          </a:xfrm>
          <a:prstGeom prst="rect">
            <a:avLst/>
          </a:prstGeom>
          <a:noFill/>
        </p:spPr>
      </p:pic>
      <p:pic>
        <p:nvPicPr>
          <p:cNvPr id="6147" name="Picture 3" descr="G:\DCIM\150CDPFQ\S1500050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23528" y="2735110"/>
            <a:ext cx="4392488" cy="385997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458200" cy="520700"/>
          </a:xfrm>
        </p:spPr>
        <p:txBody>
          <a:bodyPr/>
          <a:lstStyle/>
          <a:p>
            <a:pPr algn="ctr"/>
            <a:r>
              <a:rPr lang="ru-RU" dirty="0" smtClean="0"/>
              <a:t>Физическое развитие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251520" y="836712"/>
            <a:ext cx="3224337" cy="5400600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Цели:</a:t>
            </a:r>
          </a:p>
          <a:p>
            <a:pPr marL="457200" indent="-457200">
              <a:buAutoNum type="arabicPeriod"/>
            </a:pPr>
            <a:r>
              <a:rPr lang="ru-RU" sz="2000" dirty="0" smtClean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Развивать двигательную активность детей</a:t>
            </a:r>
          </a:p>
          <a:p>
            <a:pPr marL="457200" indent="-457200">
              <a:buAutoNum type="arabicPeriod"/>
            </a:pPr>
            <a:r>
              <a:rPr lang="ru-RU" sz="2000" dirty="0" smtClean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Воспитывать у детей чувство коллективного участия в общей деятельности</a:t>
            </a:r>
          </a:p>
          <a:p>
            <a:pPr marL="457200" indent="-457200">
              <a:buAutoNum type="arabicPeriod"/>
            </a:pPr>
            <a:r>
              <a:rPr lang="ru-RU" sz="2000" dirty="0" smtClean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Учить воспринимать просьбы воспитателя и правильно их выполнять</a:t>
            </a:r>
            <a:endParaRPr lang="ru-RU" sz="2000" dirty="0">
              <a:solidFill>
                <a:schemeClr val="bg2">
                  <a:lumMod val="1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F:\Туник\S1470006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75050" y="1782564"/>
            <a:ext cx="5340350" cy="300394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Дыхательная гимнастика</a:t>
            </a:r>
            <a:endParaRPr lang="ru-RU" dirty="0"/>
          </a:p>
        </p:txBody>
      </p:sp>
      <p:pic>
        <p:nvPicPr>
          <p:cNvPr id="1027" name="Picture 3" descr="C:\Users\User\Desktop\146CDPFQ\S1460049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 flipH="1" flipV="1">
            <a:off x="6429388" y="4214818"/>
            <a:ext cx="142877" cy="80406"/>
          </a:xfrm>
          <a:prstGeom prst="rect">
            <a:avLst/>
          </a:prstGeom>
          <a:noFill/>
        </p:spPr>
      </p:pic>
      <p:pic>
        <p:nvPicPr>
          <p:cNvPr id="1026" name="Picture 2" descr="C:\Users\User\Desktop\146CDPFQ\S1460045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16200000">
            <a:off x="3897417" y="2460510"/>
            <a:ext cx="4946145" cy="3168350"/>
          </a:xfrm>
          <a:prstGeom prst="rect">
            <a:avLst/>
          </a:prstGeom>
          <a:noFill/>
        </p:spPr>
      </p:pic>
      <p:pic>
        <p:nvPicPr>
          <p:cNvPr id="1028" name="Picture 4" descr="C:\Users\User\Desktop\146CDPFQ\S1460046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16200000">
            <a:off x="242658" y="2829120"/>
            <a:ext cx="4941168" cy="22832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458200" cy="520700"/>
          </a:xfrm>
        </p:spPr>
        <p:txBody>
          <a:bodyPr/>
          <a:lstStyle/>
          <a:p>
            <a:r>
              <a:rPr lang="ru-RU" dirty="0" smtClean="0"/>
              <a:t>Утренняя гимнастика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67544" y="836712"/>
            <a:ext cx="3008313" cy="4800600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цели утренней гимнастики:</a:t>
            </a:r>
          </a:p>
          <a:p>
            <a:endParaRPr lang="ru-RU" sz="2000" dirty="0" smtClean="0">
              <a:solidFill>
                <a:schemeClr val="bg2">
                  <a:lumMod val="1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457200" indent="-457200">
              <a:buFont typeface="Wingdings 2"/>
              <a:buAutoNum type="arabicPeriod"/>
            </a:pPr>
            <a:r>
              <a:rPr lang="ru-RU" sz="2000" dirty="0" smtClean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Развитие двигательной активности </a:t>
            </a:r>
          </a:p>
          <a:p>
            <a:pPr marL="457200" indent="-457200">
              <a:buAutoNum type="arabicPeriod"/>
            </a:pPr>
            <a:r>
              <a:rPr lang="ru-RU" sz="2000" dirty="0" smtClean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Организация детей перед завтраком</a:t>
            </a:r>
          </a:p>
          <a:p>
            <a:pPr marL="457200" indent="-457200">
              <a:buAutoNum type="arabicPeriod"/>
            </a:pPr>
            <a:r>
              <a:rPr lang="ru-RU" sz="2000" dirty="0" smtClean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Приобщение к дисциплине и порядку</a:t>
            </a:r>
          </a:p>
        </p:txBody>
      </p:sp>
      <p:pic>
        <p:nvPicPr>
          <p:cNvPr id="5" name="Picture 2" descr="C:\Users\User\Desktop\146CDPFQ\S1460051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902701" y="350078"/>
            <a:ext cx="4629739" cy="58152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355976" y="609600"/>
            <a:ext cx="3816424" cy="48006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779912" y="692696"/>
            <a:ext cx="45720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/>
              <a:t>Цель закаливания </a:t>
            </a:r>
            <a:r>
              <a:rPr lang="ru-RU" sz="2400" dirty="0" smtClean="0"/>
              <a:t>– </a:t>
            </a:r>
          </a:p>
          <a:p>
            <a:r>
              <a:rPr lang="ru-RU" sz="2400" dirty="0" smtClean="0"/>
              <a:t>выработать способность организма быстро изменять работу органов и систем в связи с постоянно меняющейся внешней средой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2050" name="Picture 2" descr="F:\Туник фото\S1460030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16200000">
            <a:off x="-682334" y="1770565"/>
            <a:ext cx="5256585" cy="295682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357166"/>
            <a:ext cx="8458200" cy="520700"/>
          </a:xfrm>
        </p:spPr>
        <p:txBody>
          <a:bodyPr/>
          <a:lstStyle/>
          <a:p>
            <a:pPr algn="ctr"/>
            <a:r>
              <a:rPr lang="ru-RU" dirty="0" smtClean="0"/>
              <a:t>Формы проведения закаливающих процедур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28596" y="1071546"/>
            <a:ext cx="8115328" cy="4800600"/>
          </a:xfrm>
        </p:spPr>
        <p:txBody>
          <a:bodyPr>
            <a:normAutofit lnSpcReduction="10000"/>
          </a:bodyPr>
          <a:lstStyle/>
          <a:p>
            <a:pPr>
              <a:buFontTx/>
              <a:buChar char="-"/>
            </a:pPr>
            <a:r>
              <a:rPr lang="ru-RU" sz="2400" dirty="0" smtClean="0"/>
              <a:t>- </a:t>
            </a:r>
            <a:r>
              <a:rPr lang="ru-RU" sz="2400" dirty="0" err="1" smtClean="0"/>
              <a:t>босохождение</a:t>
            </a:r>
            <a:r>
              <a:rPr lang="ru-RU" sz="2400" dirty="0" smtClean="0"/>
              <a:t>;</a:t>
            </a:r>
          </a:p>
          <a:p>
            <a:pPr>
              <a:buFontTx/>
              <a:buChar char="-"/>
            </a:pPr>
            <a:r>
              <a:rPr lang="ru-RU" sz="2400" dirty="0" smtClean="0"/>
              <a:t>- двигательная деятельность в облегченной одежде (трусиках) и босиком; </a:t>
            </a:r>
          </a:p>
          <a:p>
            <a:pPr>
              <a:buFontTx/>
              <a:buChar char="-"/>
            </a:pPr>
            <a:r>
              <a:rPr lang="ru-RU" sz="2400" dirty="0" smtClean="0"/>
              <a:t>- соблюдение температурного режима в течении дня:</a:t>
            </a:r>
          </a:p>
          <a:p>
            <a:r>
              <a:rPr lang="ru-RU" sz="2400" dirty="0" smtClean="0"/>
              <a:t>- режим проветривания групповых помещений в течении дня;</a:t>
            </a:r>
          </a:p>
          <a:p>
            <a:r>
              <a:rPr lang="ru-RU" sz="2400" dirty="0" smtClean="0"/>
              <a:t>- облегченная одежда для детей в детском саду;</a:t>
            </a:r>
          </a:p>
          <a:p>
            <a:r>
              <a:rPr lang="ru-RU" sz="2400" dirty="0" smtClean="0"/>
              <a:t>- сон без маек;</a:t>
            </a:r>
          </a:p>
          <a:p>
            <a:r>
              <a:rPr lang="ru-RU" sz="2400" dirty="0" smtClean="0"/>
              <a:t>- дыхательная гимнастика после сна;</a:t>
            </a:r>
          </a:p>
          <a:p>
            <a:r>
              <a:rPr lang="ru-RU" sz="2400" dirty="0" smtClean="0"/>
              <a:t>- мытье прохладной водой рук по локоть;</a:t>
            </a:r>
          </a:p>
          <a:p>
            <a:r>
              <a:rPr lang="ru-RU" sz="2400" dirty="0" smtClean="0"/>
              <a:t>Рекомендации по проведению закаливающих процедур дает врач.</a:t>
            </a:r>
            <a:endParaRPr lang="ru-RU" sz="24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 flipH="1" flipV="1">
            <a:off x="8915399" y="5410199"/>
            <a:ext cx="45719" cy="45719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249</TotalTime>
  <Words>321</Words>
  <Application>Microsoft Office PowerPoint</Application>
  <PresentationFormat>Экран (4:3)</PresentationFormat>
  <Paragraphs>67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Трек</vt:lpstr>
      <vt:lpstr>Использование Здоровьесберегающих технологий в работе с детьми раннего возраста</vt:lpstr>
      <vt:lpstr>Презентация PowerPoint</vt:lpstr>
      <vt:lpstr>основные направления работы </vt:lpstr>
      <vt:lpstr>Оснащение двигательной деятельности</vt:lpstr>
      <vt:lpstr>Физическое развитие</vt:lpstr>
      <vt:lpstr>Дыхательная гимнастика</vt:lpstr>
      <vt:lpstr>Утренняя гимнастика</vt:lpstr>
      <vt:lpstr>Презентация PowerPoint</vt:lpstr>
      <vt:lpstr>Формы проведения закаливающих процедур</vt:lpstr>
      <vt:lpstr>Презентация PowerPoint</vt:lpstr>
      <vt:lpstr>Здоровый сон</vt:lpstr>
      <vt:lpstr>Гимнастика после сна</vt:lpstr>
      <vt:lpstr>Дорожки здоровья</vt:lpstr>
      <vt:lpstr>Водные процедуры в течении дня</vt:lpstr>
      <vt:lpstr>Презентация PowerPoint</vt:lpstr>
      <vt:lpstr>Презентация PowerPoint</vt:lpstr>
      <vt:lpstr>вывод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Здоровьесберегающие технологии детей ясельной группы</dc:title>
  <dc:creator>Sonya</dc:creator>
  <cp:lastModifiedBy>Ирина Абушова</cp:lastModifiedBy>
  <cp:revision>34</cp:revision>
  <dcterms:created xsi:type="dcterms:W3CDTF">2015-03-15T10:30:44Z</dcterms:created>
  <dcterms:modified xsi:type="dcterms:W3CDTF">2015-10-19T07:27:28Z</dcterms:modified>
</cp:coreProperties>
</file>