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8" r:id="rId4"/>
    <p:sldId id="265" r:id="rId5"/>
    <p:sldId id="267" r:id="rId6"/>
    <p:sldId id="263" r:id="rId7"/>
    <p:sldId id="266" r:id="rId8"/>
    <p:sldId id="259" r:id="rId9"/>
    <p:sldId id="260" r:id="rId10"/>
    <p:sldId id="261" r:id="rId11"/>
    <p:sldId id="262" r:id="rId12"/>
    <p:sldId id="270" r:id="rId13"/>
    <p:sldId id="271" r:id="rId14"/>
    <p:sldId id="272" r:id="rId15"/>
    <p:sldId id="273" r:id="rId16"/>
    <p:sldId id="274" r:id="rId17"/>
    <p:sldId id="275" r:id="rId18"/>
    <p:sldId id="277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6600"/>
    <a:srgbClr val="99DCF1"/>
    <a:srgbClr val="A5EAA0"/>
    <a:srgbClr val="CC9900"/>
    <a:srgbClr val="996600"/>
    <a:srgbClr val="79BA6A"/>
    <a:srgbClr val="E6D9C0"/>
    <a:srgbClr val="339966"/>
  </p:clrMru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10/22/2013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10/22/2013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1.jpeg"/><Relationship Id="rId7" Type="http://schemas.openxmlformats.org/officeDocument/2006/relationships/image" Target="../media/image7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60000"/>
                <a:lumOff val="40000"/>
              </a:schemeClr>
            </a:gs>
            <a:gs pos="50000">
              <a:srgbClr val="A5EAA0"/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" descr="C:\Documents and Settings\Пользователь\Рабочий стол\jagody19.jp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0" y="1905000"/>
            <a:ext cx="9144000" cy="4953000"/>
          </a:xfrm>
          <a:prstGeom prst="rect">
            <a:avLst/>
          </a:prstGeom>
          <a:noFill/>
          <a:ln w="28575">
            <a:solidFill>
              <a:srgbClr val="CC9900">
                <a:alpha val="87451"/>
              </a:srgbClr>
            </a:solidFill>
          </a:ln>
        </p:spPr>
      </p:pic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0" y="2209800"/>
            <a:ext cx="9067800" cy="1905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6000" b="1" i="0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«Ягоды</a:t>
            </a:r>
            <a:r>
              <a:rPr kumimoji="0" lang="en-US" sz="6000" b="1" i="0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6000" b="1" i="0" strike="noStrike" kern="1200" cap="none" spc="0" normalizeH="0" baseline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садовые</a:t>
            </a:r>
            <a:r>
              <a:rPr kumimoji="0" lang="ru-RU" sz="6000" b="1" i="0" strike="noStrike" kern="1200" cap="none" spc="0" normalizeH="0" noProof="0" dirty="0" smtClean="0">
                <a:ln>
                  <a:noFill/>
                </a:ln>
                <a:solidFill>
                  <a:schemeClr val="hlink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и лесные</a:t>
            </a:r>
            <a:r>
              <a:rPr lang="ru-RU" sz="5400" b="1" dirty="0" smtClean="0">
                <a:solidFill>
                  <a:schemeClr val="hlin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»</a:t>
            </a:r>
            <a:endParaRPr kumimoji="0" lang="ru-RU" sz="5400" b="1" i="0" strike="noStrike" kern="1200" cap="none" spc="0" normalizeH="0" baseline="0" noProof="0" dirty="0">
              <a:ln>
                <a:noFill/>
              </a:ln>
              <a:solidFill>
                <a:schemeClr val="hlink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5607" name="Picture 7" descr="C:\Documents and Settings\Пользователь\Рабочий стол\jagody95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572000" cy="2028825"/>
          </a:xfrm>
          <a:prstGeom prst="rect">
            <a:avLst/>
          </a:prstGeom>
          <a:noFill/>
        </p:spPr>
      </p:pic>
      <p:pic>
        <p:nvPicPr>
          <p:cNvPr id="25608" name="Picture 8" descr="C:\Documents and Settings\Пользователь\Рабочий стол\jagody95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0"/>
            <a:ext cx="4572000" cy="2028825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838200" y="6096000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Презентация для осуществления</a:t>
            </a:r>
          </a:p>
          <a:p>
            <a:pPr algn="ctr"/>
            <a:r>
              <a:rPr lang="ru-RU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совместной деятельности детей и взрослых </a:t>
            </a:r>
            <a:endParaRPr lang="ru-RU" dirty="0"/>
          </a:p>
        </p:txBody>
      </p:sp>
      <p:pic>
        <p:nvPicPr>
          <p:cNvPr id="16" name="Picture 5" descr="MCj0123231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659601">
            <a:off x="240016" y="3301523"/>
            <a:ext cx="2241550" cy="2649538"/>
          </a:xfrm>
          <a:prstGeom prst="rect">
            <a:avLst/>
          </a:prstGeom>
          <a:noFill/>
        </p:spPr>
      </p:pic>
      <p:pic>
        <p:nvPicPr>
          <p:cNvPr id="17" name="Picture 11" descr="MCj0123199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184169">
            <a:off x="6762084" y="3658950"/>
            <a:ext cx="2133600" cy="18418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:\Локальный диск\fony\Фоны для презентаций3\9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57200" y="457200"/>
            <a:ext cx="377193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Какие ягоды нашли звери?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Назови их.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(Например: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белка нашла чёрную смородину)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Как можно узнать по внешнему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виду клубнику, крыжовник,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малину и другие ягоды?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Documents and Settings\Пользователь\Рабочий стол\ягоды.pn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81400" y="533400"/>
            <a:ext cx="5257800" cy="5943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:\Локальный диск\fony\Фоны для презентаций3\9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272518" cy="6858000"/>
          </a:xfrm>
          <a:prstGeom prst="rect">
            <a:avLst/>
          </a:prstGeom>
          <a:noFill/>
        </p:spPr>
      </p:pic>
      <p:pic>
        <p:nvPicPr>
          <p:cNvPr id="3075" name="Picture 3" descr="C:\Documents and Settings\Пользователь\Рабочий стол\ягоды 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81000"/>
            <a:ext cx="5105412" cy="61986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758FF3-41B5-4BD8-8E61-C0574CC3C2C7}" type="datetime1">
              <a:rPr lang="ru-RU" smtClean="0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EED987-281C-4DC8-A28B-D4541B78B9F4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pic>
        <p:nvPicPr>
          <p:cNvPr id="1026" name="Picture 2" descr="H:\Локальный диск\fony\Фоны для презентаций3\9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95536" y="1412776"/>
            <a:ext cx="248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4725144"/>
            <a:ext cx="198002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endParaRPr lang="ru-RU" sz="2600" b="1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3" name="Picture 1" descr="C:\Documents and Settings\Пользователь\Рабочий стол\jagody19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304800" y="228600"/>
            <a:ext cx="8534400" cy="6414326"/>
          </a:xfrm>
          <a:prstGeom prst="round2Diag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381000" y="2133600"/>
            <a:ext cx="820891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</a:t>
            </a:r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09600" y="3429000"/>
            <a:ext cx="7128792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</a:t>
            </a:r>
            <a:endParaRPr lang="ru-RU" sz="2600" dirty="0"/>
          </a:p>
        </p:txBody>
      </p:sp>
      <p:pic>
        <p:nvPicPr>
          <p:cNvPr id="13" name="Picture 3" descr="C:\Documents and Settings\Пользователь\Рабочий стол\Безымянный.png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3657600" y="228600"/>
            <a:ext cx="3886200" cy="640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3400" y="4419600"/>
            <a:ext cx="1339917" cy="1988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609600" y="0"/>
            <a:ext cx="36615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«Найди различия»</a:t>
            </a:r>
          </a:p>
          <a:p>
            <a:endParaRPr lang="ru-RU" sz="36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" name="Picture 2" descr="C:\Documents and Settings\Пользователь\Рабочий стол\Рисунок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2590800" y="1143000"/>
            <a:ext cx="6096000" cy="14700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entury" pitchFamily="18" charset="0"/>
                <a:ea typeface="+mj-ea"/>
                <a:cs typeface="+mj-cs"/>
              </a:rPr>
              <a:t> </a:t>
            </a: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entury" pitchFamily="18" charset="0"/>
                <a:ea typeface="+mj-ea"/>
                <a:cs typeface="+mj-cs"/>
              </a:rPr>
              <a:t>ЗАГАДКИ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" pitchFamily="18" charset="0"/>
                <a:ea typeface="+mj-ea"/>
                <a:cs typeface="+mj-cs"/>
              </a:rPr>
              <a:t>про ягодки</a:t>
            </a:r>
            <a:endParaRPr kumimoji="0" lang="ru-RU" sz="44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Century" pitchFamily="18" charset="0"/>
              <a:ea typeface="+mj-ea"/>
              <a:cs typeface="+mj-cs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657600" y="25908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Предложите ребёнку отгадать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загадки и объяснить, что ему помогло 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их отгадать.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0" descr="MCj0246209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2438400" y="5791200"/>
            <a:ext cx="530880" cy="685800"/>
          </a:xfrm>
          <a:prstGeom prst="rect">
            <a:avLst/>
          </a:prstGeom>
          <a:noFill/>
        </p:spPr>
      </p:pic>
      <p:pic>
        <p:nvPicPr>
          <p:cNvPr id="22" name="Picture 10" descr="MCj0246209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43000" y="5867400"/>
            <a:ext cx="648853" cy="838200"/>
          </a:xfrm>
          <a:prstGeom prst="rect">
            <a:avLst/>
          </a:prstGeom>
          <a:noFill/>
        </p:spPr>
      </p:pic>
      <p:pic>
        <p:nvPicPr>
          <p:cNvPr id="23" name="Picture 10" descr="MCj0246209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10400" y="5867400"/>
            <a:ext cx="530880" cy="685800"/>
          </a:xfrm>
          <a:prstGeom prst="rect">
            <a:avLst/>
          </a:prstGeom>
          <a:noFill/>
        </p:spPr>
      </p:pic>
      <p:pic>
        <p:nvPicPr>
          <p:cNvPr id="25" name="Picture 10" descr="MCj02462090000[1]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00800" y="5943600"/>
            <a:ext cx="609600" cy="787493"/>
          </a:xfrm>
          <a:prstGeom prst="rect">
            <a:avLst/>
          </a:prstGeom>
          <a:noFill/>
        </p:spPr>
      </p:pic>
      <p:pic>
        <p:nvPicPr>
          <p:cNvPr id="26" name="Picture 7" descr="MCj0123037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2400" y="5410200"/>
            <a:ext cx="914400" cy="1095803"/>
          </a:xfrm>
          <a:prstGeom prst="rect">
            <a:avLst/>
          </a:prstGeom>
          <a:noFill/>
        </p:spPr>
      </p:pic>
      <p:pic>
        <p:nvPicPr>
          <p:cNvPr id="27" name="Picture 7" descr="MCj0123037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00400" y="5410200"/>
            <a:ext cx="990600" cy="1187120"/>
          </a:xfrm>
          <a:prstGeom prst="rect">
            <a:avLst/>
          </a:prstGeom>
          <a:noFill/>
        </p:spPr>
      </p:pic>
      <p:pic>
        <p:nvPicPr>
          <p:cNvPr id="28" name="Picture 7" descr="MCj0123037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7543800" y="5486400"/>
            <a:ext cx="941862" cy="112871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  <a:alpha val="78000"/>
              </a:schemeClr>
            </a:gs>
            <a:gs pos="50000">
              <a:srgbClr val="A5EAA0">
                <a:alpha val="93000"/>
              </a:srgb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1143000"/>
            <a:ext cx="5117298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Что за кустарник ароматный?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 Ягод вкус его приятный -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 Висят, как черный виноград,</a:t>
            </a:r>
            <a:br>
              <a:rPr lang="ru-RU" sz="28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 И каждый пробовать их рад!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C:\Documents and Settings\Пользователь\Рабочий стол\960294df14c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557289">
            <a:off x="2839721" y="2371152"/>
            <a:ext cx="5050957" cy="4536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09600" y="152400"/>
            <a:ext cx="8534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СМОРОДИНА ЧЁРНАЯ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2400" y="5715000"/>
            <a:ext cx="914400" cy="91440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8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  <a:alpha val="78000"/>
              </a:schemeClr>
            </a:gs>
            <a:gs pos="50000">
              <a:srgbClr val="A5EAA0">
                <a:alpha val="93000"/>
              </a:srgb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457200"/>
            <a:ext cx="5961504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Это ягодка на грядке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С детворой играет в прятки.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В красном платье в чёрных точках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Притаится под листочком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И следит оттуда зорко -</a:t>
            </a:r>
            <a:b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Не идёт ли кто с ведёрком!</a:t>
            </a:r>
            <a:endParaRPr lang="ru-RU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8674" name="Picture 2" descr="C:\Documents and Settings\Пользователь\Рабочий стол\31508e00cdc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40129" y="2771775"/>
            <a:ext cx="4169046" cy="3744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486400" y="228600"/>
            <a:ext cx="34948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КЛУБНИКА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4800" y="5562600"/>
            <a:ext cx="914400" cy="91440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8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  <a:alpha val="78000"/>
              </a:schemeClr>
            </a:gs>
            <a:gs pos="50000">
              <a:srgbClr val="A5EAA0">
                <a:alpha val="93000"/>
              </a:srgb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762000"/>
            <a:ext cx="85344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</a:t>
            </a:r>
            <a:r>
              <a:rPr lang="ru-RU" sz="28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Что за дивная картина: </a:t>
            </a:r>
            <a:br>
              <a:rPr lang="ru-RU" sz="28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  Предо мной чудесный куст. </a:t>
            </a:r>
            <a:br>
              <a:rPr lang="ru-RU" sz="28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  Листьев нет, но весь усыпан </a:t>
            </a:r>
            <a:br>
              <a:rPr lang="ru-RU" sz="28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  Россыпями жёлтых бус. </a:t>
            </a:r>
            <a:r>
              <a:rPr lang="ru-RU" sz="2400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/>
              <a:t> </a:t>
            </a:r>
            <a:endParaRPr lang="ru-RU" dirty="0"/>
          </a:p>
        </p:txBody>
      </p:sp>
      <p:pic>
        <p:nvPicPr>
          <p:cNvPr id="30723" name="Picture 3" descr="C:\Documents and Settings\Пользователь\Рабочий стол\облепиха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03861">
            <a:off x="3830912" y="2246352"/>
            <a:ext cx="5319245" cy="4500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181600" y="0"/>
            <a:ext cx="347281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ОБЛЕПИХА</a:t>
            </a:r>
            <a:endParaRPr lang="ru-RU" sz="4400" b="1" dirty="0">
              <a:solidFill>
                <a:srgbClr val="FFC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81000" y="5638800"/>
            <a:ext cx="914400" cy="91440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8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07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07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  <a:alpha val="78000"/>
              </a:schemeClr>
            </a:gs>
            <a:gs pos="50000">
              <a:srgbClr val="A5EAA0">
                <a:alpha val="93000"/>
              </a:srgb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838200"/>
            <a:ext cx="489967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 листом на каждой ветке </a:t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Сидят маленькие детки. </a:t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Тот, кто деток соберёт, </a:t>
            </a:r>
            <a:b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Руки вымажет и рот. 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 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   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29698" name="Picture 2" descr="C:\Documents and Settings\Пользователь\Рабочий стол\0_86ca2_64da08df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2590800"/>
            <a:ext cx="5602629" cy="362773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848600" y="5715000"/>
            <a:ext cx="914400" cy="91440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8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257800" y="304800"/>
            <a:ext cx="301396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ЧЕРНИКА</a:t>
            </a:r>
            <a:endParaRPr lang="ru-RU" sz="4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  <a:alpha val="78000"/>
              </a:schemeClr>
            </a:gs>
            <a:gs pos="50000">
              <a:srgbClr val="A5EAA0">
                <a:alpha val="93000"/>
              </a:srgb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C:\Documents and Settings\Пользователь\Рабочий стол\0_86e3d_f1ae026a_ori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981200"/>
            <a:ext cx="3968583" cy="4752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2400" y="1524000"/>
            <a:ext cx="4698337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Что за бусинка вот тут </a:t>
            </a:r>
            <a:br>
              <a:rPr lang="ru-RU" sz="28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На столбе повисла? </a:t>
            </a:r>
            <a:br>
              <a:rPr lang="ru-RU" sz="28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Глянешь - слюнки потекут, </a:t>
            </a:r>
            <a:br>
              <a:rPr lang="ru-RU" sz="28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CC0000"/>
                </a:solidFill>
                <a:latin typeface="Times New Roman" pitchFamily="18" charset="0"/>
                <a:cs typeface="Times New Roman" pitchFamily="18" charset="0"/>
              </a:rPr>
              <a:t>А раскусишь - кисло!</a:t>
            </a:r>
            <a:endParaRPr lang="ru-RU" sz="2800" b="1" dirty="0">
              <a:solidFill>
                <a:srgbClr val="CC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04800" y="5791200"/>
            <a:ext cx="914400" cy="914400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8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7600" y="609600"/>
            <a:ext cx="280532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КЛЮКВА</a:t>
            </a:r>
            <a:endParaRPr lang="ru-RU" sz="4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D:\шаблоны для презентаций\картинки для оформления презентаций\ow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084168" y="3789040"/>
            <a:ext cx="2771775" cy="2762250"/>
          </a:xfrm>
          <a:prstGeom prst="rect">
            <a:avLst/>
          </a:prstGeom>
          <a:noFill/>
        </p:spPr>
      </p:pic>
      <p:pic>
        <p:nvPicPr>
          <p:cNvPr id="3" name="Рисунок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348880"/>
            <a:ext cx="2238375" cy="194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:\Локальный диск\fony\Фоны для презентаций3\97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0" y="0"/>
            <a:ext cx="9117211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33400" y="1066800"/>
            <a:ext cx="7992888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1. Вспомни 4 – 5 названий садовых ягод и 4 – 5 названий лесных ягод.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2. Назови варенье из клубники, из клюквы, из черники, из смородины.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3. Назови сок из облепихи – …., из земляники – …, из малины – ….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4. Чего в лесу больше ягод или брусники?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5. Сколько слогов в слове компот, черника, малина, ягода</a:t>
            </a: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332656"/>
            <a:ext cx="67864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Контрольные вопросы по теме:</a:t>
            </a:r>
          </a:p>
        </p:txBody>
      </p:sp>
      <p:pic>
        <p:nvPicPr>
          <p:cNvPr id="7" name="Picture 4" descr="D:\шаблоны для презентаций\картинки для оформления презентаций\ow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6705599" y="4643286"/>
            <a:ext cx="2222351" cy="221471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5" name="Picture 1" descr="C:\Documents and Settings\Пользователь\Рабочий стол\jagody84.jpg"/>
          <p:cNvPicPr>
            <a:picLocks noChangeAspect="1" noChangeArrowheads="1"/>
          </p:cNvPicPr>
          <p:nvPr/>
        </p:nvPicPr>
        <p:blipFill>
          <a:blip r:embed="rId2" cstate="print">
            <a:lum bright="30000"/>
          </a:blip>
          <a:srcRect/>
          <a:stretch>
            <a:fillRect/>
          </a:stretch>
        </p:blipFill>
        <p:spPr bwMode="auto">
          <a:xfrm>
            <a:off x="0" y="-38100"/>
            <a:ext cx="9144000" cy="6934200"/>
          </a:xfrm>
          <a:prstGeom prst="rect">
            <a:avLst/>
          </a:prstGeom>
          <a:noFill/>
          <a:ln w="57150">
            <a:solidFill>
              <a:srgbClr val="CC990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3124200" y="152400"/>
            <a:ext cx="19322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Задачи</a:t>
            </a:r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endParaRPr lang="ru-RU" sz="40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2400" y="1028343"/>
            <a:ext cx="88392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Расширить и закрепить представления ребёнка о лесных и садовых ягодах.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Ввести в активный словарь ребёнка:</a:t>
            </a:r>
          </a:p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Существительные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поляна, названия ягод (черника, клюква, смородина, крыжовник, морошка,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ежевика, облепиха, голубика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т.д.), компот, варенье, джем, желе, сироп.</a:t>
            </a:r>
          </a:p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Глаголы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собирать, консервировать, сушить. </a:t>
            </a:r>
          </a:p>
          <a:p>
            <a:r>
              <a:rPr lang="ru-RU" sz="2400" u="sng" dirty="0" smtClean="0">
                <a:latin typeface="Times New Roman" pitchFamily="18" charset="0"/>
                <a:cs typeface="Times New Roman" pitchFamily="18" charset="0"/>
              </a:rPr>
              <a:t>Прилагательные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садовые, лесные, спелая, сочная, ароматная, черничный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ая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), клюквенный (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ое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), и т. д.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6" name="Picture 6" descr="MCj019355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76800" y="5791200"/>
            <a:ext cx="1666068" cy="819150"/>
          </a:xfrm>
          <a:prstGeom prst="rect">
            <a:avLst/>
          </a:prstGeom>
          <a:noFill/>
        </p:spPr>
      </p:pic>
      <p:pic>
        <p:nvPicPr>
          <p:cNvPr id="7" name="Picture 10" descr="MCj0246209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4267200"/>
            <a:ext cx="1746250" cy="22558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Documents and Settings\Пользователь\Рабочий стол\jagody93.jpg"/>
          <p:cNvPicPr>
            <a:picLocks noChangeAspect="1" noChangeArrowheads="1"/>
          </p:cNvPicPr>
          <p:nvPr/>
        </p:nvPicPr>
        <p:blipFill>
          <a:blip r:embed="rId2" cstate="print">
            <a:lum bright="10000"/>
          </a:blip>
          <a:srcRect/>
          <a:stretch>
            <a:fillRect/>
          </a:stretch>
        </p:blipFill>
        <p:spPr bwMode="auto">
          <a:xfrm>
            <a:off x="1" y="0"/>
            <a:ext cx="9198958" cy="6858000"/>
          </a:xfrm>
          <a:prstGeom prst="rect">
            <a:avLst/>
          </a:prstGeom>
          <a:noFill/>
          <a:ln w="57150">
            <a:solidFill>
              <a:srgbClr val="CC9900"/>
            </a:solidFill>
          </a:ln>
        </p:spPr>
      </p:pic>
      <p:sp>
        <p:nvSpPr>
          <p:cNvPr id="2" name="Прямоугольник 1"/>
          <p:cNvSpPr/>
          <p:nvPr/>
        </p:nvSpPr>
        <p:spPr>
          <a:xfrm>
            <a:off x="1600200" y="152400"/>
            <a:ext cx="63022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Рекомендации родителям:</a:t>
            </a:r>
            <a:endParaRPr lang="ru-RU" sz="40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914400"/>
            <a:ext cx="86868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1. 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Помогите ребёнку запомнить названия ягод: черника, малина, земляника, клюква, брусника, ежевика. Нарисуйте или наклейте изображения этих ягод. Пусть ребенок показывает и называет их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Расскажите ребёнку, что готовят из ягод (сок, напиток, компот, кисель, повидло, джем, сироп, желе); о пользе ягод.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2.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Попробуйте составить с ребёнком рассказ о любой  из этих ягод.</a:t>
            </a:r>
          </a:p>
          <a:p>
            <a:r>
              <a:rPr lang="ru-RU" sz="2200" b="1" i="1" dirty="0" smtClean="0">
                <a:latin typeface="Times New Roman" pitchFamily="18" charset="0"/>
                <a:cs typeface="Times New Roman" pitchFamily="18" charset="0"/>
              </a:rPr>
              <a:t>Например</a:t>
            </a:r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Это черника. Она растёт на низких  веточках. Она круглая, чёрная, мягкая, сладкая. Из черники можно приготовить черничное варенье и пирог.</a:t>
            </a:r>
          </a:p>
          <a:p>
            <a:endParaRPr lang="ru-RU" dirty="0"/>
          </a:p>
        </p:txBody>
      </p:sp>
      <p:pic>
        <p:nvPicPr>
          <p:cNvPr id="6" name="Picture 7" descr="MCj0123037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4495800"/>
            <a:ext cx="1768475" cy="2119313"/>
          </a:xfrm>
          <a:prstGeom prst="rect">
            <a:avLst/>
          </a:prstGeom>
          <a:noFill/>
        </p:spPr>
      </p:pic>
      <p:pic>
        <p:nvPicPr>
          <p:cNvPr id="7" name="Picture 7" descr="MCj0123037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6858000" y="4495800"/>
            <a:ext cx="1768475" cy="2119313"/>
          </a:xfrm>
          <a:prstGeom prst="rect">
            <a:avLst/>
          </a:prstGeom>
          <a:noFill/>
        </p:spPr>
      </p:pic>
      <p:pic>
        <p:nvPicPr>
          <p:cNvPr id="8" name="Picture 10" descr="MCj0246209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57600" y="4495800"/>
            <a:ext cx="1746250" cy="22558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7" name="Picture 1" descr="C:\Documents and Settings\Пользователь\Рабочий стол\jagody19.jpg"/>
          <p:cNvPicPr>
            <a:picLocks noChangeAspect="1" noChangeArrowheads="1"/>
          </p:cNvPicPr>
          <p:nvPr/>
        </p:nvPicPr>
        <p:blipFill>
          <a:blip r:embed="rId2" cstate="screen">
            <a:lum bright="20000"/>
          </a:blip>
          <a:srcRect/>
          <a:stretch>
            <a:fillRect/>
          </a:stretch>
        </p:blipFill>
        <p:spPr bwMode="auto">
          <a:xfrm>
            <a:off x="0" y="-8572"/>
            <a:ext cx="9144000" cy="6866572"/>
          </a:xfrm>
          <a:prstGeom prst="rect">
            <a:avLst/>
          </a:prstGeom>
          <a:noFill/>
          <a:ln w="57150">
            <a:solidFill>
              <a:srgbClr val="99DCF1"/>
            </a:solidFill>
          </a:ln>
        </p:spPr>
      </p:pic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81000" y="1524000"/>
          <a:ext cx="8305800" cy="3581400"/>
        </p:xfrm>
        <a:graphic>
          <a:graphicData uri="http://schemas.openxmlformats.org/drawingml/2006/table">
            <a:tbl>
              <a:tblPr>
                <a:tableStyleId>{35758FB7-9AC5-4552-8A53-C91805E547FA}</a:tableStyleId>
              </a:tblPr>
              <a:tblGrid>
                <a:gridCol w="4152900"/>
                <a:gridCol w="4152900"/>
              </a:tblGrid>
              <a:tr h="3581400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85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Вот корзина — так корзина!</a:t>
                      </a:r>
                    </a:p>
                    <a:p>
                      <a:pPr marL="31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 В ней крыжовник, 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            В </a:t>
                      </a: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ней малина,</a:t>
                      </a:r>
                    </a:p>
                    <a:p>
                      <a:pPr marL="31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И лесная земляника,</a:t>
                      </a:r>
                    </a:p>
                    <a:p>
                      <a:pPr marL="31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И садовая клубника,</a:t>
                      </a:r>
                    </a:p>
                    <a:p>
                      <a:pPr marL="3175">
                        <a:lnSpc>
                          <a:spcPct val="10000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Там брусника и черника!</a:t>
                      </a:r>
                    </a:p>
                    <a:p>
                      <a:pPr marL="31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К нам ты в гости </a:t>
                      </a: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приходи-ка!</a:t>
                      </a:r>
                    </a:p>
                    <a:p>
                      <a:pPr marL="31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dirty="0" smtClean="0">
                          <a:latin typeface="Times New Roman" pitchFamily="18" charset="0"/>
                          <a:cs typeface="Times New Roman" pitchFamily="18" charset="0"/>
                        </a:rPr>
                        <a:t>Ягод</a:t>
                      </a:r>
                      <a:r>
                        <a:rPr lang="ru-RU" sz="2400" dirty="0">
                          <a:latin typeface="Times New Roman" pitchFamily="18" charset="0"/>
                          <a:cs typeface="Times New Roman" pitchFamily="18" charset="0"/>
                        </a:rPr>
                        <a:t>, что найдём мы в ней, Нет полезней и вкусней!</a:t>
                      </a:r>
                      <a:endParaRPr lang="ru-RU" sz="24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300" spc="-10" dirty="0" smtClean="0"/>
                        <a:t>(</a:t>
                      </a:r>
                      <a:r>
                        <a:rPr lang="ru-RU" sz="2000" spc="-10" dirty="0" smtClean="0"/>
                        <a:t>Ребёнок</a:t>
                      </a:r>
                      <a:r>
                        <a:rPr lang="ru-RU" sz="2000" spc="-10" baseline="0" dirty="0" smtClean="0"/>
                        <a:t> и</a:t>
                      </a:r>
                      <a:r>
                        <a:rPr lang="ru-RU" sz="2000" spc="-10" dirty="0" smtClean="0"/>
                        <a:t>зображает</a:t>
                      </a:r>
                      <a:r>
                        <a:rPr lang="ru-RU" sz="2000" spc="-10" baseline="0" dirty="0" smtClean="0"/>
                        <a:t> </a:t>
                      </a:r>
                      <a:r>
                        <a:rPr lang="ru-RU" sz="2000" spc="-10" dirty="0" smtClean="0"/>
                        <a:t>удивление</a:t>
                      </a:r>
                      <a:r>
                        <a:rPr lang="ru-RU" sz="2000" spc="-10" dirty="0"/>
                        <a:t>, </a:t>
                      </a:r>
                      <a:r>
                        <a:rPr lang="ru-RU" sz="2000" spc="-10" dirty="0" smtClean="0"/>
                        <a:t>раз</a:t>
                      </a:r>
                      <a:r>
                        <a:rPr lang="ru-RU" sz="2000" dirty="0" smtClean="0"/>
                        <a:t>водит </a:t>
                      </a:r>
                      <a:r>
                        <a:rPr lang="ru-RU" sz="2000" dirty="0"/>
                        <a:t>руки в стороны.) </a:t>
                      </a:r>
                      <a:r>
                        <a:rPr lang="ru-RU" sz="2000" dirty="0" smtClean="0"/>
                        <a:t>     (Загибает </a:t>
                      </a:r>
                      <a:r>
                        <a:rPr lang="ru-RU" sz="2000" dirty="0"/>
                        <a:t>пальцы, начиная с большого, одновременно на правой и левой руках</a:t>
                      </a:r>
                      <a:r>
                        <a:rPr lang="ru-RU" sz="2000" dirty="0" smtClean="0"/>
                        <a:t>.)</a:t>
                      </a: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endParaRPr lang="ru-RU" sz="2000" dirty="0" smtClean="0"/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 smtClean="0"/>
                        <a:t>(Делает </a:t>
                      </a:r>
                      <a:r>
                        <a:rPr lang="ru-RU" sz="2000" dirty="0"/>
                        <a:t>приглашающий жест — движение руками на себя.)</a:t>
                      </a:r>
                    </a:p>
                    <a:p>
                      <a:pPr marL="3175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/>
                        <a:t>(Поочерёдно ритмично </a:t>
                      </a:r>
                      <a:r>
                        <a:rPr lang="ru-RU" sz="2000" dirty="0" smtClean="0"/>
                        <a:t>ударя</a:t>
                      </a:r>
                      <a:r>
                        <a:rPr lang="ru-RU" sz="2000" spc="-15" dirty="0" smtClean="0"/>
                        <a:t>ет </a:t>
                      </a:r>
                      <a:r>
                        <a:rPr lang="ru-RU" sz="2000" spc="-15" dirty="0"/>
                        <a:t>о кулак и ладонь о ладонь.)</a:t>
                      </a:r>
                      <a:endParaRPr lang="ru-RU" sz="2000" dirty="0"/>
                    </a:p>
                    <a:p>
                      <a:pPr marR="21590" algn="r">
                        <a:lnSpc>
                          <a:spcPts val="1440"/>
                        </a:lnSpc>
                        <a:spcBef>
                          <a:spcPts val="25"/>
                        </a:spcBef>
                        <a:spcAft>
                          <a:spcPts val="0"/>
                        </a:spcAft>
                      </a:pPr>
                      <a:endParaRPr lang="ru-RU" sz="1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524000" y="152400"/>
            <a:ext cx="56882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Пальчиковая гимнастика </a:t>
            </a:r>
            <a:endParaRPr lang="ru-RU" sz="36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11" descr="MCj0123199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7535652">
            <a:off x="6932369" y="4673574"/>
            <a:ext cx="2133600" cy="184182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F758FF3-41B5-4BD8-8E61-C0574CC3C2C7}" type="datetime1">
              <a:rPr lang="ru-RU" smtClean="0"/>
              <a:pPr>
                <a:defRPr/>
              </a:pPr>
              <a:t>22.10.2013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http://aida.ucoz.ru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EED987-281C-4DC8-A28B-D4541B78B9F4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  <p:pic>
        <p:nvPicPr>
          <p:cNvPr id="1026" name="Picture 2" descr="H:\Локальный диск\fony\Фоны для презентаций3\97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95536" y="1412776"/>
            <a:ext cx="2487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4725144"/>
            <a:ext cx="198002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endParaRPr lang="ru-RU" sz="2600" b="1" i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3" name="Picture 1" descr="C:\Documents and Settings\Пользователь\Рабочий стол\jagody19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10000"/>
          </a:blip>
          <a:srcRect/>
          <a:stretch>
            <a:fillRect/>
          </a:stretch>
        </p:blipFill>
        <p:spPr bwMode="auto">
          <a:xfrm>
            <a:off x="304800" y="228600"/>
            <a:ext cx="8534400" cy="6414326"/>
          </a:xfrm>
          <a:prstGeom prst="round2Diag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195736" y="260648"/>
            <a:ext cx="478849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ru-RU" sz="3600" b="1" i="1" dirty="0" smtClean="0">
                <a:ln w="1905"/>
                <a:solidFill>
                  <a:schemeClr val="accent2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Игры и упражнения</a:t>
            </a:r>
            <a:endParaRPr lang="ru-RU" sz="3600" b="1" dirty="0" smtClean="0">
              <a:ln w="1905"/>
              <a:solidFill>
                <a:schemeClr val="accent2">
                  <a:lumMod val="50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" y="914400"/>
            <a:ext cx="81534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Один – много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Ягода – ягоды – много ягод                        куст –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Ветка –                                                         корзина –                                         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                    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81000" y="2133600"/>
            <a:ext cx="820891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Подбери признаки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Подбери признаки (не менее трех признаков): клубника (какая?) – … клюква (какая?) — …</a:t>
            </a:r>
          </a:p>
          <a:p>
            <a:endParaRPr lang="ru-RU" sz="26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6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609600" y="3429000"/>
            <a:ext cx="7128792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Назови ласково: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Клубника –   клубничка          поляна – ….                   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малина  – …                             куст     – ….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черника  –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…                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ягода 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– …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клюква – …</a:t>
            </a:r>
          </a:p>
          <a:p>
            <a:endParaRPr lang="ru-RU" sz="2600" dirty="0"/>
          </a:p>
        </p:txBody>
      </p:sp>
      <p:pic>
        <p:nvPicPr>
          <p:cNvPr id="13" name="Picture 8" descr="MCj02461990000[1]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510754">
            <a:off x="6787474" y="4353870"/>
            <a:ext cx="1917700" cy="210343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90000"/>
            <a:alpha val="83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0"/>
            <a:ext cx="30492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 «Хлопушки»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2192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Я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го – да            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кор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зин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клуб – ни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Ма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ли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на        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ку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вок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            кус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– тик 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Клюк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ва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зем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ля –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ни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–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ка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457200"/>
            <a:ext cx="700909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Ребёнок учится прохлопывать слова, разделяя их на слоги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 количеству гласных звуков, голосом выделяя ударный слог.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438400" y="2438400"/>
            <a:ext cx="33040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 «</a:t>
            </a:r>
            <a:r>
              <a:rPr lang="ru-RU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Соединялки</a:t>
            </a:r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8600" y="2895600"/>
            <a:ext cx="87630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Предложите ребёнку составить словосочетание из двух слов.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Образец:  сад, ягода – садовая ягода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Желе, смородина – …    …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Лес, ягода – … ….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Морс, клюква – … …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Пирог, брусника – … …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Вкус, малина – … …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Documents and Settings\Пользователь\Рабочий стол\jagody49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4648200" y="5309999"/>
            <a:ext cx="4495800" cy="1548000"/>
          </a:xfrm>
          <a:prstGeom prst="rect">
            <a:avLst/>
          </a:prstGeom>
          <a:noFill/>
        </p:spPr>
      </p:pic>
      <p:pic>
        <p:nvPicPr>
          <p:cNvPr id="4099" name="Picture 3" descr="C:\Documents and Settings\Пользователь\Рабочий стол\jagody49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0" y="5305425"/>
            <a:ext cx="4648200" cy="155257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5">
                <a:lumMod val="60000"/>
                <a:lumOff val="40000"/>
                <a:alpha val="67000"/>
              </a:schemeClr>
            </a:gs>
            <a:gs pos="50000">
              <a:srgbClr val="A5EAA0">
                <a:alpha val="58000"/>
              </a:srgbClr>
            </a:gs>
            <a:gs pos="100000">
              <a:schemeClr val="accent1">
                <a:tint val="23500"/>
                <a:satMod val="16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52400"/>
            <a:ext cx="61019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Игра «Какое варенье. Какой компот»</a:t>
            </a:r>
            <a:endParaRPr lang="ru-RU" sz="28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838200"/>
            <a:ext cx="83820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Ход игры. </a:t>
            </a:r>
            <a:r>
              <a:rPr lang="ru-RU" dirty="0" smtClean="0"/>
              <a:t>Предложите ребёнку ответить на вопросы девочки Кати. Необходимо следить за правильностью употребления окончаний </a:t>
            </a:r>
            <a:r>
              <a:rPr lang="ru-RU" i="1" dirty="0" smtClean="0"/>
              <a:t>(малиновое варенье, малиновый компот).</a:t>
            </a:r>
            <a:endParaRPr lang="ru-RU" dirty="0" smtClean="0"/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     Катя с бабушкой решили запастись на зиму сладким вареньем и ароматным компотом. Рано утром они пошли в лес за ягодами. Путь предстоял неблизкий.</a:t>
            </a: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Бабушка, — спрашивала Катя. — Если мы малину соберём, какой компот получится? (...) А варенье какое? (...)</a:t>
            </a: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 вдруг чернику найдём, — продолжала размышлять Катя. — Какой компот получится? (...) А варенье какое? (...)</a:t>
            </a: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Ну, а если брусника нам попадётся? Какой компот сварим? (...) А какое варенье? (...)</a:t>
            </a:r>
          </a:p>
          <a:p>
            <a:pPr lvl="0"/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Моё любимое варенье из клюквы. Отгадай, какое? (...)</a:t>
            </a:r>
          </a:p>
          <a:p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А компот я люблю из морошки. Отгадай, какой? (...)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Так незаметно подошли бабушка со своей внучкой к полянке, на которой видимо-невидимо было ягод земляники. Какой</a:t>
            </a:r>
            <a:br>
              <a:rPr lang="ru-RU" sz="2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компот сварит бабушка? (...) А какое варенье? (...)</a:t>
            </a:r>
          </a:p>
          <a:p>
            <a:endParaRPr lang="ru-RU" dirty="0"/>
          </a:p>
        </p:txBody>
      </p:sp>
      <p:pic>
        <p:nvPicPr>
          <p:cNvPr id="4" name="Picture 13" descr="Food03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466816">
            <a:off x="59791" y="290545"/>
            <a:ext cx="941028" cy="525948"/>
          </a:xfrm>
          <a:prstGeom prst="rect">
            <a:avLst/>
          </a:prstGeom>
          <a:noFill/>
        </p:spPr>
      </p:pic>
      <p:pic>
        <p:nvPicPr>
          <p:cNvPr id="5" name="Picture 6" descr="MCj01935580000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5200" y="5943600"/>
            <a:ext cx="1666068" cy="81915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C:\Documents and Settings\Пользователь\Рабочий стол\jagody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58050" y="0"/>
            <a:ext cx="1885950" cy="6858000"/>
          </a:xfrm>
          <a:prstGeom prst="rect">
            <a:avLst/>
          </a:prstGeom>
          <a:noFill/>
        </p:spPr>
      </p:pic>
      <p:pic>
        <p:nvPicPr>
          <p:cNvPr id="7" name="Picture 1" descr="C:\Documents and Settings\Пользователь\Рабочий стол\jagody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0"/>
            <a:ext cx="1885950" cy="6858000"/>
          </a:xfrm>
          <a:prstGeom prst="rect">
            <a:avLst/>
          </a:prstGeom>
          <a:noFill/>
        </p:spPr>
      </p:pic>
      <p:pic>
        <p:nvPicPr>
          <p:cNvPr id="6" name="Picture 1" descr="C:\Documents and Settings\Пользователь\Рабочий стол\jagody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0"/>
            <a:ext cx="1885950" cy="6858000"/>
          </a:xfrm>
          <a:prstGeom prst="rect">
            <a:avLst/>
          </a:prstGeom>
          <a:noFill/>
        </p:spPr>
      </p:pic>
      <p:pic>
        <p:nvPicPr>
          <p:cNvPr id="5" name="Picture 1" descr="C:\Documents and Settings\Пользователь\Рабочий стол\jagody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0"/>
            <a:ext cx="1885950" cy="6858000"/>
          </a:xfrm>
          <a:prstGeom prst="rect">
            <a:avLst/>
          </a:prstGeom>
          <a:noFill/>
        </p:spPr>
      </p:pic>
      <p:pic>
        <p:nvPicPr>
          <p:cNvPr id="4" name="Picture 1" descr="C:\Documents and Settings\Пользователь\Рабочий стол\jagody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885950" cy="6858000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12176" r="1147" b="35641"/>
          <a:stretch>
            <a:fillRect/>
          </a:stretch>
        </p:blipFill>
        <p:spPr bwMode="auto">
          <a:xfrm>
            <a:off x="685800" y="1371600"/>
            <a:ext cx="7603200" cy="5184000"/>
          </a:xfrm>
          <a:prstGeom prst="rect">
            <a:avLst/>
          </a:prstGeom>
          <a:noFill/>
          <a:ln w="38100">
            <a:solidFill>
              <a:srgbClr val="79BA6A">
                <a:alpha val="41961"/>
              </a:srgbClr>
            </a:solidFill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47800" y="762000"/>
            <a:ext cx="58996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Найди две одинаковые банки с вареньем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188640"/>
            <a:ext cx="848664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Прочитайте ребёнку рассказ, задайте вопросы, предложите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пересказать текст.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       </a:t>
            </a:r>
            <a:r>
              <a:rPr lang="ru-RU" sz="2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Где растёт ягода</a:t>
            </a:r>
          </a:p>
          <a:p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Кислая клюква растёт на болоте. Собирать её можно и весной, когда растает снег. Кто не видел, как растёт клюква, может ходить по ней и не видеть её.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Черника растёт – её видишь: рядом с листиком ягоды. И так их много, что место синеет. Голубика растёт кустиком. В глухих местах встречается и костяника – красная ягода кисточкой, кислая ягода. Единственная ягода у нас клюква невидима сверху.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209800" y="4038600"/>
            <a:ext cx="6934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Вопросы:  1. Как растёт клюква?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2. Какие ещё ягоды растут в лесу?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3. Как они растут?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4. Какая ягода невидима сверху?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04800" y="5181600"/>
            <a:ext cx="699108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Добивайтесь от ребёнка полного ответа на заданные вопросы.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1" name="Picture 1" descr="C:\Documents and Settings\Пользователь\Рабочий стол\jagody56.jpg"/>
          <p:cNvPicPr>
            <a:picLocks noChangeAspect="1" noChangeArrowheads="1"/>
          </p:cNvPicPr>
          <p:nvPr/>
        </p:nvPicPr>
        <p:blipFill>
          <a:blip r:embed="rId2" cstate="print"/>
          <a:srcRect b="11111"/>
          <a:stretch>
            <a:fillRect/>
          </a:stretch>
        </p:blipFill>
        <p:spPr bwMode="auto">
          <a:xfrm rot="10800000">
            <a:off x="0" y="5714999"/>
            <a:ext cx="4572000" cy="1143000"/>
          </a:xfrm>
          <a:prstGeom prst="rect">
            <a:avLst/>
          </a:prstGeom>
          <a:noFill/>
        </p:spPr>
      </p:pic>
      <p:pic>
        <p:nvPicPr>
          <p:cNvPr id="6" name="Picture 1" descr="C:\Documents and Settings\Пользователь\Рабочий стол\jagody56.jpg"/>
          <p:cNvPicPr>
            <a:picLocks noChangeAspect="1" noChangeArrowheads="1"/>
          </p:cNvPicPr>
          <p:nvPr/>
        </p:nvPicPr>
        <p:blipFill>
          <a:blip r:embed="rId2" cstate="print"/>
          <a:srcRect b="11111"/>
          <a:stretch>
            <a:fillRect/>
          </a:stretch>
        </p:blipFill>
        <p:spPr bwMode="auto">
          <a:xfrm rot="10800000">
            <a:off x="4572000" y="5715000"/>
            <a:ext cx="4572000" cy="1143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851</Words>
  <Application>Microsoft Office PowerPoint</Application>
  <PresentationFormat>Экран (4:3)</PresentationFormat>
  <Paragraphs>125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Ягоды </dc:title>
  <dc:creator>Арсеньева О.Ю.</dc:creator>
  <cp:lastModifiedBy>Пользователь</cp:lastModifiedBy>
  <cp:revision>60</cp:revision>
  <dcterms:modified xsi:type="dcterms:W3CDTF">2013-10-21T20:29:10Z</dcterms:modified>
</cp:coreProperties>
</file>