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3"/>
  </p:notesMasterIdLst>
  <p:sldIdLst>
    <p:sldId id="282" r:id="rId2"/>
    <p:sldId id="262" r:id="rId3"/>
    <p:sldId id="263" r:id="rId4"/>
    <p:sldId id="294" r:id="rId5"/>
    <p:sldId id="273" r:id="rId6"/>
    <p:sldId id="288" r:id="rId7"/>
    <p:sldId id="279" r:id="rId8"/>
    <p:sldId id="285" r:id="rId9"/>
    <p:sldId id="258" r:id="rId10"/>
    <p:sldId id="292" r:id="rId11"/>
    <p:sldId id="297" r:id="rId12"/>
    <p:sldId id="259" r:id="rId13"/>
    <p:sldId id="290" r:id="rId14"/>
    <p:sldId id="291" r:id="rId15"/>
    <p:sldId id="295" r:id="rId16"/>
    <p:sldId id="296" r:id="rId17"/>
    <p:sldId id="289" r:id="rId18"/>
    <p:sldId id="286" r:id="rId19"/>
    <p:sldId id="298" r:id="rId20"/>
    <p:sldId id="299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54333"/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9E72-A744-4EE0-8B67-A55C3E02641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8E3A9-87E9-41EA-A668-49F97E53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9E245-DF44-4E44-B15C-B3DAA3651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4FB3-7692-4E3F-A6FF-3B0CBD197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033A3-4C15-440E-BDBB-2ED703241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A992-E13D-488A-A034-879DD3301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7CA2-90A2-41C9-8150-ADC2D5092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7D28-6B48-4257-9F4F-11032EB47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1EA5-5F40-461F-A6E9-53FF041C5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2D0FF-7263-4F91-87AC-2192EF565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86D5268-CF51-4D62-BAA4-070E697369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FF0C-4566-4377-9677-B13A0F2F7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75D6-BBD7-4146-9C55-523AA9BB29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2FC5D-8D9B-48E6-991E-8491C57C9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65174-8C47-4ED3-9624-273E236341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C6BAB-47E5-417B-8106-83B94EC29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26D34-E526-4B0C-93B5-CC57D128F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AA81A75-7835-4807-97D5-E4D16CB87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20" r:id="rId15"/>
  </p:sldLayoutIdLst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ста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4469" b="4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2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76200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573016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24944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2420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64820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2132856"/>
            <a:ext cx="7772400" cy="1736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normalizeH="0" baseline="0" noProof="0" dirty="0" smtClean="0">
                <a:ln w="12700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Перелётные птицы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6211669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дистанционного обучения</a:t>
            </a:r>
            <a:endParaRPr lang="ru-RU" sz="2400" dirty="0" smtClean="0">
              <a:ln w="1905"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7" descr="0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388" y="545941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564904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ptitsy48.jpg"/>
          <p:cNvPicPr>
            <a:picLocks noChangeAspect="1" noChangeArrowheads="1"/>
          </p:cNvPicPr>
          <p:nvPr/>
        </p:nvPicPr>
        <p:blipFill>
          <a:blip r:embed="rId3" cstate="print"/>
          <a:srcRect b="31753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ptitsy48.jpg"/>
          <p:cNvPicPr>
            <a:picLocks noChangeAspect="1" noChangeArrowheads="1"/>
          </p:cNvPicPr>
          <p:nvPr/>
        </p:nvPicPr>
        <p:blipFill>
          <a:blip r:embed="rId3" cstate="print"/>
          <a:srcRect b="31753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556792"/>
            <a:ext cx="70301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«Продолжи предложение, найди причину»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204865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 Первыми осенью улетают на юг птицы,  которые питаются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насекомыми, потому что...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 Последними осенью улетают водоплавающие птицы,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ru-RU" sz="2400" dirty="0" smtClean="0">
                <a:solidFill>
                  <a:schemeClr val="bg1"/>
                </a:solidFill>
              </a:rPr>
              <a:t>потому что …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789040"/>
            <a:ext cx="88924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Игровое упражнение "Скажи наоборот"</a:t>
            </a:r>
            <a:endParaRPr lang="ru-RU" sz="2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(учимся подбирать антонимы)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Аист большой, а соловей - 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 аиста длинная шея, а у кукушки - 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Аист белый, а грач - 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 скворца чёрная грудка, а у ласточки - ...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ptitsy48.jpg"/>
          <p:cNvPicPr>
            <a:picLocks noChangeAspect="1" noChangeArrowheads="1"/>
          </p:cNvPicPr>
          <p:nvPr/>
        </p:nvPicPr>
        <p:blipFill>
          <a:blip r:embed="rId3" cstate="print"/>
          <a:srcRect b="31753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ptitsy48.jpg"/>
          <p:cNvPicPr>
            <a:picLocks noChangeAspect="1" noChangeArrowheads="1"/>
          </p:cNvPicPr>
          <p:nvPr/>
        </p:nvPicPr>
        <p:blipFill>
          <a:blip r:embed="rId3" cstate="print"/>
          <a:srcRect b="31753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00808"/>
            <a:ext cx="920938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/>
              <a:t>            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Игровое упражнение "Скажи одним словом"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(на образование сложных слов)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 аиста ноги длинные, поэтому его называют длинноногим.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 соловья звонкий голос, поэтому его называют ... (звонкоголосым)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 ласточки длинный хвост, поэтому ее называют ... (длиннохвостой)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Утка плавает в воде, поэтому её называют … (водоплавающей)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ста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4469" b="4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548680"/>
            <a:ext cx="6096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6876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Предложите ребёнку отгадать загадки и объяснить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ему помогло их отгадать.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prezentazia.ucoz.ru/ptizi/760a220f8dd1b1439f174e4ed026fa1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445224"/>
            <a:ext cx="720080" cy="720081"/>
          </a:xfrm>
          <a:prstGeom prst="rect">
            <a:avLst/>
          </a:prstGeom>
          <a:noFill/>
        </p:spPr>
      </p:pic>
      <p:pic>
        <p:nvPicPr>
          <p:cNvPr id="12292" name="Picture 4" descr="http://prezentazia.ucoz.ru/ptizi/760a220f8dd1b1439f174e4ed026fa1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45224"/>
            <a:ext cx="648073" cy="648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1412776"/>
            <a:ext cx="596028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Всех перелетных птиц черней,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Чистит пашню от червей,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Целый день по полю вскачь,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А зовется птица ...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endParaRPr lang="ru-RU" sz="32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84368" y="5733256"/>
            <a:ext cx="914400" cy="914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Documents and Settings\Пользователь\Рабочий стол\грач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068960"/>
            <a:ext cx="4271662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188640"/>
            <a:ext cx="26707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ГРАЧ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1">
                <a:lumMod val="95000"/>
                <a:alpha val="4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154" y="1124744"/>
            <a:ext cx="683584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Длинноногий, длинноклювый, 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Длинношеий, телом серый, 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 затылок голый, красный, 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Бродит по болотам грязным,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Ловит в них лягушек, 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Веселых </a:t>
            </a:r>
            <a:r>
              <a:rPr lang="ru-RU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попрыгушек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3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3200" dirty="0" smtClean="0"/>
          </a:p>
          <a:p>
            <a:r>
              <a:rPr lang="ru-RU" sz="3200" dirty="0" smtClean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56376" y="5661248"/>
            <a:ext cx="914400" cy="914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bg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Zhurav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67544" y="2492896"/>
            <a:ext cx="3055441" cy="4176000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4371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ЖУРАВЛЬ</a:t>
            </a:r>
            <a:endParaRPr lang="ru-RU" sz="6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1">
                <a:lumMod val="95000"/>
                <a:alpha val="4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852936"/>
            <a:ext cx="573189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На одной ноге стоит,</a:t>
            </a:r>
          </a:p>
          <a:p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 воду пристально глядит.</a:t>
            </a:r>
          </a:p>
          <a:p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Тычет клювом наугад – </a:t>
            </a:r>
          </a:p>
          <a:p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Ищет в речке лягушат.</a:t>
            </a:r>
          </a:p>
          <a:p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7" name="Picture 1" descr="C:\Documents and Settings\Пользователь\Рабочий стол\цапл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05983"/>
            <a:ext cx="3240360" cy="51356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332656"/>
            <a:ext cx="3332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ЦАПЛЯ</a:t>
            </a:r>
            <a:endParaRPr lang="ru-RU" sz="6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5661248"/>
            <a:ext cx="914400" cy="914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bg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0000"/>
                <a:alpha val="64000"/>
              </a:schemeClr>
            </a:gs>
            <a:gs pos="50000">
              <a:schemeClr val="tx2">
                <a:lumMod val="50000"/>
                <a:alpha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47864" y="3573016"/>
            <a:ext cx="556434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Это старый наш знакомый: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Он живёт на крыше дома -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Длинноногий, длинноносый,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Длинношеий, безголосый.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Он летает на охоту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За лягушками к болоту.</a:t>
            </a:r>
          </a:p>
        </p:txBody>
      </p:sp>
      <p:pic>
        <p:nvPicPr>
          <p:cNvPr id="4" name="Picture 14" descr="Ciconia-cicon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4315808" cy="3520108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548680"/>
            <a:ext cx="26292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АИСТ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61248"/>
            <a:ext cx="914400" cy="914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bg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</p:spPr>
      </p:pic>
      <p:pic>
        <p:nvPicPr>
          <p:cNvPr id="3" name="Picture 5" descr="C:\Documents and Settings\Пользователь\Рабочий стол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548" cy="52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47645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Игра «Узнай по силуэту»</a:t>
            </a:r>
          </a:p>
          <a:p>
            <a:endParaRPr lang="ru-RU" sz="3200" b="1" i="1" dirty="0">
              <a:ln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027003"/>
            <a:ext cx="8329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Рассмотри внимательно рисунок. Определи птиц на картинке.</a:t>
            </a:r>
          </a:p>
          <a:p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Объясни, как ты догадался.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33840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-253" r="1564"/>
          <a:stretch>
            <a:fillRect/>
          </a:stretch>
        </p:blipFill>
        <p:spPr bwMode="auto">
          <a:xfrm>
            <a:off x="1" y="3284992"/>
            <a:ext cx="9144000" cy="3744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6727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ребёнку рассказ, задайте вопросы, предложите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пересказать текст.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7338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</a:rPr>
              <a:t>УЛЕТАЮТ ЖУРАВЛИ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золотые осенние дни собрались к отлёту журавли. Покружили над рекой, над родным болотом. Собрались в стройные косяки, потянулись в дальние, тёплые страны. Через леса, через поля, через шумные города высоко в небе летели журавли. С высокого ясного неба слышали мы их прощальные крили.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До свиданья, до свиданья, журавли! До радостной встречи весною.                                     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И. Соколов - Микитов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Вопросы: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Куда и когда улетают журавли?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Почему журавли кружились над рекой,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</a:rPr>
              <a:t>над </a:t>
            </a:r>
            <a:r>
              <a:rPr lang="ru-RU" sz="2000" dirty="0" smtClean="0">
                <a:solidFill>
                  <a:schemeClr val="bg1"/>
                </a:solidFill>
              </a:rPr>
              <a:t>болотом?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Где летят журавли?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Когда журавли прилетают обратно?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Picture 16" descr="905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4126104"/>
            <a:ext cx="3600400" cy="27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igamits.ru/uploads/posts/2012-06/1338824811_leb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674583" cy="2160240"/>
          </a:xfrm>
          <a:prstGeom prst="rect">
            <a:avLst/>
          </a:prstGeom>
          <a:noFill/>
        </p:spPr>
      </p:pic>
      <p:pic>
        <p:nvPicPr>
          <p:cNvPr id="3076" name="Picture 4" descr="http://origamits.ru/uploads/posts/2012-06/1338825008_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6386">
            <a:off x="3095130" y="1520081"/>
            <a:ext cx="1520038" cy="1520039"/>
          </a:xfrm>
          <a:prstGeom prst="rect">
            <a:avLst/>
          </a:prstGeom>
          <a:noFill/>
        </p:spPr>
      </p:pic>
      <p:pic>
        <p:nvPicPr>
          <p:cNvPr id="3078" name="Picture 6" descr="http://origamits.ru/uploads/posts/2012-06/1338825078_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8446">
            <a:off x="5073011" y="1563752"/>
            <a:ext cx="1665498" cy="1473325"/>
          </a:xfrm>
          <a:prstGeom prst="rect">
            <a:avLst/>
          </a:prstGeom>
          <a:noFill/>
        </p:spPr>
      </p:pic>
      <p:pic>
        <p:nvPicPr>
          <p:cNvPr id="3080" name="Picture 8" descr="http://origamits.ru/uploads/posts/2012-06/1338825064_3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412776"/>
            <a:ext cx="1656184" cy="1545772"/>
          </a:xfrm>
          <a:prstGeom prst="rect">
            <a:avLst/>
          </a:prstGeom>
          <a:noFill/>
        </p:spPr>
      </p:pic>
      <p:pic>
        <p:nvPicPr>
          <p:cNvPr id="3082" name="Picture 10" descr="http://origamits.ru/uploads/posts/2012-06/1338825173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56992"/>
            <a:ext cx="2880320" cy="1527583"/>
          </a:xfrm>
          <a:prstGeom prst="rect">
            <a:avLst/>
          </a:prstGeom>
          <a:noFill/>
        </p:spPr>
      </p:pic>
      <p:pic>
        <p:nvPicPr>
          <p:cNvPr id="3084" name="Picture 12" descr="http://origamits.ru/uploads/posts/2012-06/1338825136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284984"/>
            <a:ext cx="4372961" cy="1474312"/>
          </a:xfrm>
          <a:prstGeom prst="rect">
            <a:avLst/>
          </a:prstGeom>
          <a:noFill/>
        </p:spPr>
      </p:pic>
      <p:pic>
        <p:nvPicPr>
          <p:cNvPr id="3086" name="Picture 14" descr="http://origamits.ru/uploads/posts/2012-06/1338825110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085184"/>
            <a:ext cx="3744416" cy="1561958"/>
          </a:xfrm>
          <a:prstGeom prst="rect">
            <a:avLst/>
          </a:prstGeom>
          <a:noFill/>
        </p:spPr>
      </p:pic>
      <p:pic>
        <p:nvPicPr>
          <p:cNvPr id="3088" name="Picture 16" descr="http://origamits.ru/uploads/posts/2012-06/1338825183_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4941168"/>
            <a:ext cx="2786582" cy="170627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15816" y="188640"/>
            <a:ext cx="622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Почему бы не </a:t>
            </a:r>
            <a:r>
              <a:rPr lang="ru-RU" sz="2400" dirty="0" smtClean="0">
                <a:solidFill>
                  <a:schemeClr val="bg1"/>
                </a:solidFill>
              </a:rPr>
              <a:t>сделать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вместе с ребёнком прекрасного </a:t>
            </a:r>
            <a:r>
              <a:rPr lang="ru-RU" sz="2400" dirty="0" smtClean="0">
                <a:solidFill>
                  <a:schemeClr val="bg1"/>
                </a:solidFill>
              </a:rPr>
              <a:t>лебедя и не подарить поделку близкому человеку как сувенир.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ptitsy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3715200" cy="69120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ptitsy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800" y="0"/>
            <a:ext cx="3715200" cy="6912000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ptitsy13.jpg"/>
          <p:cNvPicPr>
            <a:picLocks noChangeAspect="1" noChangeArrowheads="1"/>
          </p:cNvPicPr>
          <p:nvPr/>
        </p:nvPicPr>
        <p:blipFill>
          <a:blip r:embed="rId2" cstate="print"/>
          <a:srcRect l="48107" t="524"/>
          <a:stretch>
            <a:fillRect/>
          </a:stretch>
        </p:blipFill>
        <p:spPr bwMode="auto">
          <a:xfrm>
            <a:off x="0" y="0"/>
            <a:ext cx="1938076" cy="691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1628800"/>
            <a:ext cx="2141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</a:t>
            </a:r>
            <a:r>
              <a:rPr lang="ru-RU" sz="4400" b="1" dirty="0" smtClean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b="1" dirty="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8677888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    Закрепить и расширить знания детей о перелётных и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водоплавающих птицах, их поведении осенью (объединение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 стаи, отлёт).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 Ввести в активный словарь ребёнка:</a:t>
            </a:r>
          </a:p>
          <a:p>
            <a:r>
              <a:rPr lang="ru-RU" sz="2400" u="sng" dirty="0" smtClean="0">
                <a:solidFill>
                  <a:srgbClr val="000000"/>
                </a:solidFill>
                <a:cs typeface="Times New Roman" pitchFamily="18" charset="0"/>
              </a:rPr>
              <a:t>Существительные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:  названия перелётных птиц: ласточки, грачи, </a:t>
            </a:r>
          </a:p>
          <a:p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гуси, утки, журавли и т. д., стая, косяк, </a:t>
            </a:r>
            <a:r>
              <a:rPr lang="ru-RU" sz="2400" dirty="0" smtClean="0">
                <a:solidFill>
                  <a:srgbClr val="000000"/>
                </a:solidFill>
              </a:rPr>
              <a:t>клин, перья, пух, крыло,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клюв, отлёт.</a:t>
            </a:r>
          </a:p>
          <a:p>
            <a:r>
              <a:rPr lang="ru-RU" sz="2400" u="sng" dirty="0" smtClean="0">
                <a:solidFill>
                  <a:srgbClr val="000000"/>
                </a:solidFill>
                <a:cs typeface="Times New Roman" pitchFamily="18" charset="0"/>
              </a:rPr>
              <a:t>Прилагательные: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 длинноногий, </a:t>
            </a:r>
            <a:r>
              <a:rPr lang="ru-RU" sz="2400" dirty="0" err="1" smtClean="0">
                <a:solidFill>
                  <a:srgbClr val="000000"/>
                </a:solidFill>
                <a:cs typeface="Times New Roman" pitchFamily="18" charset="0"/>
              </a:rPr>
              <a:t>красноклювый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журавлиный,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утиный, гусиный, лебединый, </a:t>
            </a:r>
            <a:r>
              <a:rPr lang="ru-RU" sz="2400" dirty="0" err="1" smtClean="0">
                <a:solidFill>
                  <a:schemeClr val="bg1"/>
                </a:solidFill>
              </a:rPr>
              <a:t>водоплавающие,</a:t>
            </a:r>
            <a:r>
              <a:rPr lang="ru-RU" sz="2400" dirty="0" err="1" smtClean="0"/>
              <a:t>,</a:t>
            </a:r>
            <a:r>
              <a:rPr lang="ru-RU" sz="2400" dirty="0" err="1" smtClean="0">
                <a:solidFill>
                  <a:srgbClr val="000000"/>
                </a:solidFill>
              </a:rPr>
              <a:t>птичий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2400" u="sng" dirty="0" smtClean="0">
                <a:solidFill>
                  <a:srgbClr val="000000"/>
                </a:solidFill>
                <a:cs typeface="Times New Roman" pitchFamily="18" charset="0"/>
              </a:rPr>
              <a:t>Глаголы: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 летать, нырять, кружить, курлыкать, </a:t>
            </a:r>
            <a:r>
              <a:rPr lang="ru-RU" sz="2400" dirty="0" smtClean="0">
                <a:solidFill>
                  <a:srgbClr val="000000"/>
                </a:solidFill>
              </a:rPr>
              <a:t>лететь, улетать,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перелетать, зимовать, облетать, собираться (в стаи).</a:t>
            </a:r>
          </a:p>
          <a:p>
            <a:endParaRPr lang="ru-RU" sz="2200" dirty="0">
              <a:solidFill>
                <a:srgbClr val="000000"/>
              </a:solidFill>
            </a:endParaRPr>
          </a:p>
        </p:txBody>
      </p:sp>
      <p:pic>
        <p:nvPicPr>
          <p:cNvPr id="9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1484784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31640" y="1196752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00075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http://origamits.ru/uploads/posts/2012-06/1338825217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81128"/>
            <a:ext cx="1872208" cy="2067811"/>
          </a:xfrm>
          <a:prstGeom prst="rect">
            <a:avLst/>
          </a:prstGeom>
          <a:noFill/>
        </p:spPr>
      </p:pic>
      <p:pic>
        <p:nvPicPr>
          <p:cNvPr id="3" name="Picture 34" descr="http://origamits.ru/uploads/posts/2012-06/1338825125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81128"/>
            <a:ext cx="1800200" cy="1800201"/>
          </a:xfrm>
          <a:prstGeom prst="rect">
            <a:avLst/>
          </a:prstGeom>
          <a:noFill/>
        </p:spPr>
      </p:pic>
      <p:pic>
        <p:nvPicPr>
          <p:cNvPr id="4" name="Picture 32" descr="http://origamits.ru/uploads/posts/2012-06/1338825119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81128"/>
            <a:ext cx="1803800" cy="1774230"/>
          </a:xfrm>
          <a:prstGeom prst="rect">
            <a:avLst/>
          </a:prstGeom>
          <a:noFill/>
        </p:spPr>
      </p:pic>
      <p:pic>
        <p:nvPicPr>
          <p:cNvPr id="5" name="Picture 30" descr="http://origamits.ru/uploads/posts/2012-06/1338825181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526023" y="4278551"/>
            <a:ext cx="3349209" cy="1506091"/>
          </a:xfrm>
          <a:prstGeom prst="rect">
            <a:avLst/>
          </a:prstGeom>
          <a:noFill/>
        </p:spPr>
      </p:pic>
      <p:pic>
        <p:nvPicPr>
          <p:cNvPr id="6" name="Picture 26" descr="http://origamits.ru/uploads/posts/2012-06/1338825178_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420888"/>
            <a:ext cx="1800200" cy="1986092"/>
          </a:xfrm>
          <a:prstGeom prst="rect">
            <a:avLst/>
          </a:prstGeom>
          <a:noFill/>
        </p:spPr>
      </p:pic>
      <p:pic>
        <p:nvPicPr>
          <p:cNvPr id="7" name="Picture 24" descr="http://origamits.ru/uploads/posts/2012-06/1338825128_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060848"/>
            <a:ext cx="1872208" cy="2046638"/>
          </a:xfrm>
          <a:prstGeom prst="rect">
            <a:avLst/>
          </a:prstGeom>
          <a:noFill/>
        </p:spPr>
      </p:pic>
      <p:pic>
        <p:nvPicPr>
          <p:cNvPr id="8" name="Picture 22" descr="http://origamits.ru/uploads/posts/2012-06/1338825181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060848"/>
            <a:ext cx="1862034" cy="2087117"/>
          </a:xfrm>
          <a:prstGeom prst="rect">
            <a:avLst/>
          </a:prstGeom>
          <a:noFill/>
        </p:spPr>
      </p:pic>
      <p:pic>
        <p:nvPicPr>
          <p:cNvPr id="9" name="Picture 20" descr="http://origamits.ru/uploads/posts/2012-06/1338825107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7" y="160633"/>
            <a:ext cx="1800201" cy="2007917"/>
          </a:xfrm>
          <a:prstGeom prst="rect">
            <a:avLst/>
          </a:prstGeom>
          <a:noFill/>
        </p:spPr>
      </p:pic>
      <p:pic>
        <p:nvPicPr>
          <p:cNvPr id="10" name="Picture 18" descr="http://origamits.ru/uploads/posts/2012-06/1338825145_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32656"/>
            <a:ext cx="3600400" cy="1452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пт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2238375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пт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04864"/>
            <a:ext cx="9144000" cy="2238375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пт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365104"/>
            <a:ext cx="9144000" cy="24928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7056" y="332656"/>
            <a:ext cx="8496944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Контрольные вопросы </a:t>
            </a:r>
            <a:endParaRPr lang="en-US" sz="3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теме: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95021"/>
            <a:ext cx="644541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Куда улетают птицы, почему?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Вспомни названия 5-7 перелётных птиц.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Сосчитай до пяти: ласточка, лебедь, аист.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Чем птицы отличаются от других животных?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Что лишнее и почему: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</a:rPr>
              <a:t>аист, крыло, стриж, журавль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</a:rPr>
              <a:t>скворец, скворечник, грач, ласточка.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Назови части тела птицы.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Почему насекомоядные птицы улетают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 smtClean="0">
                <a:solidFill>
                  <a:schemeClr val="bg1"/>
                </a:solidFill>
              </a:rPr>
              <a:t>зиму в теплые края?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Какие птицы живут на болоте?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Назови водоплавающих птиц.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Чем питаются водоплавающие птицы?</a:t>
            </a:r>
          </a:p>
          <a:p>
            <a:pPr lvl="0"/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2000" cy="6957392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3705600" cy="694800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 r="34916"/>
          <a:stretch>
            <a:fillRect/>
          </a:stretch>
        </p:blipFill>
        <p:spPr bwMode="auto">
          <a:xfrm>
            <a:off x="6732240" y="0"/>
            <a:ext cx="2411760" cy="69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556792"/>
            <a:ext cx="856042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Познакомьте  ребёнка с перелётными птицами: журавлём, гусём, лебедем, уткой, ласточкой, грачом, скворцом;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 рассмотрите вместе с ребёнком на иллюстрациях их внешний вид, указав отличительные черты;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объясните, почему они называются перелетными, расскажите куда и когда они улетают;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по возможности во время прогулок покажите ребёнку перелетных птиц – стаю улетающих уток, гусей, в редкие погожие дни можно увидеть на рябинах стаи готовящихся к отлёту и лакомящихся ягодами дроздов.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почитайте ребёнку произведения В. Бианки о птицах.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60648"/>
            <a:ext cx="8928992" cy="6408712"/>
          </a:xfrm>
          <a:prstGeom prst="rect">
            <a:avLst/>
          </a:prstGeom>
          <a:solidFill>
            <a:srgbClr val="F7FD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76672"/>
            <a:ext cx="511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1196753"/>
          <a:ext cx="7848872" cy="40190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48472"/>
                <a:gridCol w="3600400"/>
              </a:tblGrid>
              <a:tr h="864095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</a:t>
                      </a:r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птичка – соловей.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воробей,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</a:t>
                      </a:r>
                      <a:r>
                        <a:rPr lang="ru-RU" sz="24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совушка</a:t>
                      </a:r>
                      <a:endParaRPr lang="ru-RU" sz="24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сонная головушка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свиристель,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коростель.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 поочередно загибает пальцы, начиная с большого, на обеих руках одновременно.</a:t>
                      </a:r>
                    </a:p>
                    <a:p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4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птичка – злой орлан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Делает плавные взмахи сложенными накрест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вверх, вниз.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Птички,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птички, по домам!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Ребёнок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машет обеими руками, как крыльями.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548680"/>
            <a:ext cx="8497068" cy="25197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          </a:t>
            </a:r>
            <a:r>
              <a:rPr lang="ru-RU" sz="2800" dirty="0" smtClean="0">
                <a:solidFill>
                  <a:schemeClr val="bg1"/>
                </a:solidFill>
              </a:rPr>
              <a:t>Осенью всё меньше становится корма. Исчезают насекомые, травянистые растения увядают. Зимой многие птицы совсем не смогли бы находить себе корм. В конце лета и осенью они улетают в тёплые края.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     Основной причиной осеннего отлета птиц на юг является недостаток привычного корма или же невозможность добыть его из-под снежного покрова или ледяного панциря. 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23557" name="Picture 9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2293">
            <a:off x="7533142" y="5032119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6539">
            <a:off x="6049801" y="3807290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1765">
            <a:off x="4394806" y="467321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1048">
            <a:off x="2888430" y="407679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1765">
            <a:off x="6122998" y="541222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0856">
            <a:off x="1532434" y="3084678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2000" cy="6957392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3705600" cy="694800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 r="34916"/>
          <a:stretch>
            <a:fillRect/>
          </a:stretch>
        </p:blipFill>
        <p:spPr bwMode="auto">
          <a:xfrm>
            <a:off x="6732240" y="0"/>
            <a:ext cx="2411760" cy="69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988840"/>
            <a:ext cx="4262834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«Улетают, улетели»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Скоро белые метели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Снег подымут от земли.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Улетают, улетели,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Улетели журавли.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Не слыхать кукушки в роще,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И скворечник опустел,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Аист крыльями </a:t>
            </a:r>
            <a:r>
              <a:rPr lang="ru-RU" sz="2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полошет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—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Улетает, улетел!	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2564904"/>
            <a:ext cx="444205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Лист качается узорный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 синей луже на воде.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Ходит грач с </a:t>
            </a:r>
            <a:r>
              <a:rPr lang="ru-RU" sz="2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грачихой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черной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 огороде, по гряде.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Осыпаясь, пожелтели	.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Солнца редкие лучи.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Улетают, улетели,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Улетели и грачи.</a:t>
            </a:r>
          </a:p>
          <a:p>
            <a:r>
              <a:rPr lang="ru-RU" sz="2400" b="1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Е. Благинина </a:t>
            </a:r>
            <a:endParaRPr lang="ru-RU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628800"/>
            <a:ext cx="414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Выучите с ребёнком стихотворение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8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5616" y="5805264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71800" y="5445224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328" y="1628800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88640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>
                <a:solidFill>
                  <a:srgbClr val="92D050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48464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663300"/>
                </a:solidFill>
              </a:rPr>
              <a:t>Игра «Чья стая?»</a:t>
            </a:r>
            <a:r>
              <a:rPr lang="ru-RU" sz="2400" dirty="0" smtClean="0"/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Осенью перелётные птицы собираются в стаи и улетают на юг. Предложите ребёнку назвать, какие стаи можно увидеть в осеннем небе.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Например: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Стая уток (чья?) </a:t>
            </a:r>
            <a:r>
              <a:rPr lang="ru-RU" sz="2400" i="1" dirty="0" smtClean="0">
                <a:solidFill>
                  <a:schemeClr val="bg1"/>
                </a:solidFill>
              </a:rPr>
              <a:t>утиная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Стая лебедей...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Стая журавлей...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Стая гусей...</a:t>
            </a:r>
            <a:r>
              <a:rPr lang="ru-RU" sz="2400" dirty="0" smtClean="0"/>
              <a:t> </a:t>
            </a:r>
          </a:p>
          <a:p>
            <a:r>
              <a:rPr lang="ru-RU" sz="2400" b="1" i="1" dirty="0" smtClean="0">
                <a:ln>
                  <a:solidFill>
                    <a:srgbClr val="054333"/>
                  </a:solidFill>
                </a:ln>
                <a:solidFill>
                  <a:srgbClr val="054333"/>
                </a:solidFill>
              </a:rPr>
              <a:t>Игра «Составь предложение»</a:t>
            </a:r>
            <a:r>
              <a:rPr lang="ru-RU" sz="2400" dirty="0" smtClean="0"/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Предложите ребёнку послушать предложение, в котором все слова поменялись местами и построить правильное предложение.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Собираются, утки, в, осенью, стаи.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От, последними, нас, грачи, улетают.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В, скворечник, саду, опустел.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Журавли, к, собрались, отлёту.</a:t>
            </a:r>
          </a:p>
          <a:p>
            <a:endParaRPr lang="ru-RU" sz="2400" i="1" dirty="0" smtClean="0">
              <a:ln>
                <a:solidFill>
                  <a:srgbClr val="054333"/>
                </a:solidFill>
              </a:ln>
              <a:solidFill>
                <a:srgbClr val="054333"/>
              </a:solidFill>
            </a:endParaRP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endParaRPr lang="ru-RU" sz="3600" b="1" i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663300"/>
              </a:solidFill>
            </a:endParaRPr>
          </a:p>
          <a:p>
            <a:endParaRPr lang="ru-RU" sz="3600" b="1" i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663300"/>
              </a:solidFill>
            </a:endParaRPr>
          </a:p>
          <a:p>
            <a:endParaRPr lang="ru-RU" sz="36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663300"/>
              </a:solidFill>
            </a:endParaRPr>
          </a:p>
        </p:txBody>
      </p:sp>
      <p:pic>
        <p:nvPicPr>
          <p:cNvPr id="5" name="Picture 22" descr="7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7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852936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7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97152"/>
            <a:ext cx="1640344" cy="11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7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149080"/>
            <a:ext cx="1640344" cy="11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5129" t="46871" r="474" b="9865"/>
          <a:stretch>
            <a:fillRect/>
          </a:stretch>
        </p:blipFill>
        <p:spPr bwMode="auto">
          <a:xfrm>
            <a:off x="395535" y="908720"/>
            <a:ext cx="8424724" cy="558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75332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Какие птицы спрятались на картинке?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53000"/>
              </a:schemeClr>
            </a:gs>
            <a:gs pos="100000">
              <a:schemeClr val="bg1">
                <a:alpha val="7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3603" r="1564"/>
          <a:stretch>
            <a:fillRect/>
          </a:stretch>
        </p:blipFill>
        <p:spPr bwMode="auto">
          <a:xfrm>
            <a:off x="0" y="3573016"/>
            <a:ext cx="9144000" cy="3600392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4160" r="5339" b="3856"/>
          <a:stretch>
            <a:fillRect/>
          </a:stretch>
        </p:blipFill>
        <p:spPr bwMode="auto">
          <a:xfrm>
            <a:off x="0" y="0"/>
            <a:ext cx="9144000" cy="357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31550" cmpd="sng">
                  <a:solidFill>
                    <a:srgbClr val="FFFF99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Игра «Хлопушки»</a:t>
            </a:r>
          </a:p>
          <a:p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    Ребёнок должен научится прохлопывать слова, разделяя их на слоги </a:t>
            </a:r>
          </a:p>
          <a:p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    по количеству гласных звуков, голосом выделяя ударный слог.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Грач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скво-</a:t>
            </a:r>
            <a:r>
              <a:rPr lang="ru-RU" sz="2800" b="1" dirty="0" err="1" smtClean="0">
                <a:solidFill>
                  <a:schemeClr val="bg1"/>
                </a:solidFill>
              </a:rPr>
              <a:t>рец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а</a:t>
            </a:r>
            <a:r>
              <a:rPr lang="ru-RU" sz="2800" dirty="0" err="1" smtClean="0">
                <a:solidFill>
                  <a:schemeClr val="bg1"/>
                </a:solidFill>
              </a:rPr>
              <a:t>-ист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ле</a:t>
            </a:r>
            <a:r>
              <a:rPr lang="ru-RU" sz="2800" dirty="0" err="1" smtClean="0">
                <a:solidFill>
                  <a:schemeClr val="bg1"/>
                </a:solidFill>
              </a:rPr>
              <a:t>-бедь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ут</a:t>
            </a:r>
            <a:r>
              <a:rPr lang="ru-RU" sz="2800" dirty="0" err="1" smtClean="0">
                <a:solidFill>
                  <a:schemeClr val="bg1"/>
                </a:solidFill>
              </a:rPr>
              <a:t>-ка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гусь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жу-</a:t>
            </a:r>
            <a:r>
              <a:rPr lang="ru-RU" sz="2800" b="1" dirty="0" err="1" smtClean="0">
                <a:solidFill>
                  <a:schemeClr val="bg1"/>
                </a:solidFill>
              </a:rPr>
              <a:t>равль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800" dirty="0" err="1" smtClean="0">
                <a:solidFill>
                  <a:schemeClr val="bg1"/>
                </a:solidFill>
              </a:rPr>
              <a:t>со-ло-</a:t>
            </a:r>
            <a:r>
              <a:rPr lang="ru-RU" sz="2800" b="1" dirty="0" err="1" smtClean="0">
                <a:solidFill>
                  <a:schemeClr val="bg1"/>
                </a:solidFill>
              </a:rPr>
              <a:t>вей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жа</a:t>
            </a:r>
            <a:r>
              <a:rPr lang="ru-RU" sz="2800" dirty="0" err="1" smtClean="0">
                <a:solidFill>
                  <a:schemeClr val="bg1"/>
                </a:solidFill>
              </a:rPr>
              <a:t>-во-ро-нок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дрозд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лас</a:t>
            </a:r>
            <a:r>
              <a:rPr lang="ru-RU" sz="2800" dirty="0" err="1" smtClean="0">
                <a:solidFill>
                  <a:schemeClr val="bg1"/>
                </a:solidFill>
              </a:rPr>
              <a:t>-точ-ка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Игра «Из чьей стаи»</a:t>
            </a:r>
          </a:p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Образец:  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Журавль из стаи журавлей.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Дрозд из стаи …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Скворец из стаи …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Грач из стаи …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Игра «Посчитай птиц до пяти»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Один журавль ….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Один аист …..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Один скворец …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Одна  ласточка …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3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085184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085184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77072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45224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00075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1568</TotalTime>
  <Words>1032</Words>
  <Application>Microsoft Office PowerPoint</Application>
  <PresentationFormat>Экран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cp:lastModifiedBy>Пользователь</cp:lastModifiedBy>
  <cp:revision>141</cp:revision>
  <dcterms:created xsi:type="dcterms:W3CDTF">2007-06-30T06:54:39Z</dcterms:created>
  <dcterms:modified xsi:type="dcterms:W3CDTF">2013-11-28T21:41:10Z</dcterms:modified>
</cp:coreProperties>
</file>