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6" r:id="rId4"/>
    <p:sldId id="264" r:id="rId5"/>
    <p:sldId id="270" r:id="rId6"/>
    <p:sldId id="276" r:id="rId7"/>
    <p:sldId id="268" r:id="rId8"/>
    <p:sldId id="272" r:id="rId9"/>
    <p:sldId id="267" r:id="rId10"/>
    <p:sldId id="273" r:id="rId11"/>
    <p:sldId id="260" r:id="rId12"/>
    <p:sldId id="271" r:id="rId13"/>
    <p:sldId id="262" r:id="rId14"/>
    <p:sldId id="275" r:id="rId15"/>
    <p:sldId id="266" r:id="rId16"/>
    <p:sldId id="269" r:id="rId17"/>
    <p:sldId id="258" r:id="rId18"/>
    <p:sldId id="279" r:id="rId19"/>
    <p:sldId id="278" r:id="rId20"/>
    <p:sldId id="284" r:id="rId21"/>
    <p:sldId id="282" r:id="rId22"/>
    <p:sldId id="283" r:id="rId23"/>
    <p:sldId id="280" r:id="rId24"/>
    <p:sldId id="281" r:id="rId25"/>
    <p:sldId id="277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665C38"/>
    <a:srgbClr val="5C2C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Relationship Id="rId9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Documents and Settings\Пользователь\Рабочий стол\дом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391400" cy="6858000"/>
          </a:xfrm>
          <a:prstGeom prst="rect">
            <a:avLst/>
          </a:prstGeom>
          <a:noFill/>
        </p:spPr>
      </p:pic>
      <p:pic>
        <p:nvPicPr>
          <p:cNvPr id="6" name="Picture 5" descr="C:\Documents and Settings\Пользователь\Рабочий стол\дом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1400" y="0"/>
            <a:ext cx="17526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26670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>
                  <a:solidFill>
                    <a:srgbClr val="5C2C04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«О тех, кто живёт рядом с человеком</a:t>
            </a:r>
          </a:p>
          <a:p>
            <a:pPr algn="ctr"/>
            <a:r>
              <a:rPr lang="ru-RU" sz="4400" b="1" cap="all" dirty="0" smtClean="0">
                <a:ln>
                  <a:solidFill>
                    <a:srgbClr val="5C2C04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Домашние животные»</a:t>
            </a:r>
            <a:endParaRPr lang="ru-RU" sz="4400" b="1" cap="all" dirty="0">
              <a:ln>
                <a:solidFill>
                  <a:srgbClr val="5C2C04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0600" y="6211669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Презентация для осуществления</a:t>
            </a:r>
          </a:p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совместной деятельности детей и взрослых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Локальный диск\fony\Фоны для презентаций3\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0" y="381000"/>
            <a:ext cx="7924800" cy="717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«Дополни предложение»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Много коров называется стадом, а много овец ... (отара).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Много овец — отара, а много лошадей ... (табун).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Корова живет в коровнике, а свинья в ... (свинарнике).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Свинья живет в свинарнике, а лошадь ...(в конюшне).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Лошадь живет в конюшне, а сторожевая собака ... (в будке).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Собака живет в будке, а овцы и козы ...(в хлеву).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обавлялки</a:t>
            </a:r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Села на окошко серенькая ….(кошка).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мальчишку - забияку лает рыжая ….  (собака).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грязной луже, вижу я, целый день лежит … (свинья).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Смотрит преданно в глаза, ждёт капустный лист … (коза)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вырастет из :»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Теленка, жеребёнка, поросёнка, щенка, котёнка,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ягнёнка, козлёнка?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ользователь\Рабочий стол\farm48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 t="6140" r="4046" b="31579"/>
          <a:stretch>
            <a:fillRect/>
          </a:stretch>
        </p:blipFill>
        <p:spPr bwMode="auto">
          <a:xfrm>
            <a:off x="914400" y="228600"/>
            <a:ext cx="7154369" cy="61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209800" y="6324600"/>
            <a:ext cx="4523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Придумай предложения по картинке.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" y="0"/>
            <a:ext cx="9144006" cy="1295400"/>
          </a:xfrm>
          <a:prstGeom prst="rect">
            <a:avLst/>
          </a:prstGeom>
          <a:noFill/>
        </p:spPr>
      </p:pic>
      <p:pic>
        <p:nvPicPr>
          <p:cNvPr id="6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95400"/>
            <a:ext cx="9144006" cy="1295400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90800"/>
            <a:ext cx="9144006" cy="1295400"/>
          </a:xfrm>
          <a:prstGeom prst="rect">
            <a:avLst/>
          </a:prstGeom>
          <a:noFill/>
        </p:spPr>
      </p:pic>
      <p:pic>
        <p:nvPicPr>
          <p:cNvPr id="8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86200"/>
            <a:ext cx="9144006" cy="1295400"/>
          </a:xfrm>
          <a:prstGeom prst="rect">
            <a:avLst/>
          </a:prstGeom>
          <a:noFill/>
        </p:spPr>
      </p:pic>
      <p:pic>
        <p:nvPicPr>
          <p:cNvPr id="9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181600"/>
            <a:ext cx="9144006" cy="1295400"/>
          </a:xfrm>
          <a:prstGeom prst="rect">
            <a:avLst/>
          </a:prstGeom>
          <a:noFill/>
        </p:spPr>
      </p:pic>
      <p:pic>
        <p:nvPicPr>
          <p:cNvPr id="10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477000"/>
            <a:ext cx="9144006" cy="533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71600" y="1524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Расскажите детям: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Лошадь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самых древних времен жила рядом с человеком.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Лошади перевозили грузы и пассажиров, на лошадях пахали и путешествовали, воевали и охотились.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Самца лошади называют – жеребец, конь. Детёныша называют жеребёнок. Живут лошади в специальных помещениях – конюшнях.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каждой лошади есть своё место – стойло. Лошади пасутся на пастбищах. Когда лошадей много, их собирают в табун. Чтобы лошади были здоровы за ними ухаживает конюх.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Общаются лошади при помощи ржания и фырканья.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Лошадей используют при                 обработке земли; для перевозки грузов и повозок;  для                                  верховой езды;                                      в спортивных состязаниях.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Пользователь\Рабочий стол\лошадь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419600" y="3200400"/>
            <a:ext cx="4381500" cy="381952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Рабочий стол\farm48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12"/>
          <p:cNvPicPr>
            <a:picLocks noChangeAspect="1" noChangeArrowheads="1"/>
          </p:cNvPicPr>
          <p:nvPr/>
        </p:nvPicPr>
        <p:blipFill>
          <a:blip r:embed="rId3" cstate="email"/>
          <a:srcRect l="2757"/>
          <a:stretch>
            <a:fillRect/>
          </a:stretch>
        </p:blipFill>
        <p:spPr bwMode="auto">
          <a:xfrm>
            <a:off x="1066800" y="762000"/>
            <a:ext cx="6781800" cy="54414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24400"/>
            <a:ext cx="1339917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152400"/>
            <a:ext cx="76776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животные спрятались на картинке?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6" y="0"/>
            <a:ext cx="9144006" cy="1295400"/>
          </a:xfrm>
          <a:prstGeom prst="rect">
            <a:avLst/>
          </a:prstGeom>
          <a:noFill/>
        </p:spPr>
      </p:pic>
      <p:pic>
        <p:nvPicPr>
          <p:cNvPr id="6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1295400"/>
            <a:ext cx="9144006" cy="1295400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2590800"/>
            <a:ext cx="9144006" cy="1295400"/>
          </a:xfrm>
          <a:prstGeom prst="rect">
            <a:avLst/>
          </a:prstGeom>
          <a:noFill/>
        </p:spPr>
      </p:pic>
      <p:pic>
        <p:nvPicPr>
          <p:cNvPr id="8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3886200"/>
            <a:ext cx="9144006" cy="1295400"/>
          </a:xfrm>
          <a:prstGeom prst="rect">
            <a:avLst/>
          </a:prstGeom>
          <a:noFill/>
        </p:spPr>
      </p:pic>
      <p:pic>
        <p:nvPicPr>
          <p:cNvPr id="9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5181600"/>
            <a:ext cx="9144006" cy="1295400"/>
          </a:xfrm>
          <a:prstGeom prst="rect">
            <a:avLst/>
          </a:prstGeom>
          <a:noFill/>
        </p:spPr>
      </p:pic>
      <p:pic>
        <p:nvPicPr>
          <p:cNvPr id="10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0" y="6477000"/>
            <a:ext cx="9144006" cy="533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2400" y="152400"/>
            <a:ext cx="777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Расскажите детям: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Домашние свиньи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ведут свою родословную от диких свиней - кабанов. Считается, что свинья стала вторым после собак, домашним животным.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- то очень давно, кабаны приходили полакомиться посевами на полях, урожаем на огородах. Люди ловили их и выкармливали маленьких кабанят. Так постепенно дикий и опасный зверь превратился в добродушную домашнюю свинью. У нее уже нет густой щетины, как у кабана, и сквозь нее просвечивает розоватая кожа.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Детёныш свиньи называется поросёнок. Свиней содержат в свинарнике. Общаются свиньи с помощью хрюканья.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Иногда говорят: "Свинья всегда грязь найдет!" Это не справедливо: свинья любит чистоту не меньше кошки или собаки. Оказывается, ложась в грязную лужу, свиньи очищают свою кожу от насекомых - паразитов. Но если рядом будет чистая вода, свинья с удовольствием искупается в ней.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Пользователь\Рабочий стол\свинк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4606806"/>
            <a:ext cx="2362200" cy="209246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148" name="Picture 4" descr="C:\Documents and Settings\Пользователь\Рабочий стол\свинк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1981200" y="4953000"/>
            <a:ext cx="2150575" cy="19050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Пользователь\Рабочий стол\farm48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lum bright="33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81200" y="0"/>
            <a:ext cx="48965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«Узнай по силуэту»</a:t>
            </a:r>
            <a:r>
              <a:rPr lang="ru-RU" sz="2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Пользователь\Рабочий стол\кошка 2 силуэт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4800" y="3657600"/>
            <a:ext cx="1066800" cy="2064774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лошадь силуэт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799" y="838200"/>
            <a:ext cx="3935877" cy="2968308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свинка силуэт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53200" y="1676400"/>
            <a:ext cx="2133600" cy="1888236"/>
          </a:xfrm>
          <a:prstGeom prst="rect">
            <a:avLst/>
          </a:prstGeom>
          <a:noFill/>
        </p:spPr>
      </p:pic>
      <p:pic>
        <p:nvPicPr>
          <p:cNvPr id="1029" name="Picture 5" descr="C:\Documents and Settings\Пользователь\Рабочий стол\овца силуэт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29200" y="228600"/>
            <a:ext cx="1898779" cy="2326004"/>
          </a:xfrm>
          <a:prstGeom prst="rect">
            <a:avLst/>
          </a:prstGeom>
          <a:noFill/>
        </p:spPr>
      </p:pic>
      <p:pic>
        <p:nvPicPr>
          <p:cNvPr id="1030" name="Picture 6" descr="C:\Documents and Settings\Пользователь\Рабочий стол\собака силуэт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2800" y="1905000"/>
            <a:ext cx="2305050" cy="2052592"/>
          </a:xfrm>
          <a:prstGeom prst="rect">
            <a:avLst/>
          </a:prstGeom>
          <a:noFill/>
        </p:spPr>
      </p:pic>
      <p:pic>
        <p:nvPicPr>
          <p:cNvPr id="1031" name="Picture 7" descr="C:\Documents and Settings\Пользователь\Рабочий стол\коза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" y="3810000"/>
            <a:ext cx="3200400" cy="2226945"/>
          </a:xfrm>
          <a:prstGeom prst="rect">
            <a:avLst/>
          </a:prstGeom>
          <a:noFill/>
        </p:spPr>
      </p:pic>
      <p:pic>
        <p:nvPicPr>
          <p:cNvPr id="1032" name="Picture 8" descr="C:\Documents and Settings\Пользователь\Рабочий стол\корова силуэт.g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24200" y="4038600"/>
            <a:ext cx="4833257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" y="0"/>
            <a:ext cx="9144006" cy="1295400"/>
          </a:xfrm>
          <a:prstGeom prst="rect">
            <a:avLst/>
          </a:prstGeom>
          <a:noFill/>
        </p:spPr>
      </p:pic>
      <p:pic>
        <p:nvPicPr>
          <p:cNvPr id="6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95400"/>
            <a:ext cx="9144006" cy="1295400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90800"/>
            <a:ext cx="9144006" cy="1295400"/>
          </a:xfrm>
          <a:prstGeom prst="rect">
            <a:avLst/>
          </a:prstGeom>
          <a:noFill/>
        </p:spPr>
      </p:pic>
      <p:pic>
        <p:nvPicPr>
          <p:cNvPr id="8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86200"/>
            <a:ext cx="9144006" cy="1295400"/>
          </a:xfrm>
          <a:prstGeom prst="rect">
            <a:avLst/>
          </a:prstGeom>
          <a:noFill/>
        </p:spPr>
      </p:pic>
      <p:pic>
        <p:nvPicPr>
          <p:cNvPr id="9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181600"/>
            <a:ext cx="9144006" cy="1295400"/>
          </a:xfrm>
          <a:prstGeom prst="rect">
            <a:avLst/>
          </a:prstGeom>
          <a:noFill/>
        </p:spPr>
      </p:pic>
      <p:pic>
        <p:nvPicPr>
          <p:cNvPr id="10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477000"/>
            <a:ext cx="9144006" cy="533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71600" y="152400"/>
            <a:ext cx="777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Расскажите детям: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Кошка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очень древнее животное. Домашняя кошка произошла от дикой лесной кошки. Слово кошка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означает самку этого животного. Самца называют котом, детёнышей – котятами.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Раньше кошки защищали жилище от мышей и крыс, а сейчас их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держат, в основном, как домашних любимцев.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Звуки, которые издаёт кошка называются мяуканьем. Ещё домашние кошки могут мурлыкать. Это означает, что животное довольно.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кошку разозлить, то она может шипеть или выть.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 descr="C:\Documents and Settings\Пользователь\Рабочий стол\кошк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62200" y="3505200"/>
            <a:ext cx="3446925" cy="25908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28" name="Picture 4" descr="C:\Documents and Settings\Пользователь\Рабочий стол\кошка 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29400" y="3352800"/>
            <a:ext cx="1749425" cy="338859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Рабочий стол\farm48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00200" y="228600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Пользователь\Рабочий стол\коз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3581400"/>
            <a:ext cx="3238500" cy="2362200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027" name="Picture 3" descr="C:\Documents and Settings\Пользователь\Рабочий стол\коров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72342">
            <a:off x="295793" y="1158158"/>
            <a:ext cx="3352800" cy="2133600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029" name="Picture 5" descr="C:\Documents and Settings\Пользователь\Рабочий стол\кошк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38600" y="228600"/>
            <a:ext cx="2209800" cy="2743200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030" name="Picture 6" descr="C:\Documents and Settings\Пользователь\Рабочий стол\лошадь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30389">
            <a:off x="6209295" y="2592584"/>
            <a:ext cx="2743200" cy="2352675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028" name="Picture 4" descr="C:\Documents and Settings\Пользователь\Рабочий стол\собака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86200" y="4343400"/>
            <a:ext cx="2514600" cy="2143125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66800" y="0"/>
            <a:ext cx="3234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где живёт?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381000"/>
            <a:ext cx="2014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Кошка живет …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 доме).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5715000"/>
            <a:ext cx="2074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Собака живет …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 будке).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5943600"/>
            <a:ext cx="1797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Коза живет …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 хлеву).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3924" y="1752600"/>
            <a:ext cx="2150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Лошадь живет …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 конюшне).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533400"/>
            <a:ext cx="2071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Корова живет …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 коровнике).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19200" y="685800"/>
            <a:ext cx="6096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ЗАГАДКИ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16002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Предложите ребёнку отгадать загадки и объяснить, что ему помогло их отгадать.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Пользователь\Мои документы\Downloads\деревн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362200"/>
            <a:ext cx="3868751" cy="1870590"/>
          </a:xfrm>
          <a:prstGeom prst="rect">
            <a:avLst/>
          </a:prstGeom>
          <a:noFill/>
        </p:spPr>
      </p:pic>
      <p:pic>
        <p:nvPicPr>
          <p:cNvPr id="2053" name="Picture 5" descr="C:\Documents and Settings\Пользователь\Мои документы\Downloads\коз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962400"/>
            <a:ext cx="2287587" cy="2413351"/>
          </a:xfrm>
          <a:prstGeom prst="rect">
            <a:avLst/>
          </a:prstGeom>
          <a:noFill/>
        </p:spPr>
      </p:pic>
      <p:pic>
        <p:nvPicPr>
          <p:cNvPr id="2054" name="Picture 6" descr="C:\Documents and Settings\Пользователь\Мои документы\Downloads\овц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810000"/>
            <a:ext cx="1905000" cy="1719341"/>
          </a:xfrm>
          <a:prstGeom prst="rect">
            <a:avLst/>
          </a:prstGeom>
          <a:noFill/>
        </p:spPr>
      </p:pic>
      <p:pic>
        <p:nvPicPr>
          <p:cNvPr id="13" name="Picture 2" descr="D:\Презентации д. сад\Рисунок.gif"/>
          <p:cNvPicPr>
            <a:picLocks noChangeAspect="1" noChangeArrowheads="1"/>
          </p:cNvPicPr>
          <p:nvPr/>
        </p:nvPicPr>
        <p:blipFill>
          <a:blip r:embed="rId6" cstate="email"/>
          <a:srcRect l="1176" t="1429" r="1963" b="16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Мои документы\Downloads\корова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38200" y="3810000"/>
            <a:ext cx="3723947" cy="25140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D:\chamomile_nature\chamomile_nature\shutterstock_954106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95739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14400" y="457200"/>
            <a:ext cx="448295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Выгоняли рога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Погулять на луга.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рога вечерком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Прибрели с молочком. 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D:\Презентации д. сад\рамка 2.gif"/>
          <p:cNvPicPr>
            <a:picLocks noChangeAspect="1" noChangeArrowheads="1"/>
          </p:cNvPicPr>
          <p:nvPr/>
        </p:nvPicPr>
        <p:blipFill>
          <a:blip r:embed="rId3" cstate="email"/>
          <a:srcRect r="858"/>
          <a:stretch>
            <a:fillRect/>
          </a:stretch>
        </p:blipFill>
        <p:spPr bwMode="auto">
          <a:xfrm>
            <a:off x="1" y="0"/>
            <a:ext cx="9143999" cy="70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05400" y="685800"/>
            <a:ext cx="2762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КОРОВА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Пользователь\Рабочий стол\коров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971800"/>
            <a:ext cx="5791200" cy="347472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8305800" y="6248400"/>
            <a:ext cx="838200" cy="7620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farm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82000"/>
            <a:ext cx="3483923" cy="1476000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farm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5382000"/>
            <a:ext cx="3596338" cy="147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762000"/>
            <a:ext cx="92964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Уточнить, расширить и закрепить представления ребёнка о домашних животных, их детёнышах, среде обитания, пользе, которую они приносят человеку. Ввести в активный словарь ребёнка: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Существительные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названия животных: коза – козёл, корова – бык, кошка – кот, овца – баран, крольчиха – кролик, свинья; названия их детёнышей: котёнок – котята, щенок – щенки, телёнок – телята, жеребёнок – жеребята, ягнёнок – ягнята, поросёнок – поросята, крольчонок – крольчата; стадо, табун, коровник, свинарник, пастух, загон, отара, свора.</a:t>
            </a:r>
            <a:endParaRPr lang="ru-RU" sz="22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Глаголы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мяукать, лаять, рычать, блеять, ржать, мычать, хрюкать, кормить, сторожить, охранять, играть, пасти, визжать, доить,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ласкаться, кусаться, пастись, облизывать, подковать, объездить.</a:t>
            </a:r>
          </a:p>
          <a:p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Прилагательные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пушистый, гладкий, рогатый, ласковый, упрямый, копытные, молочные, бодливый, ловкий, неуклюжий, шустрый, игривый.</a:t>
            </a: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/>
          </a:p>
        </p:txBody>
      </p:sp>
      <p:pic>
        <p:nvPicPr>
          <p:cNvPr id="5" name="Picture 3" descr="C:\Documents and Settings\Пользователь\Рабочий стол\farm19.jpg"/>
          <p:cNvPicPr>
            <a:picLocks noChangeAspect="1" noChangeArrowheads="1"/>
          </p:cNvPicPr>
          <p:nvPr/>
        </p:nvPicPr>
        <p:blipFill>
          <a:blip r:embed="rId5" cstate="email"/>
          <a:srcRect t="-3249"/>
          <a:stretch>
            <a:fillRect/>
          </a:stretch>
        </p:blipFill>
        <p:spPr bwMode="auto">
          <a:xfrm>
            <a:off x="7010400" y="5334000"/>
            <a:ext cx="2133600" cy="1524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95600" y="-152400"/>
            <a:ext cx="25470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57800" y="609600"/>
            <a:ext cx="2816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СВИНЬЯ</a:t>
            </a:r>
            <a:endParaRPr lang="ru-RU" sz="480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свинк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200400"/>
            <a:ext cx="3347746" cy="29654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2" descr="D:\Презентации д. сад\Рисунок.gif"/>
          <p:cNvPicPr>
            <a:picLocks noChangeAspect="1" noChangeArrowheads="1"/>
          </p:cNvPicPr>
          <p:nvPr/>
        </p:nvPicPr>
        <p:blipFill>
          <a:blip r:embed="rId4" cstate="email"/>
          <a:srcRect l="1176" t="1429" r="1963" b="16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90600" y="1219200"/>
            <a:ext cx="511172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Кто имеет пятачок, 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зажатый в кулачок? 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ногах его копытца. 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Ест и пьёт он из корытца. 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096000"/>
            <a:ext cx="838200" cy="7620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ользователь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10000" y="762000"/>
            <a:ext cx="45983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бородой, а не старик, 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рогами, а не бык, 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Доят, а не корова, 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Лыко дерёт, 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лаптей не плетёт. 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685800"/>
            <a:ext cx="22830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КОЗА</a:t>
            </a:r>
            <a:endParaRPr lang="ru-RU" sz="60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D:\Презентации д. сад\рамка 2.gif"/>
          <p:cNvPicPr>
            <a:picLocks noChangeAspect="1" noChangeArrowheads="1"/>
          </p:cNvPicPr>
          <p:nvPr/>
        </p:nvPicPr>
        <p:blipFill>
          <a:blip r:embed="rId3" cstate="email"/>
          <a:srcRect r="858"/>
          <a:stretch>
            <a:fillRect/>
          </a:stretch>
        </p:blipFill>
        <p:spPr bwMode="auto">
          <a:xfrm>
            <a:off x="1" y="0"/>
            <a:ext cx="9143999" cy="6858001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752600" y="4267200"/>
            <a:ext cx="22098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Пользователь\Рабочий стол\коз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200400"/>
            <a:ext cx="4572000" cy="31813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305800" y="6096000"/>
            <a:ext cx="838200" cy="7620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ользователь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0" y="533400"/>
            <a:ext cx="439921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Говорят, упрямый он и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очень-то умен.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 словам таким не верь-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очень славный зверь.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Просто любит он покой,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задумчивый такой!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533400"/>
            <a:ext cx="1984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ОСЁЛ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Презентации д. сад\Рисунок.gif"/>
          <p:cNvPicPr>
            <a:picLocks noChangeAspect="1" noChangeArrowheads="1"/>
          </p:cNvPicPr>
          <p:nvPr/>
        </p:nvPicPr>
        <p:blipFill>
          <a:blip r:embed="rId3" cstate="email"/>
          <a:srcRect l="1176" t="1429" r="1963" b="16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Documents and Settings\Пользователь\Рабочий стол\0009-009-Osl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81398"/>
            <a:ext cx="3863203" cy="2743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6096000"/>
            <a:ext cx="838200" cy="7620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Пользователь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Documents and Settings\Пользователь\Рабочий стол\b3b504611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09800"/>
            <a:ext cx="2711104" cy="3981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D:\Презентации д. сад\рамка 2.gif"/>
          <p:cNvPicPr>
            <a:picLocks noChangeAspect="1" noChangeArrowheads="1"/>
          </p:cNvPicPr>
          <p:nvPr/>
        </p:nvPicPr>
        <p:blipFill>
          <a:blip r:embed="rId4" cstate="email"/>
          <a:srcRect r="858"/>
          <a:stretch>
            <a:fillRect/>
          </a:stretch>
        </p:blipFill>
        <p:spPr bwMode="auto">
          <a:xfrm>
            <a:off x="1" y="0"/>
            <a:ext cx="9143999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33800" y="2133600"/>
            <a:ext cx="461959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Заворчал живой замок, 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Лёг у двери поперёк. 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Две медали на груди. 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Лучше в дом не заходи! 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066800"/>
            <a:ext cx="2840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СОБАКА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096000"/>
            <a:ext cx="838200" cy="7620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ользователь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66800" y="457200"/>
            <a:ext cx="51787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Заплелись густые травы, 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Закудрявились луга, 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Да и сам я весь кудрявый, 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Даже завитком рога. 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мое\ферма\овцы\шщл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90800" y="2971800"/>
            <a:ext cx="4164365" cy="331761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6" name="Picture 2" descr="D:\Презентации д. сад\Рисунок.gif"/>
          <p:cNvPicPr>
            <a:picLocks noChangeAspect="1" noChangeArrowheads="1"/>
          </p:cNvPicPr>
          <p:nvPr/>
        </p:nvPicPr>
        <p:blipFill>
          <a:blip r:embed="rId4" cstate="email"/>
          <a:srcRect l="1176" t="1429" r="1963" b="16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72200" y="1905000"/>
            <a:ext cx="2249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БАРАН</a:t>
            </a:r>
            <a:endParaRPr lang="ru-RU" sz="4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05800" y="6096000"/>
            <a:ext cx="838200" cy="7620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Пользователь\Рабочий стол\farm48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Documents and Settings\Пользователь\Рабочий стол\Безымянный.pn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57200" y="914400"/>
            <a:ext cx="8324193" cy="5029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81200" y="152400"/>
            <a:ext cx="57064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отличаются картинки?</a:t>
            </a:r>
            <a:endParaRPr lang="ru-RU" sz="3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ользователь\Рабочий стол\farm48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C8FD4-ACB8-466B-B304-AEFF9F6415B4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Контрольные вопросы по теме:</a:t>
            </a:r>
          </a:p>
        </p:txBody>
      </p:sp>
      <p:sp>
        <p:nvSpPr>
          <p:cNvPr id="8" name="Содержимое 7"/>
          <p:cNvSpPr txBox="1">
            <a:spLocks noGrp="1"/>
          </p:cNvSpPr>
          <p:nvPr>
            <p:ph idx="1"/>
          </p:nvPr>
        </p:nvSpPr>
        <p:spPr>
          <a:xfrm>
            <a:off x="0" y="685800"/>
            <a:ext cx="8991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Каких животных называют домашними?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Назови всю семью: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Кошка – кот – котёнок;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Корова – …; овца – ….; лошадь – ….; коза – …; крольчиха – ….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Кто лишний, почему?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Лошадь, баран, корова, лось.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Овца, заяц, свинья, кот.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Собака догоняет зайца. Кто впереди? Кто сзади? Кто за кем?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У кого больше ног – у коня или козы?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Какое слово не подходит?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Корова, коровник, кора, коровий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Баран, баранина, баранка, бараний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Какое домашнее животное лает, ржёт, хрюкает, мычит, блеет?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Что будет, если человек перестанет ухаживать за домашними животными?</a:t>
            </a:r>
          </a:p>
          <a:p>
            <a:pPr lvl="0"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" y="0"/>
            <a:ext cx="9144006" cy="1295400"/>
          </a:xfrm>
          <a:prstGeom prst="rect">
            <a:avLst/>
          </a:prstGeom>
          <a:noFill/>
        </p:spPr>
      </p:pic>
      <p:pic>
        <p:nvPicPr>
          <p:cNvPr id="6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95400"/>
            <a:ext cx="9144006" cy="1295400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90800"/>
            <a:ext cx="9144006" cy="1295400"/>
          </a:xfrm>
          <a:prstGeom prst="rect">
            <a:avLst/>
          </a:prstGeom>
          <a:noFill/>
        </p:spPr>
      </p:pic>
      <p:pic>
        <p:nvPicPr>
          <p:cNvPr id="8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86200"/>
            <a:ext cx="9144006" cy="1295400"/>
          </a:xfrm>
          <a:prstGeom prst="rect">
            <a:avLst/>
          </a:prstGeom>
          <a:noFill/>
        </p:spPr>
      </p:pic>
      <p:pic>
        <p:nvPicPr>
          <p:cNvPr id="9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181600"/>
            <a:ext cx="9144006" cy="1295400"/>
          </a:xfrm>
          <a:prstGeom prst="rect">
            <a:avLst/>
          </a:prstGeom>
          <a:noFill/>
        </p:spPr>
      </p:pic>
      <p:pic>
        <p:nvPicPr>
          <p:cNvPr id="10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477000"/>
            <a:ext cx="9144006" cy="5334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057400" y="0"/>
            <a:ext cx="6302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685800"/>
            <a:ext cx="762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Расскажите детям о домашних животных: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домашние животные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животные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прирученные человеком;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за домашними животными человек ухаживает: кормит, строит им жилище, лечит, моет, охраняет, пасёт.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должны знать названия взрослых животных и детенышей разного пола; названия помещений, в которых содержатся домашние животные; чем питаются разные домашние животные;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передвигаются разные домашние животные, чем отличаются по внешнему виду, какие звуки издают; какую пользу приносят людям.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должны уметь отличать домашних животных от диких, составлять описательный рассказ о животном.</a:t>
            </a:r>
            <a:r>
              <a:rPr lang="ru-RU" sz="2000" b="1" dirty="0" smtClean="0"/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Почитайте ребёнку рассказы и сказки о домашних животных: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«Кот, петух и лиса», «Как коза избушку построила», «Петух да собака», «Коза-дереза», «Как петушок лису перехитрил», «Козлятки и волк», «Упрямые козы», «Как у бабушки козел»; С. Маршак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Усатый-полосатый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 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Чарушин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«Кошка», «Собака», «Корова», «Коза»;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Сутеев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«Три котенка»; К. Ушинский  «Корова».</a:t>
            </a: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8FF3-41B5-4BD8-8E61-C0574CC3C2C7}" type="datetime1">
              <a:rPr lang="ru-RU" smtClean="0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026" name="Picture 2" descr="H:\Локальный диск\fony\Фоны для презентаций3\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1412776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725144"/>
            <a:ext cx="198002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6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60648"/>
            <a:ext cx="4788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36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и упражнения</a:t>
            </a:r>
            <a:endParaRPr lang="ru-RU" sz="36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3400" y="914401"/>
            <a:ext cx="7848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«Назови лишнее слово»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Корова, коза, собака,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волк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Кошка,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мышка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свинья, лошадь.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Заяц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овца, коза, кошка.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Игра «У кого кто?»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кошки – котёнок                 у овцы – ….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собаки – ….                         у козы – ….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коровы – ….                        у свиньи – ….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лошади – ….                       у кролика – ….                                    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endParaRPr lang="ru-RU" sz="2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267200"/>
            <a:ext cx="7924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«Хлопушки»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Ребёнок учится прохлопывать слова, разделяя их на слоги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количеству гласных звуков, голосом выделяя ударный слог.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шадь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6" y="0"/>
            <a:ext cx="9144006" cy="1295400"/>
          </a:xfrm>
          <a:prstGeom prst="rect">
            <a:avLst/>
          </a:prstGeom>
          <a:noFill/>
        </p:spPr>
      </p:pic>
      <p:pic>
        <p:nvPicPr>
          <p:cNvPr id="6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1295400"/>
            <a:ext cx="9144006" cy="1295400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2590800"/>
            <a:ext cx="9144006" cy="1295400"/>
          </a:xfrm>
          <a:prstGeom prst="rect">
            <a:avLst/>
          </a:prstGeom>
          <a:noFill/>
        </p:spPr>
      </p:pic>
      <p:pic>
        <p:nvPicPr>
          <p:cNvPr id="8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3886200"/>
            <a:ext cx="9144006" cy="1295400"/>
          </a:xfrm>
          <a:prstGeom prst="rect">
            <a:avLst/>
          </a:prstGeom>
          <a:noFill/>
        </p:spPr>
      </p:pic>
      <p:pic>
        <p:nvPicPr>
          <p:cNvPr id="9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5181600"/>
            <a:ext cx="9144006" cy="1295400"/>
          </a:xfrm>
          <a:prstGeom prst="rect">
            <a:avLst/>
          </a:prstGeom>
          <a:noFill/>
        </p:spPr>
      </p:pic>
      <p:pic>
        <p:nvPicPr>
          <p:cNvPr id="10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0" y="6477000"/>
            <a:ext cx="9144006" cy="533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2400" y="152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52400"/>
            <a:ext cx="7391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Расскажите детям: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Собака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первое животное, которое приручил человек. Существует много пород собак для разных целей: охотничьи (такса, русская борзая), сторожевые (кавказская овчарка, ротвейлер), пастушьи (колли, немецкая овчарка), декоративные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чихуахуа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болонка), спасатели (ньюфаундленд, лабрадор, боксер).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Сторожевые собаки живут в домике – конуре или будке. Некоторые породы охотничьих собак держат стаями в большом помещении – псарне. Громким лаем собаки предупреждают хозяина об опасности. Кроме лая собаки издают ещё много разных звуков: рычат, воют, скулят. Собаки очень умные животные, они помогают человеку во всём. Они служат в полиции и в армии, работают на таможне, есть собаки – поводыри для слепых людей, собаки – артисты, работающие в цирке. Есть собаки – спасатели, разыскивающие людей в воде и в горах.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D:\Лексические темы\Маленький гений. Домашние животные и их детеныши. Дидактические карточки\собак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4F3EE"/>
              </a:clrFrom>
              <a:clrTo>
                <a:srgbClr val="F4F3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486400" y="5029200"/>
            <a:ext cx="2286000" cy="1981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Локальный диск\fony\Фоны для презентаций3\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0" y="381000"/>
            <a:ext cx="7924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81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«Выложи из палочек будку для собаки»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инус 4"/>
          <p:cNvSpPr/>
          <p:nvPr/>
        </p:nvSpPr>
        <p:spPr>
          <a:xfrm rot="5400000">
            <a:off x="2133600" y="2971800"/>
            <a:ext cx="1905000" cy="381000"/>
          </a:xfrm>
          <a:prstGeom prst="mathMinu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 rot="5400000">
            <a:off x="2133600" y="4419600"/>
            <a:ext cx="1905000" cy="381000"/>
          </a:xfrm>
          <a:prstGeom prst="mathMinu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 rot="5400000">
            <a:off x="5105400" y="2971800"/>
            <a:ext cx="1905000" cy="381000"/>
          </a:xfrm>
          <a:prstGeom prst="mathMinu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 rot="5400000">
            <a:off x="5105400" y="4419600"/>
            <a:ext cx="1905000" cy="381000"/>
          </a:xfrm>
          <a:prstGeom prst="mathMinu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2895600" y="5105400"/>
            <a:ext cx="1905000" cy="381000"/>
          </a:xfrm>
          <a:prstGeom prst="mathMinu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4343400" y="5105400"/>
            <a:ext cx="1905000" cy="381000"/>
          </a:xfrm>
          <a:prstGeom prst="mathMinu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 rot="2367792">
            <a:off x="5115513" y="2193534"/>
            <a:ext cx="1905000" cy="381000"/>
          </a:xfrm>
          <a:prstGeom prst="mathMinu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 rot="2417479">
            <a:off x="4012026" y="1256564"/>
            <a:ext cx="1905000" cy="381000"/>
          </a:xfrm>
          <a:prstGeom prst="mathMinu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 rot="8216340">
            <a:off x="2997691" y="1361029"/>
            <a:ext cx="1905000" cy="381000"/>
          </a:xfrm>
          <a:prstGeom prst="mathMinu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 rot="8092663">
            <a:off x="1988170" y="2295271"/>
            <a:ext cx="1905000" cy="381000"/>
          </a:xfrm>
          <a:prstGeom prst="mathMinu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3733800" y="2667000"/>
            <a:ext cx="1905000" cy="381000"/>
          </a:xfrm>
          <a:prstGeom prst="mathMinu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3733800" y="4114800"/>
            <a:ext cx="1905000" cy="381000"/>
          </a:xfrm>
          <a:prstGeom prst="mathMinu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 rot="5400000">
            <a:off x="2971800" y="3352800"/>
            <a:ext cx="1905000" cy="381000"/>
          </a:xfrm>
          <a:prstGeom prst="mathMinu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 rot="5400000">
            <a:off x="4419600" y="3352800"/>
            <a:ext cx="1905000" cy="381000"/>
          </a:xfrm>
          <a:prstGeom prst="mathMinu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Documents and Settings\Пользователь\Рабочий стол\собак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3352800"/>
            <a:ext cx="3368149" cy="3001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" y="0"/>
            <a:ext cx="9144006" cy="1295400"/>
          </a:xfrm>
          <a:prstGeom prst="rect">
            <a:avLst/>
          </a:prstGeom>
          <a:noFill/>
        </p:spPr>
      </p:pic>
      <p:pic>
        <p:nvPicPr>
          <p:cNvPr id="6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95400"/>
            <a:ext cx="9144006" cy="1295400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90800"/>
            <a:ext cx="9144006" cy="1295400"/>
          </a:xfrm>
          <a:prstGeom prst="rect">
            <a:avLst/>
          </a:prstGeom>
          <a:noFill/>
        </p:spPr>
      </p:pic>
      <p:pic>
        <p:nvPicPr>
          <p:cNvPr id="8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86200"/>
            <a:ext cx="9144006" cy="1295400"/>
          </a:xfrm>
          <a:prstGeom prst="rect">
            <a:avLst/>
          </a:prstGeom>
          <a:noFill/>
        </p:spPr>
      </p:pic>
      <p:pic>
        <p:nvPicPr>
          <p:cNvPr id="9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181600"/>
            <a:ext cx="9144006" cy="1295400"/>
          </a:xfrm>
          <a:prstGeom prst="rect">
            <a:avLst/>
          </a:prstGeom>
          <a:noFill/>
        </p:spPr>
      </p:pic>
      <p:pic>
        <p:nvPicPr>
          <p:cNvPr id="10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477000"/>
            <a:ext cx="9144006" cy="533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71600" y="152400"/>
            <a:ext cx="7772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Расскажите детям: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Сыр, йогурт, сметана, творог... Все эти вкусные и полезные продукты и еще много других делают из молока. А молоко нам дают коровы.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давних времён разводят, в основном ради молока. Предок домашней коровы –  дикий бык тур. Самца называют – бык, а детёныша – телёнок. У быков и коров по бокам головы растут почти ровные рога, направленные вверх и вперёд. Коровы, как и их дикие предки, животные стадные. А в стаде всегда есть самая главная корова - "вожак". Она первая начинает есть траву, первой ложится отдыхать и первой идет во главе стада. Коров держат в специальном помещении – хлеву или коровнике. Кормят коров травой и сеном. В теплое время года коровы проводят на пастбищах.                                   Человека, который пасёт коров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называют – пастух.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Коровы общаются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помощью мычания.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Пользователь\Рабочий стол\коров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429000" y="3810000"/>
            <a:ext cx="5283200" cy="316992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8FF3-41B5-4BD8-8E61-C0574CC3C2C7}" type="datetime1">
              <a:rPr lang="ru-RU" smtClean="0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026" name="Picture 2" descr="H:\Локальный диск\fony\Фоны для презентаций3\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1412776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725144"/>
            <a:ext cx="198002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6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3400" y="381000"/>
            <a:ext cx="78486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«Кто как голос подаёт?»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Собака – лает (рычит)                     овца – ….       (блеет)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Кошка –  ….    (мяукает)                 лошадь – ….  (ржёт)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Свинья – ….    (хрюкает)                корова – …    (мычит)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«Кто как ест?»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Кролик грызёт морковку.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Корова ….(жуёт) траву.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Кошка …(лакает) молоко.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Собака ….(грызёт) кость.                                   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endParaRPr lang="ru-RU" sz="2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267200"/>
            <a:ext cx="7924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1000" y="36576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«1, 2, 5»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кот, два кота, пять котов.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(конь, баран, поросёнок)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 корова, две…, пять ….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(овца, свинья, лошадь)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4098" name="Picture 2" descr="D:\Лексические темы\Маленький гений. Домашние животные и их детеныши. Дидактические карточки\овц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00800" y="2057400"/>
            <a:ext cx="1814512" cy="1964081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Рабочий стол\жеребёнок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3276600"/>
            <a:ext cx="2133600" cy="31223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6" y="0"/>
            <a:ext cx="9144006" cy="1295400"/>
          </a:xfrm>
          <a:prstGeom prst="rect">
            <a:avLst/>
          </a:prstGeom>
          <a:noFill/>
        </p:spPr>
      </p:pic>
      <p:pic>
        <p:nvPicPr>
          <p:cNvPr id="6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1295400"/>
            <a:ext cx="9144006" cy="1295400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2590800"/>
            <a:ext cx="9144006" cy="1295400"/>
          </a:xfrm>
          <a:prstGeom prst="rect">
            <a:avLst/>
          </a:prstGeom>
          <a:noFill/>
        </p:spPr>
      </p:pic>
      <p:pic>
        <p:nvPicPr>
          <p:cNvPr id="8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3886200"/>
            <a:ext cx="9144006" cy="1295400"/>
          </a:xfrm>
          <a:prstGeom prst="rect">
            <a:avLst/>
          </a:prstGeom>
          <a:noFill/>
        </p:spPr>
      </p:pic>
      <p:pic>
        <p:nvPicPr>
          <p:cNvPr id="9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5181600"/>
            <a:ext cx="9144006" cy="1295400"/>
          </a:xfrm>
          <a:prstGeom prst="rect">
            <a:avLst/>
          </a:prstGeom>
          <a:noFill/>
        </p:spPr>
      </p:pic>
      <p:pic>
        <p:nvPicPr>
          <p:cNvPr id="10" name="Picture 3" descr="C:\Documents and Settings\Пользователь\Рабочий стол\farm24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0" y="6477000"/>
            <a:ext cx="9144006" cy="533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2400" y="152400"/>
            <a:ext cx="7772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Расскажите детям: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Овцы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живут группой – отарой и плохо переносят одиночество. Куда идёт одна овца – туда устремляются и все остальные. В отаре нет постоянного вожака, поэтому часто вместе с овцами на пастбище выводят козла. Он руководит стадом и ведёт овец домой. Человека, который пасёт отару овец называют чабаном. Чабану помогают пастушьи собаки. Они сгоняют овец, направляют, разыскивают заблудившихся.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Самца овцы называют бараном. У барана есть большие закрученные рога. У овцы рогов не бывает. Звуки, которые издают овцы называют блеяние. Детёныш овцы называется – ягнёнок.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Овец стригут, собирают шерсть и из шерсти делают очень тёплую пряжу, валенки, одеяла.</a:t>
            </a:r>
          </a:p>
        </p:txBody>
      </p:sp>
      <p:pic>
        <p:nvPicPr>
          <p:cNvPr id="3074" name="Picture 2" descr="C:\Documents and Settings\Пользователь\Рабочий стол\овца с ягнёнком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4600" y="4040716"/>
            <a:ext cx="3352800" cy="2817284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1710</Words>
  <Application>Microsoft Office PowerPoint</Application>
  <PresentationFormat>Экран (4:3)</PresentationFormat>
  <Paragraphs>176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Контрольные вопросы по теме: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Домашние животные</dc:subject>
  <dc:creator>Арсеньева О. Ю.</dc:creator>
  <cp:lastModifiedBy>Пользователь</cp:lastModifiedBy>
  <cp:revision>113</cp:revision>
  <dcterms:modified xsi:type="dcterms:W3CDTF">2013-12-11T19:03:59Z</dcterms:modified>
</cp:coreProperties>
</file>