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64" r:id="rId4"/>
    <p:sldId id="328" r:id="rId5"/>
    <p:sldId id="309" r:id="rId6"/>
    <p:sldId id="263" r:id="rId7"/>
    <p:sldId id="272" r:id="rId8"/>
    <p:sldId id="329" r:id="rId9"/>
    <p:sldId id="311" r:id="rId10"/>
    <p:sldId id="331" r:id="rId11"/>
    <p:sldId id="332" r:id="rId12"/>
    <p:sldId id="330" r:id="rId13"/>
    <p:sldId id="333" r:id="rId14"/>
    <p:sldId id="300" r:id="rId15"/>
    <p:sldId id="327" r:id="rId16"/>
    <p:sldId id="33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66"/>
    <a:srgbClr val="CCECFF"/>
    <a:srgbClr val="66CCFF"/>
    <a:srgbClr val="003399"/>
    <a:srgbClr val="FFCCCC"/>
    <a:srgbClr val="6699FF"/>
    <a:srgbClr val="33CC33"/>
    <a:srgbClr val="ECECE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24" autoAdjust="0"/>
  </p:normalViewPr>
  <p:slideViewPr>
    <p:cSldViewPr>
      <p:cViewPr>
        <p:scale>
          <a:sx n="50" d="100"/>
          <a:sy n="50" d="100"/>
        </p:scale>
        <p:origin x="-24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5AC759B-6746-410E-BE8C-40F42D6B4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9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6B169D3-D1F1-4FC0-AEDE-6C9006A07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7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B169D3-D1F1-4FC0-AEDE-6C9006A07D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B169D3-D1F1-4FC0-AEDE-6C9006A07D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0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A8245-E58F-4E14-9BEB-294EAE48C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07499-7EE4-4789-BA8D-32F9BCF4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36EF-6362-4418-AD69-7984DB88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CDAF-B5BC-4651-9EE7-B4B41111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D5D9C-7B47-473F-91ED-24B72317A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1F5A-96BB-4147-802F-A93E70A7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E3525-C828-4F5A-8B24-12A0300C5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A2A0-7DC3-405F-8AB0-E17C9D416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F6FC4-B6C7-4172-8957-A2E23E60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BEB2-F624-4127-9058-B6B5CDBC3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A39B-8C76-4139-888F-780F974D5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5442-838F-447F-8284-786D5F4FA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FCB5-C086-4709-9009-213702079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1684-E1C0-477D-92F7-74AD0A4CA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FCA5-5DDD-4F94-A475-3DF6B08BC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69C91204-BDDA-4A4A-99C6-E1CBD24CB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808379" y="3737169"/>
            <a:ext cx="7561263" cy="153848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Гендерный подход в воспитании дошкольников как условие  их социализации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20393" y="184729"/>
            <a:ext cx="6400800" cy="342900"/>
          </a:xfrm>
        </p:spPr>
        <p:txBody>
          <a:bodyPr/>
          <a:lstStyle/>
          <a:p>
            <a:r>
              <a:rPr lang="ru-RU" b="1" dirty="0" smtClean="0"/>
              <a:t>Муниципальное автономное дошкольное образовательное учреждение « Каменно- Ключевской детский сад»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285728"/>
            <a:ext cx="1500166" cy="35719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475656" y="5255512"/>
            <a:ext cx="67866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 Елена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Леонидовна Мурзинцева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(923) 613-35-24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   http://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http://nsportal.ru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4357686" y="4143380"/>
            <a:ext cx="4643470" cy="242889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59830" y="908075"/>
            <a:ext cx="4261482" cy="1966914"/>
          </a:xfrm>
        </p:spPr>
        <p:txBody>
          <a:bodyPr/>
          <a:lstStyle/>
          <a:p>
            <a:pPr>
              <a:buNone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895" y="4365104"/>
            <a:ext cx="2625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55297" y="260648"/>
            <a:ext cx="7315200" cy="944562"/>
          </a:xfrm>
        </p:spPr>
        <p:txBody>
          <a:bodyPr/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Интеллектуально-познавательное направление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64507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посредством :</a:t>
            </a:r>
          </a:p>
          <a:p>
            <a:pPr lvl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занятий в группе;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кружковой работы;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изобразительной деятельности;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специалистами детского сада;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театрализованной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результатов деятельности детей</a:t>
            </a:r>
          </a:p>
        </p:txBody>
      </p:sp>
      <p:pic>
        <p:nvPicPr>
          <p:cNvPr id="3074" name="Picture 2" descr="J:\фото кувадки\DSCN0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143379"/>
            <a:ext cx="3126929" cy="2345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 descr="G:\101NIKON\IMG_20150428_1029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373" y="904614"/>
            <a:ext cx="2161847" cy="285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D:\фото\фотки\SDC120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3380"/>
            <a:ext cx="3279775" cy="2345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99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4357686" y="4143380"/>
            <a:ext cx="4643470" cy="242889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59830" y="908075"/>
            <a:ext cx="4261482" cy="1966914"/>
          </a:xfrm>
        </p:spPr>
        <p:txBody>
          <a:bodyPr/>
          <a:lstStyle/>
          <a:p>
            <a:pPr>
              <a:buNone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895" y="4365104"/>
            <a:ext cx="2625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54" y="9635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направление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328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посредством 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в группе игровых центров  для мальчиков и девочек, подборе подвижных игр, игр и игрушек, оборудования</a:t>
            </a:r>
          </a:p>
        </p:txBody>
      </p:sp>
      <p:pic>
        <p:nvPicPr>
          <p:cNvPr id="9" name="Picture 22" descr="I:\фото для лесенки успеха\SDC131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119" y="688996"/>
            <a:ext cx="3557327" cy="2667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фото для лесенки успеха\SDC13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64" y="3580010"/>
            <a:ext cx="3557327" cy="2667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F:\DCIM\104SSCAM\SDC1314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119" y="3580009"/>
            <a:ext cx="3557327" cy="266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3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4357686" y="4143380"/>
            <a:ext cx="4643470" cy="242889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59830" y="908075"/>
            <a:ext cx="4261482" cy="1966914"/>
          </a:xfrm>
        </p:spPr>
        <p:txBody>
          <a:bodyPr/>
          <a:lstStyle/>
          <a:p>
            <a:pPr>
              <a:buNone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895" y="4365104"/>
            <a:ext cx="2625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 и ситуативно-событийное взаимодействие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32146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посредством :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праздников, развлечений;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участия в конкурсах, выставках;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экскурсиях;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прогулок</a:t>
            </a:r>
          </a:p>
        </p:txBody>
      </p:sp>
      <p:pic>
        <p:nvPicPr>
          <p:cNvPr id="7" name="Рисунок 6" descr="G:\101NIKON\IMG_20150505_16523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894330" cy="217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:\104SSCAM\SDC1254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379" y="4005063"/>
            <a:ext cx="2894330" cy="2175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:\104SSCAM\SDC1219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894330" cy="232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90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3563888" y="4090773"/>
            <a:ext cx="4643470" cy="242889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2638" y="5175480"/>
            <a:ext cx="2661548" cy="9875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093" y="5145555"/>
            <a:ext cx="2625912" cy="954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92638" y="3960261"/>
            <a:ext cx="2664296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6993" y="3922979"/>
            <a:ext cx="2625913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59830" y="908075"/>
            <a:ext cx="4261482" cy="1966914"/>
          </a:xfrm>
        </p:spPr>
        <p:txBody>
          <a:bodyPr/>
          <a:lstStyle/>
          <a:p>
            <a:pPr>
              <a:buNone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189" y="5443719"/>
            <a:ext cx="2337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90296" y="2652072"/>
            <a:ext cx="8386553" cy="94456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компетентности родителей в вопросе гендерного воспитания дошкольника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189" y="260648"/>
            <a:ext cx="8530569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первую очередь ответственность за воспитание будущего мужчины или будущей женщины лежит на семье.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Созерцая гармоничную семью, ребёнок учится уважать индивидуальность каждого родителя. Мама почитаема и уважаема как женщина; она не повышает голос и не критикует мужа в присутствии детей; она внимательна к старшим, а детей окружает теплом и заботой. Папа же авторитетен и силён; уверен и спокоен; преисполнен ответственности и в меру строг с домочадцами. И если семья - это модель мира, то папа - это воплощение бога: справедливого и несущего ответственность за семью.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8656" y="4067866"/>
            <a:ext cx="2625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3019" y="5385419"/>
            <a:ext cx="2625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Проектная деятельность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6992" y="4067865"/>
            <a:ext cx="2625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беседы, презентации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2638" y="5229860"/>
            <a:ext cx="2625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совместной творческой деятельности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72585" y="5500414"/>
            <a:ext cx="2681775" cy="9875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stCxn id="16" idx="2"/>
          </p:cNvCxnSpPr>
          <p:nvPr/>
        </p:nvCxnSpPr>
        <p:spPr>
          <a:xfrm flipH="1">
            <a:off x="3015421" y="3596634"/>
            <a:ext cx="1368152" cy="471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2"/>
          </p:cNvCxnSpPr>
          <p:nvPr/>
        </p:nvCxnSpPr>
        <p:spPr>
          <a:xfrm flipH="1">
            <a:off x="3015421" y="3596634"/>
            <a:ext cx="1368152" cy="1633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2"/>
          </p:cNvCxnSpPr>
          <p:nvPr/>
        </p:nvCxnSpPr>
        <p:spPr>
          <a:xfrm flipH="1">
            <a:off x="4328377" y="3596634"/>
            <a:ext cx="55196" cy="1633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2"/>
          </p:cNvCxnSpPr>
          <p:nvPr/>
        </p:nvCxnSpPr>
        <p:spPr>
          <a:xfrm>
            <a:off x="4383573" y="3596634"/>
            <a:ext cx="1474452" cy="1488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2"/>
            <a:endCxn id="10" idx="0"/>
          </p:cNvCxnSpPr>
          <p:nvPr/>
        </p:nvCxnSpPr>
        <p:spPr>
          <a:xfrm>
            <a:off x="4383573" y="3596634"/>
            <a:ext cx="1502050" cy="494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gray">
          <a:xfrm>
            <a:off x="1398569" y="368342"/>
            <a:ext cx="6357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дошкольные годы не заложить у девочек – мягкость, нежность, аккуратность, стремление к красоте, а у мальчиков – смелость, твердость, выносливость, решительность, рыцарское отношение к представительницам противоположного пола, т. е. не развить предпосылки женственности и мужественности, то это может привести к тому, что став взрослыми мужчинами и женщинами, они будут плохо справляться со своими семейными, общественными и социальными ролями.</a:t>
            </a:r>
          </a:p>
        </p:txBody>
      </p:sp>
      <p:pic>
        <p:nvPicPr>
          <p:cNvPr id="4098" name="Picture 2" descr="I:\фото для лесенки успеха\IMG_20150929_1031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682" y="3413698"/>
            <a:ext cx="2261725" cy="30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фото для лесенки успеха\IMG_20151007_1100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77068"/>
            <a:ext cx="2263772" cy="30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фото для лесенки успеха\IMG_20151014_1717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88" y="3377068"/>
            <a:ext cx="2263772" cy="30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7627" y="2852936"/>
            <a:ext cx="4376737" cy="371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799288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3200" b="1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Мальчик и девочка – два разных </a:t>
            </a:r>
            <a:r>
              <a:rPr lang="ru-RU" sz="3200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мира.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ru-RU" sz="3600" b="1" dirty="0" smtClean="0">
              <a:solidFill>
                <a:srgbClr val="6699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воспитатели и родители заинтересованы в воспитании детей с учетом их гендерных особенностей, то они могут с успехом решить эти задачи.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7512"/>
            <a:ext cx="9167349" cy="68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12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1797547"/>
            <a:ext cx="7315200" cy="944562"/>
          </a:xfrm>
        </p:spPr>
        <p:txBody>
          <a:bodyPr/>
          <a:lstStyle/>
          <a:p>
            <a:pPr algn="ctr" eaLnBrk="1" hangingPunct="1"/>
            <a:r>
              <a:rPr lang="ru-RU" sz="24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Разрушение традиционных стереотипов поведения</a:t>
            </a:r>
            <a:br>
              <a:rPr lang="ru-RU" sz="24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женского                мужского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5279" y="2564904"/>
            <a:ext cx="4038600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Курение и сквернословие;</a:t>
            </a:r>
          </a:p>
          <a:p>
            <a:pPr>
              <a:lnSpc>
                <a:spcPct val="90000"/>
              </a:lnSpc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Лидирующие положения среди мужчин;</a:t>
            </a:r>
          </a:p>
          <a:p>
            <a:pPr>
              <a:lnSpc>
                <a:spcPct val="90000"/>
              </a:lnSpc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Стираются границы между "женскими" и "мужскими" профессиями. 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45232" y="2708920"/>
            <a:ext cx="4038600" cy="38215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Утрачивают способность играть правильную роль в браке;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Из "добытчиков" они постепенно превращаются в "потребителей»;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  Все обязанности по воспитанию детей они перекладывают на женские плечи.</a:t>
            </a:r>
          </a:p>
        </p:txBody>
      </p:sp>
      <p:pic>
        <p:nvPicPr>
          <p:cNvPr id="9221" name="popup_img" descr="1322603111%5F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216" y="4312713"/>
            <a:ext cx="428625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295476" y="4807869"/>
            <a:ext cx="3429024" cy="178595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«Так вырастает дитя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оно непременно станет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прекрасным и добрым,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не найдётся тот,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кто этому помешает.....»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Герман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Брох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20219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происходящие в современном обществе,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привели к разрушению традиционных стереотипов мужского 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женского поведения. На фоне этих изменений меняются и внутренние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детей, их сознание: девочки становятся агрессивными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грубыми, а мальчики перенимают женский тип поведения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>
            <a:off x="3357554" y="3309553"/>
            <a:ext cx="2587625" cy="271010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6099186" y="3309553"/>
            <a:ext cx="2587625" cy="271010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6176510" y="2703508"/>
            <a:ext cx="2355850" cy="523875"/>
            <a:chOff x="3964" y="2071"/>
            <a:chExt cx="1484" cy="330"/>
          </a:xfrm>
        </p:grpSpPr>
        <p:sp>
          <p:nvSpPr>
            <p:cNvPr id="9237" name="AutoShape 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AutoShape 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3428992" y="2720971"/>
            <a:ext cx="2355850" cy="523875"/>
            <a:chOff x="2140" y="2071"/>
            <a:chExt cx="1484" cy="330"/>
          </a:xfrm>
        </p:grpSpPr>
        <p:sp>
          <p:nvSpPr>
            <p:cNvPr id="9235" name="AutoShape 9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AutoShape 10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571472" y="3302177"/>
            <a:ext cx="2587625" cy="271464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687359" y="2738434"/>
            <a:ext cx="2355850" cy="523875"/>
            <a:chOff x="301" y="2071"/>
            <a:chExt cx="1484" cy="330"/>
          </a:xfrm>
        </p:grpSpPr>
        <p:sp>
          <p:nvSpPr>
            <p:cNvPr id="9233" name="AutoShape 15"/>
            <p:cNvSpPr>
              <a:spLocks noChangeArrowheads="1"/>
            </p:cNvSpPr>
            <p:nvPr/>
          </p:nvSpPr>
          <p:spPr bwMode="gray">
            <a:xfrm>
              <a:off x="301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AutoShape 16"/>
            <p:cNvSpPr>
              <a:spLocks noChangeArrowheads="1"/>
            </p:cNvSpPr>
            <p:nvPr/>
          </p:nvSpPr>
          <p:spPr bwMode="gray">
            <a:xfrm>
              <a:off x="324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0" name="Text Box 20"/>
          <p:cNvSpPr txBox="1">
            <a:spLocks noChangeArrowheads="1"/>
          </p:cNvSpPr>
          <p:nvPr/>
        </p:nvSpPr>
        <p:spPr bwMode="gray">
          <a:xfrm>
            <a:off x="627033" y="3434337"/>
            <a:ext cx="2476501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дошкольном возрасте идет интенсивный процесс становления самосознания ребенка, важным компонентом которого является осознание себя как представителя определенного пола.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548680"/>
            <a:ext cx="8501122" cy="1800200"/>
          </a:xfrm>
        </p:spPr>
        <p:txBody>
          <a:bodyPr/>
          <a:lstStyle/>
          <a:p>
            <a:r>
              <a:rPr lang="ru-RU" sz="2400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Актуальность гендерного </a:t>
            </a:r>
            <a:r>
              <a:rPr lang="ru-RU" sz="24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воспитания</a:t>
            </a:r>
            <a:br>
              <a:rPr lang="ru-RU" sz="24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itchFamily="18" charset="0"/>
              </a:rPr>
              <a:t>Актуальность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проблемы состоит в том, что в настоящее время наблюдается маскулинизация девочек и феминизация мальчиков (другими словами, трудно разобрать, где сильный пол, а где  – слабый).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endParaRPr lang="ru-RU" sz="1800" b="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387709" y="3501008"/>
            <a:ext cx="2428892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Задача гендерного воспитания состоит в том, чтобы сформировать у ребёнка устойчивое понятие своего пола- Я девочка; 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357148" y="3556407"/>
            <a:ext cx="2071702" cy="1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Организовать воспитание и обучение ребенка в соответствии с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b="1" dirty="0">
              <a:solidFill>
                <a:srgbClr val="000099"/>
              </a:solidFill>
            </a:endParaRPr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858812" y="2523242"/>
            <a:ext cx="611188" cy="608013"/>
            <a:chOff x="579" y="1386"/>
            <a:chExt cx="385" cy="383"/>
          </a:xfrm>
        </p:grpSpPr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29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0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33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3654929" y="2469267"/>
            <a:ext cx="611188" cy="608013"/>
            <a:chOff x="579" y="1386"/>
            <a:chExt cx="385" cy="383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6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41" name="Group 11"/>
          <p:cNvGrpSpPr>
            <a:grpSpLocks/>
          </p:cNvGrpSpPr>
          <p:nvPr/>
        </p:nvGrpSpPr>
        <p:grpSpPr bwMode="auto">
          <a:xfrm>
            <a:off x="6414386" y="2456567"/>
            <a:ext cx="611188" cy="608013"/>
            <a:chOff x="579" y="1386"/>
            <a:chExt cx="385" cy="383"/>
          </a:xfrm>
        </p:grpSpPr>
        <p:sp>
          <p:nvSpPr>
            <p:cNvPr id="42" name="Oval 1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3" name="Group 1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" name="Oval 1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46" name="Oval 1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48" name="Text Box 36"/>
          <p:cNvSpPr txBox="1">
            <a:spLocks noChangeArrowheads="1"/>
          </p:cNvSpPr>
          <p:nvPr/>
        </p:nvSpPr>
        <p:spPr bwMode="gray">
          <a:xfrm>
            <a:off x="3738670" y="251789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gray">
          <a:xfrm>
            <a:off x="941362" y="260190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</a:rPr>
              <a:t>1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gray">
          <a:xfrm>
            <a:off x="6507476" y="250553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</a:rPr>
              <a:t>3</a:t>
            </a:r>
            <a:endParaRPr lang="en-US" sz="2400" b="1" dirty="0">
              <a:solidFill>
                <a:srgbClr val="080808"/>
              </a:solidFill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72056" cy="11430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75798" cy="1296144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kern="12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 </a:t>
            </a:r>
            <a:r>
              <a:rPr lang="ru-RU" sz="2400" kern="12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осознания детьми своей гендерной принадлежности</a:t>
            </a:r>
            <a:br>
              <a:rPr lang="ru-RU" sz="2400" kern="12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55" y="1700808"/>
            <a:ext cx="788828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6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610600" cy="1500174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Ге́ндер (англ. gender, от лат. genus «род») — социальный пол, определяющий поведение человека в обществе и то, как это поведение воспринимается. Это то полоролевое поведение, которое определяет отношение с другими людьми: друзьями, коллегами, одноклассниками, родителями.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00400" y="4267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9256" y="2071678"/>
            <a:ext cx="3505720" cy="37147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rgbClr val="0070C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214282" y="2007184"/>
            <a:ext cx="5019668" cy="857256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«Нельзя считать один пол совершеннее другого, так и нельзя их уравнивать» 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Ж. Руссо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271689" y="3348029"/>
            <a:ext cx="5000660" cy="25717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Цели, методы и подходы воспитания мальчиков и девочек должны быть различными. Биологические половые различия несут с собой различные эмоциональные, познавательные и личностные характеристики. Отсюда и возникает необходимость дифференцированного подхода в воспитании мальчиков и девочек с первых дней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gray">
          <a:xfrm rot="5400000">
            <a:off x="3332157" y="3097207"/>
            <a:ext cx="2224088" cy="11731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85720" y="857232"/>
            <a:ext cx="3657600" cy="1571636"/>
            <a:chOff x="720" y="1392"/>
            <a:chExt cx="4058" cy="480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821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318" name="AutoShape 6"/>
              <p:cNvSpPr>
                <a:spLocks noChangeArrowheads="1"/>
              </p:cNvSpPr>
              <p:nvPr/>
            </p:nvSpPr>
            <p:spPr bwMode="lt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19" name="AutoShape 7"/>
              <p:cNvSpPr>
                <a:spLocks noChangeArrowheads="1"/>
              </p:cNvSpPr>
              <p:nvPr/>
            </p:nvSpPr>
            <p:spPr bwMode="lt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285720" y="2500306"/>
            <a:ext cx="3657600" cy="1428760"/>
            <a:chOff x="720" y="1392"/>
            <a:chExt cx="4058" cy="480"/>
          </a:xfrm>
        </p:grpSpPr>
        <p:sp>
          <p:nvSpPr>
            <p:cNvPr id="13321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821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323" name="AutoShape 11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4" name="AutoShape 12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8197" name="Group 13"/>
          <p:cNvGrpSpPr>
            <a:grpSpLocks/>
          </p:cNvGrpSpPr>
          <p:nvPr/>
        </p:nvGrpSpPr>
        <p:grpSpPr bwMode="auto">
          <a:xfrm>
            <a:off x="285720" y="4000504"/>
            <a:ext cx="3657600" cy="1189041"/>
            <a:chOff x="720" y="1392"/>
            <a:chExt cx="4058" cy="480"/>
          </a:xfrm>
        </p:grpSpPr>
        <p:sp>
          <p:nvSpPr>
            <p:cNvPr id="13326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8210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328" name="AutoShape 16"/>
              <p:cNvSpPr>
                <a:spLocks noChangeArrowheads="1"/>
              </p:cNvSpPr>
              <p:nvPr/>
            </p:nvSpPr>
            <p:spPr bwMode="lt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9" name="AutoShape 17"/>
              <p:cNvSpPr>
                <a:spLocks noChangeArrowheads="1"/>
              </p:cNvSpPr>
              <p:nvPr/>
            </p:nvSpPr>
            <p:spPr bwMode="lt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8202" name="AutoShape 22"/>
          <p:cNvSpPr>
            <a:spLocks noChangeArrowheads="1"/>
          </p:cNvSpPr>
          <p:nvPr/>
        </p:nvSpPr>
        <p:spPr bwMode="gray">
          <a:xfrm>
            <a:off x="5053013" y="2201863"/>
            <a:ext cx="3395662" cy="2298707"/>
          </a:xfrm>
          <a:prstGeom prst="flowChartAlternateProcess">
            <a:avLst/>
          </a:prstGeom>
          <a:gradFill rotWithShape="1">
            <a:gsLst>
              <a:gs pos="0">
                <a:srgbClr val="E3E3E3"/>
              </a:gs>
              <a:gs pos="50000">
                <a:srgbClr val="FFFFFF"/>
              </a:gs>
              <a:gs pos="100000">
                <a:srgbClr val="E3E3E3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24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5762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5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5762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6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5762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8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538" y="0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gray">
          <a:xfrm>
            <a:off x="357158" y="1000108"/>
            <a:ext cx="3500462" cy="13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Мышление, вид мышления, мыслительные операции, речь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gray">
          <a:xfrm>
            <a:off x="571472" y="2428868"/>
            <a:ext cx="3357586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Восприятие: острота слуха, кожная чувствительность, зрение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WordArt 4"/>
          <p:cNvSpPr>
            <a:spLocks noChangeArrowheads="1" noChangeShapeType="1" noTextEdit="1"/>
          </p:cNvSpPr>
          <p:nvPr/>
        </p:nvSpPr>
        <p:spPr bwMode="auto">
          <a:xfrm>
            <a:off x="5286380" y="2500306"/>
            <a:ext cx="3071834" cy="17145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Какие мы </a:t>
            </a:r>
            <a:endParaRPr lang="ru-RU" sz="36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разные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gray">
          <a:xfrm>
            <a:off x="428596" y="214290"/>
            <a:ext cx="757239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Различия в психике и поведении мальчиков и девочек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143380"/>
            <a:ext cx="3357586" cy="92869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Память. Внимание, работоспособность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57158" y="5357826"/>
            <a:ext cx="3657600" cy="1071570"/>
            <a:chOff x="720" y="1392"/>
            <a:chExt cx="4058" cy="480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39" name="Group 5"/>
            <p:cNvGrpSpPr>
              <a:grpSpLocks/>
            </p:cNvGrpSpPr>
            <p:nvPr/>
          </p:nvGrpSpPr>
          <p:grpSpPr bwMode="auto">
            <a:xfrm>
              <a:off x="731" y="1407"/>
              <a:ext cx="4042" cy="444"/>
              <a:chOff x="745" y="1407"/>
              <a:chExt cx="3987" cy="444"/>
            </a:xfrm>
          </p:grpSpPr>
          <p:sp>
            <p:nvSpPr>
              <p:cNvPr id="40" name="AutoShape 6"/>
              <p:cNvSpPr>
                <a:spLocks noChangeArrowheads="1"/>
              </p:cNvSpPr>
              <p:nvPr/>
            </p:nvSpPr>
            <p:spPr bwMode="lt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AutoShape 7"/>
              <p:cNvSpPr>
                <a:spLocks noChangeArrowheads="1"/>
              </p:cNvSpPr>
              <p:nvPr/>
            </p:nvSpPr>
            <p:spPr bwMode="lt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42" name="Rectangle 2"/>
          <p:cNvSpPr txBox="1">
            <a:spLocks noChangeArrowheads="1"/>
          </p:cNvSpPr>
          <p:nvPr/>
        </p:nvSpPr>
        <p:spPr bwMode="gray">
          <a:xfrm>
            <a:off x="571472" y="5357826"/>
            <a:ext cx="31432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Эмоции. Межличностное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общение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" name="Picture 26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12"/>
            <a:ext cx="5762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6248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очевидна биологическая и социальная несхожесть мужчин и женщин, настолько же разными оказываются и психологические пути становления разнополых индивидуальностей.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0"/>
          <p:cNvSpPr>
            <a:spLocks noChangeArrowheads="1"/>
          </p:cNvSpPr>
          <p:nvPr/>
        </p:nvSpPr>
        <p:spPr bwMode="gray">
          <a:xfrm>
            <a:off x="303805" y="2719380"/>
            <a:ext cx="6616700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полоразвивающее  и социокультурное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группе;</a:t>
            </a:r>
          </a:p>
        </p:txBody>
      </p:sp>
      <p:sp>
        <p:nvSpPr>
          <p:cNvPr id="17411" name="AutoShape 31"/>
          <p:cNvSpPr>
            <a:spLocks noChangeArrowheads="1"/>
          </p:cNvSpPr>
          <p:nvPr/>
        </p:nvSpPr>
        <p:spPr bwMode="gray">
          <a:xfrm>
            <a:off x="311985" y="3876754"/>
            <a:ext cx="6616700" cy="1076325"/>
          </a:xfrm>
          <a:prstGeom prst="roundRect">
            <a:avLst>
              <a:gd name="adj" fmla="val 16667"/>
            </a:avLst>
          </a:prstGeom>
          <a:solidFill>
            <a:schemeClr val="hlink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как личность в социуме и семье.</a:t>
            </a: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gray">
          <a:xfrm>
            <a:off x="295862" y="1562903"/>
            <a:ext cx="6616700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будущих социальных 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ролей;</a:t>
            </a:r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303805" y="2629687"/>
            <a:ext cx="3319463" cy="401637"/>
            <a:chOff x="720" y="1392"/>
            <a:chExt cx="4058" cy="480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 smtClean="0">
                  <a:latin typeface="Arial" charset="0"/>
                </a:rPr>
                <a:t>2</a:t>
              </a:r>
              <a:endParaRPr lang="ru-RU" dirty="0">
                <a:latin typeface="Arial" charset="0"/>
              </a:endParaRPr>
            </a:p>
          </p:txBody>
        </p:sp>
        <p:grpSp>
          <p:nvGrpSpPr>
            <p:cNvPr id="17433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2539" name="AutoShape 11"/>
              <p:cNvSpPr>
                <a:spLocks noChangeArrowheads="1"/>
              </p:cNvSpPr>
              <p:nvPr/>
            </p:nvSpPr>
            <p:spPr bwMode="ltGray">
              <a:xfrm>
                <a:off x="744" y="1735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540" name="AutoShape 1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305435" y="3797231"/>
            <a:ext cx="3319463" cy="401638"/>
            <a:chOff x="720" y="1392"/>
            <a:chExt cx="4058" cy="480"/>
          </a:xfrm>
        </p:grpSpPr>
        <p:sp>
          <p:nvSpPr>
            <p:cNvPr id="22542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 smtClean="0">
                  <a:latin typeface="Arial" charset="0"/>
                </a:rPr>
                <a:t>3</a:t>
              </a:r>
              <a:endParaRPr lang="ru-RU" dirty="0">
                <a:latin typeface="Arial" charset="0"/>
              </a:endParaRPr>
            </a:p>
          </p:txBody>
        </p:sp>
        <p:grpSp>
          <p:nvGrpSpPr>
            <p:cNvPr id="1742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2544" name="AutoShape 16"/>
              <p:cNvSpPr>
                <a:spLocks noChangeArrowheads="1"/>
              </p:cNvSpPr>
              <p:nvPr/>
            </p:nvSpPr>
            <p:spPr bwMode="ltGray">
              <a:xfrm>
                <a:off x="744" y="1735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545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17416" name="Group 18"/>
          <p:cNvGrpSpPr>
            <a:grpSpLocks/>
          </p:cNvGrpSpPr>
          <p:nvPr/>
        </p:nvGrpSpPr>
        <p:grpSpPr bwMode="auto">
          <a:xfrm>
            <a:off x="319550" y="1448116"/>
            <a:ext cx="3319463" cy="401638"/>
            <a:chOff x="720" y="1392"/>
            <a:chExt cx="4058" cy="480"/>
          </a:xfrm>
        </p:grpSpPr>
        <p:sp>
          <p:nvSpPr>
            <p:cNvPr id="22547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dirty="0" smtClean="0">
                  <a:latin typeface="Arial" charset="0"/>
                </a:rPr>
                <a:t>1</a:t>
              </a:r>
              <a:endParaRPr lang="ru-RU" dirty="0">
                <a:latin typeface="Arial" charset="0"/>
              </a:endParaRPr>
            </a:p>
          </p:txBody>
        </p:sp>
        <p:grpSp>
          <p:nvGrpSpPr>
            <p:cNvPr id="17425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2549" name="AutoShape 21"/>
              <p:cNvSpPr>
                <a:spLocks noChangeArrowheads="1"/>
              </p:cNvSpPr>
              <p:nvPr/>
            </p:nvSpPr>
            <p:spPr bwMode="ltGray">
              <a:xfrm>
                <a:off x="744" y="1735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550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7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50" y="188640"/>
            <a:ext cx="8229600" cy="864096"/>
          </a:xfrm>
        </p:spPr>
        <p:txBody>
          <a:bodyPr/>
          <a:lstStyle/>
          <a:p>
            <a:pPr eaLnBrk="1" hangingPunct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в группе условий  для гендерной социализации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на основе сотрудничества  с родителями</a:t>
            </a:r>
            <a:r>
              <a:rPr lang="ru-RU" sz="1800" b="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89" y="1020740"/>
            <a:ext cx="17299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2563662"/>
            <a:ext cx="1766887" cy="2389417"/>
          </a:xfrm>
          <a:prstGeom prst="rect">
            <a:avLst/>
          </a:prstGeom>
          <a:ln w="381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gray">
          <a:xfrm>
            <a:off x="319550" y="955024"/>
            <a:ext cx="8229600" cy="49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kern="0" dirty="0" smtClean="0"/>
              <a:t>Задачи:</a:t>
            </a:r>
            <a:endParaRPr lang="ru-RU" sz="1800" b="0" kern="1200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729" y="5157192"/>
            <a:ext cx="8582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собственной гендерной принадлежности;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качествами, соответствующими 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и оценивать эмоциональные состояния и поступки людей разного пола.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AutoShape 5"/>
          <p:cNvSpPr>
            <a:spLocks noChangeArrowheads="1"/>
          </p:cNvSpPr>
          <p:nvPr/>
        </p:nvSpPr>
        <p:spPr bwMode="ltGray">
          <a:xfrm>
            <a:off x="117480" y="1188364"/>
            <a:ext cx="2666488" cy="31317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3033094" y="1178557"/>
            <a:ext cx="2719608" cy="3141514"/>
            <a:chOff x="2140" y="2071"/>
            <a:chExt cx="1484" cy="330"/>
          </a:xfrm>
        </p:grpSpPr>
        <p:sp>
          <p:nvSpPr>
            <p:cNvPr id="9235" name="AutoShape 9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AutoShape 10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6156176" y="1178557"/>
            <a:ext cx="2699792" cy="3171358"/>
            <a:chOff x="301" y="2071"/>
            <a:chExt cx="1484" cy="330"/>
          </a:xfrm>
        </p:grpSpPr>
        <p:sp>
          <p:nvSpPr>
            <p:cNvPr id="9233" name="AutoShape 15"/>
            <p:cNvSpPr>
              <a:spLocks noChangeArrowheads="1"/>
            </p:cNvSpPr>
            <p:nvPr/>
          </p:nvSpPr>
          <p:spPr bwMode="gray">
            <a:xfrm>
              <a:off x="301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AutoShape 16"/>
            <p:cNvSpPr>
              <a:spLocks noChangeArrowheads="1"/>
            </p:cNvSpPr>
            <p:nvPr/>
          </p:nvSpPr>
          <p:spPr bwMode="gray">
            <a:xfrm>
              <a:off x="324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0001" y="836712"/>
            <a:ext cx="5940311" cy="272846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</a:t>
            </a:r>
            <a:r>
              <a:rPr lang="ru-RU" sz="32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" name="Picture 4" descr="a568adbe04127363d2d66c501e8ba280e2369c7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650942" cy="1743313"/>
          </a:xfrm>
          <a:prstGeom prst="ellipse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005" y="1302262"/>
            <a:ext cx="2377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 развивающей предметно-пространственной среды, благоприятной  для становления  личности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5862" y="1579261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компетентности родителей в вопросе гендерного воспитания дошкольника.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2482" y="1565051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воспитательного - образовательного процесса, учитывающего гендерные особенности детей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gray">
          <a:xfrm>
            <a:off x="2339752" y="4725144"/>
            <a:ext cx="6192688" cy="1432750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Разделение людей на мужчин и женщин является центральной установкой восприятия нами различий, имеющихся в психике и поведении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3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4357686" y="4143380"/>
            <a:ext cx="4643470" cy="242889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59830" y="908075"/>
            <a:ext cx="4261482" cy="1966914"/>
          </a:xfrm>
        </p:spPr>
        <p:txBody>
          <a:bodyPr/>
          <a:lstStyle/>
          <a:p>
            <a:pPr>
              <a:buNone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895" y="4365104"/>
            <a:ext cx="2625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54" y="119675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маркеры гендерных различий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спортивные уголки добавлены атрибуты по женским  и мужским видам спорта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игрушки для мальчиков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сюжетно-ролевых игр появились атрибуты для игр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музыкальности детей приобретены музыкальные инструменты для девочек и мальчиков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ряжения появились элементы женских и мужских костюмов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пространственно-предметной среды стали  мини-среды мужского и женского труда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книжном уголке разместили подборку книг, иллюстраций, фотографий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РППС</a:t>
            </a:r>
          </a:p>
        </p:txBody>
      </p:sp>
      <p:pic>
        <p:nvPicPr>
          <p:cNvPr id="1045" name="Picture 21" descr="I:\фото для лесенки успеха\SDC131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141" y="476672"/>
            <a:ext cx="2180353" cy="2907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I:\фото для лесенки успеха\IMG_20151014_1820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608" y="1733061"/>
            <a:ext cx="2193969" cy="2925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I:\фото для лесенки успеха\IMG_20151014_1746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141" y="3597409"/>
            <a:ext cx="2064928" cy="275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4478</TotalTime>
  <Words>790</Words>
  <Application>Microsoft Office PowerPoint</Application>
  <PresentationFormat>Экран (4:3)</PresentationFormat>
  <Paragraphs>113</Paragraphs>
  <Slides>16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594TGp_family_light_ani</vt:lpstr>
      <vt:lpstr>Презентация PowerPoint</vt:lpstr>
      <vt:lpstr>Разрушение традиционных стереотипов поведения  женского                мужского</vt:lpstr>
      <vt:lpstr>Актуальность гендерного воспитания  Актуальность проблемы состоит в том, что в настоящее время наблюдается маскулинизация девочек и феминизация мальчиков (другими словами, трудно разобрать, где сильный пол, а где  – слабый). </vt:lpstr>
      <vt:lpstr>Уровень осознания детьми своей гендерной принадлежности </vt:lpstr>
      <vt:lpstr>        Ге́ндер (англ. gender, от лат. genus «род») — социальный пол, определяющий поведение человека в обществе и то, как это поведение воспринимается. Это то полоролевое поведение, которое определяет отношение с другими людьми: друзьями, коллегами, одноклассниками, родителями.</vt:lpstr>
      <vt:lpstr>Память. Внимание, работоспособность</vt:lpstr>
      <vt:lpstr>Цель: создание  в группе условий  для гендерной социализации  дошкольников на основе сотрудничества  с родителями </vt:lpstr>
      <vt:lpstr>Направления работы  </vt:lpstr>
      <vt:lpstr>Модернизация РППС</vt:lpstr>
      <vt:lpstr>Интеллектуально-познавательное направление</vt:lpstr>
      <vt:lpstr>Игровое направление </vt:lpstr>
      <vt:lpstr>Коммуникация  и ситуативно-событийное взаимодействие</vt:lpstr>
      <vt:lpstr>Повышение  компетентности родителей в вопросе гендерного воспитания дошкольника</vt:lpstr>
      <vt:lpstr>Презентация PowerPoint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RWT</dc:creator>
  <cp:lastModifiedBy>Асер</cp:lastModifiedBy>
  <cp:revision>108</cp:revision>
  <dcterms:created xsi:type="dcterms:W3CDTF">2010-05-17T11:21:21Z</dcterms:created>
  <dcterms:modified xsi:type="dcterms:W3CDTF">2015-10-22T02:47:50Z</dcterms:modified>
</cp:coreProperties>
</file>