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0" r:id="rId5"/>
    <p:sldId id="302" r:id="rId6"/>
    <p:sldId id="293" r:id="rId7"/>
    <p:sldId id="276" r:id="rId8"/>
    <p:sldId id="298" r:id="rId9"/>
    <p:sldId id="260" r:id="rId10"/>
    <p:sldId id="261" r:id="rId11"/>
    <p:sldId id="263" r:id="rId12"/>
    <p:sldId id="278" r:id="rId13"/>
    <p:sldId id="289" r:id="rId14"/>
    <p:sldId id="290" r:id="rId15"/>
    <p:sldId id="291" r:id="rId16"/>
    <p:sldId id="292" r:id="rId17"/>
    <p:sldId id="284" r:id="rId18"/>
    <p:sldId id="269" r:id="rId19"/>
    <p:sldId id="299" r:id="rId20"/>
    <p:sldId id="274" r:id="rId21"/>
    <p:sldId id="275" r:id="rId22"/>
    <p:sldId id="301" r:id="rId23"/>
    <p:sldId id="303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99FF"/>
    <a:srgbClr val="996633"/>
    <a:srgbClr val="336699"/>
    <a:srgbClr val="4D4D4D"/>
    <a:srgbClr val="CCCC00"/>
    <a:srgbClr val="99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AC1DD-A6A4-42CB-BDF1-54C80E6A8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3534B-EAD0-438C-AFB9-A677E0F0ED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BBA8A-1346-4D3F-A68C-61CD3130E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67036-FBAE-436D-916E-B91582B89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859A1-A872-4CE1-9C32-89200FEB35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07BF0-EBF0-4F07-81A6-A094F1C3F2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0E1DC-D3ED-4AC0-A287-1B4C41075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3C366-8BED-408C-9598-0576CCB53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10B5-EFAF-42D8-A505-F068F7E89F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68B13-B59C-4373-9D98-962CCF0387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B390-9A55-4622-ADB6-6474BE27F7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6AE7AD-5C27-46F8-8BA3-BAB4BA35C0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gif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9.gif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6313" y="765175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rgbClr val="2C43B6"/>
                </a:solidFill>
                <a:latin typeface="Comic Sans MS" pitchFamily="66" charset="0"/>
              </a:rPr>
              <a:t>Зимушка – зима.</a:t>
            </a:r>
            <a:endParaRPr lang="ru-RU" sz="5400" dirty="0">
              <a:solidFill>
                <a:srgbClr val="2C43B6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21313"/>
            <a:ext cx="6400800" cy="1752600"/>
          </a:xfrm>
        </p:spPr>
        <p:txBody>
          <a:bodyPr/>
          <a:lstStyle/>
          <a:p>
            <a:r>
              <a:rPr lang="ru-RU" sz="2400" dirty="0" smtClean="0">
                <a:solidFill>
                  <a:srgbClr val="4D4D4D"/>
                </a:solidFill>
                <a:latin typeface="Comic Sans MS" pitchFamily="66" charset="0"/>
              </a:rPr>
              <a:t>Приготовила воспитатель МБДОУ Детский сад «Звёздочка» Шубина Е.А.</a:t>
            </a:r>
            <a:endParaRPr lang="ru-RU" sz="24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2052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2053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2054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2055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2062" name="Picture 14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429000"/>
            <a:ext cx="2055812" cy="2303463"/>
          </a:xfrm>
          <a:prstGeom prst="rect">
            <a:avLst/>
          </a:prstGeom>
          <a:noFill/>
        </p:spPr>
      </p:pic>
      <p:pic>
        <p:nvPicPr>
          <p:cNvPr id="2066" name="Picture 18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205038"/>
            <a:ext cx="714375" cy="714375"/>
          </a:xfrm>
          <a:prstGeom prst="rect">
            <a:avLst/>
          </a:prstGeom>
          <a:noFill/>
        </p:spPr>
      </p:pic>
      <p:pic>
        <p:nvPicPr>
          <p:cNvPr id="2067" name="Picture 19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708275"/>
            <a:ext cx="714375" cy="714375"/>
          </a:xfrm>
          <a:prstGeom prst="rect">
            <a:avLst/>
          </a:prstGeom>
          <a:noFill/>
        </p:spPr>
      </p:pic>
      <p:pic>
        <p:nvPicPr>
          <p:cNvPr id="2068" name="Picture 20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33375"/>
            <a:ext cx="714375" cy="714375"/>
          </a:xfrm>
          <a:prstGeom prst="rect">
            <a:avLst/>
          </a:prstGeom>
          <a:noFill/>
        </p:spPr>
      </p:pic>
      <p:pic>
        <p:nvPicPr>
          <p:cNvPr id="2069" name="Picture 21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60350"/>
            <a:ext cx="714375" cy="714375"/>
          </a:xfrm>
          <a:prstGeom prst="rect">
            <a:avLst/>
          </a:prstGeom>
          <a:noFill/>
        </p:spPr>
      </p:pic>
      <p:pic>
        <p:nvPicPr>
          <p:cNvPr id="2070" name="Picture 22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1268413"/>
            <a:ext cx="714375" cy="714375"/>
          </a:xfrm>
          <a:prstGeom prst="rect">
            <a:avLst/>
          </a:prstGeom>
          <a:noFill/>
        </p:spPr>
      </p:pic>
      <p:pic>
        <p:nvPicPr>
          <p:cNvPr id="2071" name="Picture 23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836613"/>
            <a:ext cx="714375" cy="714375"/>
          </a:xfrm>
          <a:prstGeom prst="rect">
            <a:avLst/>
          </a:prstGeom>
          <a:noFill/>
        </p:spPr>
      </p:pic>
      <p:pic>
        <p:nvPicPr>
          <p:cNvPr id="2072" name="Picture 24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716338"/>
            <a:ext cx="714375" cy="714375"/>
          </a:xfrm>
          <a:prstGeom prst="rect">
            <a:avLst/>
          </a:prstGeom>
          <a:noFill/>
        </p:spPr>
      </p:pic>
      <p:pic>
        <p:nvPicPr>
          <p:cNvPr id="2073" name="Picture 25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836613"/>
            <a:ext cx="714375" cy="714375"/>
          </a:xfrm>
          <a:prstGeom prst="rect">
            <a:avLst/>
          </a:prstGeom>
          <a:noFill/>
        </p:spPr>
      </p:pic>
      <p:pic>
        <p:nvPicPr>
          <p:cNvPr id="2074" name="Picture 26" descr="94eaad9d7cce53c9d73652c8f7f832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205038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2C43B6"/>
                </a:solidFill>
                <a:latin typeface="Comic Sans MS" pitchFamily="66" charset="0"/>
              </a:rPr>
              <a:t>Февраль.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508500"/>
            <a:ext cx="7786688" cy="2016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	Февраль – «лютый», «снежень», «бокогрей». Месяц снегопадов, злых вьюг и первого тёплого солнца.</a:t>
            </a:r>
          </a:p>
        </p:txBody>
      </p:sp>
      <p:pic>
        <p:nvPicPr>
          <p:cNvPr id="21508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21509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21510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21511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21513" name="Picture 9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33375"/>
            <a:ext cx="971550" cy="971550"/>
          </a:xfrm>
          <a:prstGeom prst="rect">
            <a:avLst/>
          </a:prstGeom>
          <a:noFill/>
        </p:spPr>
      </p:pic>
      <p:pic>
        <p:nvPicPr>
          <p:cNvPr id="21514" name="Picture 10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484313"/>
            <a:ext cx="3816350" cy="2808287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</p:spPr>
      </p:pic>
      <p:pic>
        <p:nvPicPr>
          <p:cNvPr id="21515" name="Picture 11" descr="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484313"/>
            <a:ext cx="3816350" cy="2827337"/>
          </a:xfrm>
          <a:prstGeom prst="rect">
            <a:avLst/>
          </a:prstGeom>
          <a:noFill/>
          <a:ln w="38100">
            <a:solidFill>
              <a:srgbClr val="75757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algn="l"/>
            <a:r>
              <a:rPr lang="ru-RU" sz="4000">
                <a:solidFill>
                  <a:srgbClr val="2C43B6"/>
                </a:solidFill>
                <a:latin typeface="Comic Sans MS" pitchFamily="66" charset="0"/>
              </a:rPr>
              <a:t>                Природные явления </a:t>
            </a:r>
            <a:br>
              <a:rPr lang="ru-RU" sz="4000">
                <a:solidFill>
                  <a:srgbClr val="2C43B6"/>
                </a:solidFill>
                <a:latin typeface="Comic Sans MS" pitchFamily="66" charset="0"/>
              </a:rPr>
            </a:br>
            <a:r>
              <a:rPr lang="ru-RU" sz="4000">
                <a:solidFill>
                  <a:srgbClr val="2C43B6"/>
                </a:solidFill>
                <a:latin typeface="Comic Sans MS" pitchFamily="66" charset="0"/>
              </a:rPr>
              <a:t>                             зимой.</a:t>
            </a:r>
          </a:p>
        </p:txBody>
      </p:sp>
      <p:pic>
        <p:nvPicPr>
          <p:cNvPr id="25604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25605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2560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25607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25608" name="Picture 8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04813"/>
            <a:ext cx="971550" cy="971550"/>
          </a:xfrm>
          <a:prstGeom prst="rect">
            <a:avLst/>
          </a:prstGeom>
          <a:noFill/>
        </p:spPr>
      </p:pic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468313" y="2060575"/>
            <a:ext cx="8175625" cy="3676650"/>
            <a:chOff x="295" y="1298"/>
            <a:chExt cx="5150" cy="2316"/>
          </a:xfrm>
        </p:grpSpPr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930" y="3249"/>
              <a:ext cx="1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Оттепель</a:t>
              </a:r>
            </a:p>
          </p:txBody>
        </p:sp>
        <p:pic>
          <p:nvPicPr>
            <p:cNvPr id="25611" name="Picture 11" descr="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" y="1298"/>
              <a:ext cx="2540" cy="1808"/>
            </a:xfrm>
            <a:prstGeom prst="rect">
              <a:avLst/>
            </a:prstGeom>
            <a:noFill/>
            <a:ln w="38100">
              <a:solidFill>
                <a:srgbClr val="8BD8FF"/>
              </a:solidFill>
              <a:miter lim="800000"/>
              <a:headEnd/>
              <a:tailEnd/>
            </a:ln>
          </p:spPr>
        </p:pic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3515" y="3249"/>
              <a:ext cx="16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Гололедица</a:t>
              </a:r>
            </a:p>
          </p:txBody>
        </p:sp>
        <p:pic>
          <p:nvPicPr>
            <p:cNvPr id="25615" name="Picture 15" descr="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1" y="1298"/>
              <a:ext cx="2474" cy="1809"/>
            </a:xfrm>
            <a:prstGeom prst="rect">
              <a:avLst/>
            </a:prstGeom>
            <a:noFill/>
            <a:ln w="38100">
              <a:solidFill>
                <a:srgbClr val="868686"/>
              </a:solidFill>
              <a:miter lim="800000"/>
              <a:headEnd/>
              <a:tailEnd/>
            </a:ln>
          </p:spPr>
        </p:pic>
      </p:grp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547813" y="5229225"/>
            <a:ext cx="2020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Снегопад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084888" y="5157788"/>
            <a:ext cx="1643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Метель</a:t>
            </a:r>
          </a:p>
        </p:txBody>
      </p: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395288" y="2060575"/>
            <a:ext cx="8248650" cy="2952750"/>
            <a:chOff x="249" y="1298"/>
            <a:chExt cx="5196" cy="1860"/>
          </a:xfrm>
        </p:grpSpPr>
        <p:pic>
          <p:nvPicPr>
            <p:cNvPr id="25619" name="Picture 19" descr="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" y="1298"/>
              <a:ext cx="2585" cy="1860"/>
            </a:xfrm>
            <a:prstGeom prst="rect">
              <a:avLst/>
            </a:prstGeom>
            <a:noFill/>
            <a:ln w="38100">
              <a:solidFill>
                <a:srgbClr val="868686"/>
              </a:solidFill>
              <a:miter lim="800000"/>
              <a:headEnd/>
              <a:tailEnd/>
            </a:ln>
          </p:spPr>
        </p:pic>
        <p:pic>
          <p:nvPicPr>
            <p:cNvPr id="25620" name="Picture 20" descr="2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1" y="1298"/>
              <a:ext cx="2474" cy="1858"/>
            </a:xfrm>
            <a:prstGeom prst="rect">
              <a:avLst/>
            </a:prstGeom>
            <a:noFill/>
            <a:ln w="38100">
              <a:solidFill>
                <a:srgbClr val="666699"/>
              </a:solidFill>
              <a:miter lim="800000"/>
              <a:headEnd/>
              <a:tailEnd/>
            </a:ln>
          </p:spPr>
        </p:pic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395288" y="2060575"/>
            <a:ext cx="8288337" cy="2933700"/>
            <a:chOff x="249" y="1298"/>
            <a:chExt cx="5221" cy="1848"/>
          </a:xfrm>
        </p:grpSpPr>
        <p:pic>
          <p:nvPicPr>
            <p:cNvPr id="25627" name="Picture 27" descr="2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" y="1298"/>
              <a:ext cx="2586" cy="1837"/>
            </a:xfrm>
            <a:prstGeom prst="rect">
              <a:avLst/>
            </a:prstGeom>
            <a:noFill/>
            <a:ln w="38100">
              <a:solidFill>
                <a:srgbClr val="666699"/>
              </a:solidFill>
              <a:miter lim="800000"/>
              <a:headEnd/>
              <a:tailEnd/>
            </a:ln>
          </p:spPr>
        </p:pic>
        <p:pic>
          <p:nvPicPr>
            <p:cNvPr id="25628" name="Picture 28" descr="2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25" y="1298"/>
              <a:ext cx="2545" cy="1848"/>
            </a:xfrm>
            <a:prstGeom prst="rect">
              <a:avLst/>
            </a:prstGeom>
            <a:noFill/>
            <a:ln w="38100">
              <a:solidFill>
                <a:srgbClr val="757575"/>
              </a:solidFill>
              <a:miter lim="800000"/>
              <a:headEnd/>
              <a:tailEnd/>
            </a:ln>
          </p:spPr>
        </p:pic>
      </p:grp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708400" y="5445125"/>
            <a:ext cx="204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Изморозь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/>
      <p:bldP spid="25616" grpId="1"/>
      <p:bldP spid="25617" grpId="0"/>
      <p:bldP spid="25617" grpId="1"/>
      <p:bldP spid="256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2C43B6"/>
                </a:solidFill>
                <a:latin typeface="Comic Sans MS" pitchFamily="66" charset="0"/>
              </a:rPr>
              <a:t>Как изменилась жизнь животных с наступлением зимы?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33825"/>
            <a:ext cx="8147050" cy="2590800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	Зимой в жизни насекомых, рыб, земноводных, пресмыкающихся наступает затишье. А птицы и звери продолжают вести активный образ жизни. </a:t>
            </a:r>
          </a:p>
          <a:p>
            <a:endParaRPr lang="ru-RU"/>
          </a:p>
        </p:txBody>
      </p:sp>
      <p:pic>
        <p:nvPicPr>
          <p:cNvPr id="59396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59397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59398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59399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59400" name="Picture 8" descr="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557338"/>
            <a:ext cx="2374900" cy="2374900"/>
          </a:xfrm>
          <a:prstGeom prst="rect">
            <a:avLst/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</p:spPr>
      </p:pic>
      <p:pic>
        <p:nvPicPr>
          <p:cNvPr id="59401" name="Picture 9" descr="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484313"/>
            <a:ext cx="2447925" cy="24495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9402" name="Picture 10" descr="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1916113"/>
            <a:ext cx="2952750" cy="1944687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981575"/>
            <a:ext cx="8229600" cy="21923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	Белки, мыши, бобры используют запасы или достают корм из-под снега.</a:t>
            </a:r>
          </a:p>
        </p:txBody>
      </p:sp>
      <p:pic>
        <p:nvPicPr>
          <p:cNvPr id="84996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84997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84998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84999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827088" y="404813"/>
            <a:ext cx="7597775" cy="4524375"/>
            <a:chOff x="521" y="255"/>
            <a:chExt cx="4786" cy="2850"/>
          </a:xfrm>
        </p:grpSpPr>
        <p:pic>
          <p:nvPicPr>
            <p:cNvPr id="85001" name="Picture 9" descr="5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" y="255"/>
              <a:ext cx="1996" cy="1347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</p:spPr>
        </p:pic>
        <p:pic>
          <p:nvPicPr>
            <p:cNvPr id="85002" name="Picture 10" descr="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34" y="255"/>
              <a:ext cx="1973" cy="1371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85003" name="Picture 11" descr="3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4" y="1706"/>
              <a:ext cx="1701" cy="1399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40350"/>
            <a:ext cx="8229600" cy="17605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	Лоси, кабаны, зайцы питаются ветками и корой деревьев.</a:t>
            </a:r>
          </a:p>
        </p:txBody>
      </p:sp>
      <p:pic>
        <p:nvPicPr>
          <p:cNvPr id="87044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87045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8704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87047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971550" y="476250"/>
            <a:ext cx="7200900" cy="4806950"/>
            <a:chOff x="612" y="300"/>
            <a:chExt cx="4536" cy="3028"/>
          </a:xfrm>
        </p:grpSpPr>
        <p:pic>
          <p:nvPicPr>
            <p:cNvPr id="87049" name="Picture 9" descr="5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300"/>
              <a:ext cx="1996" cy="1440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</p:spPr>
        </p:pic>
        <p:pic>
          <p:nvPicPr>
            <p:cNvPr id="87050" name="Picture 10" descr="5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07" y="1888"/>
              <a:ext cx="2041" cy="144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87051" name="Picture 11" descr="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2" y="572"/>
              <a:ext cx="1814" cy="2400"/>
            </a:xfrm>
            <a:prstGeom prst="rect">
              <a:avLst/>
            </a:prstGeom>
            <a:noFill/>
            <a:ln w="38100">
              <a:solidFill>
                <a:srgbClr val="336699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40350"/>
            <a:ext cx="8229600" cy="1401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	Хищные звери – волки, лисы – охотятся  на мышей, зайцев.</a:t>
            </a:r>
          </a:p>
        </p:txBody>
      </p:sp>
      <p:pic>
        <p:nvPicPr>
          <p:cNvPr id="89092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89093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89094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89095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89096" name="Picture 8" descr="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84313"/>
            <a:ext cx="4071937" cy="3055937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89097" name="Picture 9" descr="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908050"/>
            <a:ext cx="3576637" cy="39608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91139" name="Picture 3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91140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91141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91142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grpSp>
        <p:nvGrpSpPr>
          <p:cNvPr id="91143" name="Group 7"/>
          <p:cNvGrpSpPr>
            <a:grpSpLocks/>
          </p:cNvGrpSpPr>
          <p:nvPr/>
        </p:nvGrpSpPr>
        <p:grpSpPr bwMode="auto">
          <a:xfrm>
            <a:off x="755650" y="476250"/>
            <a:ext cx="7632700" cy="4559300"/>
            <a:chOff x="476" y="300"/>
            <a:chExt cx="4808" cy="2872"/>
          </a:xfrm>
        </p:grpSpPr>
        <p:pic>
          <p:nvPicPr>
            <p:cNvPr id="91144" name="Picture 8" descr="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7" y="1718"/>
              <a:ext cx="2017" cy="145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1145" name="Picture 9" descr="6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6" y="312"/>
              <a:ext cx="2086" cy="1518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</p:pic>
        <p:pic>
          <p:nvPicPr>
            <p:cNvPr id="91146" name="Picture 10" descr="6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88" y="300"/>
              <a:ext cx="1996" cy="151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9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-36513" y="4897438"/>
            <a:ext cx="9144001" cy="2276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	Звери, которым трудно найти себе при-</a:t>
            </a:r>
          </a:p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   вычный корм(ёж, барсук, медведь), пере-</a:t>
            </a:r>
          </a:p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   стают питаться и впадают в спячку.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48188"/>
            <a:ext cx="8229600" cy="20494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	Прилетели к нам на зимовку из северных районов снегири и свиристели. Ягоды рябины для них - лучшее лакомство.</a:t>
            </a:r>
          </a:p>
        </p:txBody>
      </p:sp>
      <p:pic>
        <p:nvPicPr>
          <p:cNvPr id="71684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71685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7168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71687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71690" name="Picture 10" descr="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620713"/>
            <a:ext cx="3095625" cy="309721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098550" y="3786188"/>
            <a:ext cx="1744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36699"/>
                </a:solidFill>
                <a:latin typeface="Comic Sans MS" pitchFamily="66" charset="0"/>
              </a:rPr>
              <a:t>Снегирь</a:t>
            </a:r>
          </a:p>
        </p:txBody>
      </p:sp>
      <p:pic>
        <p:nvPicPr>
          <p:cNvPr id="71692" name="Picture 12" descr="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620713"/>
            <a:ext cx="4152900" cy="31146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508625" y="3860800"/>
            <a:ext cx="2455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36699"/>
                </a:solidFill>
                <a:latin typeface="Comic Sans MS" pitchFamily="66" charset="0"/>
              </a:rPr>
              <a:t>Свиристель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2C43B6"/>
                </a:solidFill>
                <a:latin typeface="Comic Sans MS" pitchFamily="66" charset="0"/>
              </a:rPr>
              <a:t>Покорми птиц зимой!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2232025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	Сделайте кормушку и повесьте её на дереве. Приносите туда корм.</a:t>
            </a:r>
          </a:p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	Можно подвесить у форточки кусочек сала для синичек. </a:t>
            </a:r>
          </a:p>
        </p:txBody>
      </p:sp>
      <p:pic>
        <p:nvPicPr>
          <p:cNvPr id="37892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37893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37894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37895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37896" name="Picture 8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971550" cy="971550"/>
          </a:xfrm>
          <a:prstGeom prst="rect">
            <a:avLst/>
          </a:prstGeom>
          <a:noFill/>
        </p:spPr>
      </p:pic>
      <p:pic>
        <p:nvPicPr>
          <p:cNvPr id="37898" name="Picture 10" descr="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1613" y="1268413"/>
            <a:ext cx="2928937" cy="3052762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7900" name="Picture 12" descr="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257300"/>
            <a:ext cx="3600450" cy="3048000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одевают зимой?</a:t>
            </a:r>
            <a:endParaRPr lang="ru-RU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48188"/>
            <a:ext cx="8229600" cy="2049462"/>
          </a:xfrm>
        </p:spPr>
        <p:txBody>
          <a:bodyPr/>
          <a:lstStyle/>
          <a:p>
            <a:pPr algn="ctr">
              <a:buFontTx/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71684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71685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7168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71687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12" name="Picture 6" descr="detskie%20valen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268413"/>
            <a:ext cx="3095625" cy="2322512"/>
          </a:xfrm>
          <a:prstGeom prst="rect">
            <a:avLst/>
          </a:prstGeom>
          <a:noFill/>
        </p:spPr>
      </p:pic>
      <p:pic>
        <p:nvPicPr>
          <p:cNvPr id="13" name="Picture 8" descr="post-28-11761866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2667000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3077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3078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3079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403350" y="476250"/>
            <a:ext cx="184731" cy="76944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400" dirty="0">
              <a:solidFill>
                <a:srgbClr val="2C43B6"/>
              </a:solidFill>
              <a:latin typeface="Comic Sans MS" pitchFamily="66" charset="0"/>
            </a:endParaRPr>
          </a:p>
        </p:txBody>
      </p:sp>
      <p:pic>
        <p:nvPicPr>
          <p:cNvPr id="3095" name="Picture 23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25538"/>
            <a:ext cx="863600" cy="863600"/>
          </a:xfrm>
          <a:prstGeom prst="rect">
            <a:avLst/>
          </a:prstGeom>
          <a:noFill/>
        </p:spPr>
      </p:pic>
      <p:pic>
        <p:nvPicPr>
          <p:cNvPr id="3096" name="Picture 2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852738"/>
            <a:ext cx="863600" cy="863600"/>
          </a:xfrm>
          <a:prstGeom prst="rect">
            <a:avLst/>
          </a:prstGeom>
          <a:noFill/>
        </p:spPr>
      </p:pic>
      <p:pic>
        <p:nvPicPr>
          <p:cNvPr id="3097" name="Picture 2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373688"/>
            <a:ext cx="863600" cy="863600"/>
          </a:xfrm>
          <a:prstGeom prst="rect">
            <a:avLst/>
          </a:prstGeom>
          <a:noFill/>
        </p:spPr>
      </p:pic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196975"/>
            <a:ext cx="863600" cy="863600"/>
          </a:xfrm>
          <a:prstGeom prst="rect">
            <a:avLst/>
          </a:prstGeom>
          <a:noFill/>
        </p:spPr>
      </p:pic>
      <p:pic>
        <p:nvPicPr>
          <p:cNvPr id="3099" name="Picture 2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3284538"/>
            <a:ext cx="863600" cy="863600"/>
          </a:xfrm>
          <a:prstGeom prst="rect">
            <a:avLst/>
          </a:prstGeom>
          <a:noFill/>
        </p:spPr>
      </p:pic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373688"/>
            <a:ext cx="863600" cy="8636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071538" y="714356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север, тучи нагоняя,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Дохнул, завыл – и вот сама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Идёт волшебница зима!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 descr="21314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3068637" cy="620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C43B6"/>
                </a:solidFill>
                <a:latin typeface="Comic Sans MS" pitchFamily="66" charset="0"/>
              </a:rPr>
              <a:t>Зимние забавы </a:t>
            </a:r>
            <a:endParaRPr lang="ru-RU" dirty="0">
              <a:solidFill>
                <a:srgbClr val="2C43B6"/>
              </a:solidFill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000" dirty="0" smtClean="0"/>
              <a:t>      </a:t>
            </a:r>
            <a:r>
              <a:rPr lang="ru-RU" sz="2800" dirty="0" smtClean="0"/>
              <a:t>катание с гор</a:t>
            </a:r>
            <a:endParaRPr lang="ru-RU" sz="20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</a:t>
            </a:r>
            <a:r>
              <a:rPr lang="ru-RU" sz="2400" dirty="0" smtClean="0"/>
              <a:t>снежные бои</a:t>
            </a:r>
            <a:endParaRPr lang="ru-RU" sz="20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 smtClean="0"/>
          </a:p>
        </p:txBody>
      </p:sp>
      <p:pic>
        <p:nvPicPr>
          <p:cNvPr id="48132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48133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48134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48135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11" name="Picture 4" descr="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000108"/>
            <a:ext cx="4214842" cy="2810344"/>
          </a:xfrm>
          <a:prstGeom prst="rect">
            <a:avLst/>
          </a:prstGeom>
          <a:noFill/>
        </p:spPr>
      </p:pic>
      <p:pic>
        <p:nvPicPr>
          <p:cNvPr id="12" name="Picture 5" descr="5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00438"/>
            <a:ext cx="3714776" cy="278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85728"/>
            <a:ext cx="8229600" cy="626427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800" dirty="0" smtClean="0"/>
              <a:t>катание на лыжах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/>
          </a:p>
        </p:txBody>
      </p:sp>
      <p:pic>
        <p:nvPicPr>
          <p:cNvPr id="50180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50181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50182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50183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10" name="Picture 4" descr="лыж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66"/>
            <a:ext cx="4497387" cy="3057525"/>
          </a:xfrm>
          <a:prstGeom prst="rect">
            <a:avLst/>
          </a:prstGeom>
          <a:noFill/>
        </p:spPr>
      </p:pic>
      <p:pic>
        <p:nvPicPr>
          <p:cNvPr id="11" name="Picture 5" descr="са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143248"/>
            <a:ext cx="4271962" cy="3163887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64163" y="5805488"/>
            <a:ext cx="2786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катание на санках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Дети зимой 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катаются на коньках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6804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76805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7680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76807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8" name="Содержимое 8" descr="x_197a57b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857232"/>
            <a:ext cx="4357718" cy="3714776"/>
          </a:xfrm>
        </p:spPr>
      </p:pic>
      <p:sp>
        <p:nvSpPr>
          <p:cNvPr id="10" name="Прямоугольник 9"/>
          <p:cNvSpPr/>
          <p:nvPr/>
        </p:nvSpPr>
        <p:spPr>
          <a:xfrm>
            <a:off x="5429256" y="1785926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Ребята играют в снежки и лепят снежную бабу.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Содержимое 3" descr="2090108-happy-kid-having-fun-in-the-sn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29256" y="2643182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0" y="2428869"/>
            <a:ext cx="2928958" cy="107157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Конец.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78853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78854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78855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10" name="Picture 8" descr="prazd71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071942"/>
            <a:ext cx="1457325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706688" y="404813"/>
            <a:ext cx="49149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2C43B6"/>
                </a:solidFill>
                <a:latin typeface="Comic Sans MS" pitchFamily="66" charset="0"/>
              </a:rPr>
              <a:t>  Признаки зимы.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195388"/>
            <a:ext cx="4402137" cy="5834062"/>
          </a:xfrm>
        </p:spPr>
        <p:txBody>
          <a:bodyPr/>
          <a:lstStyle/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</a:pPr>
            <a:r>
              <a:rPr lang="ru-RU" sz="2800" dirty="0" smtClean="0"/>
              <a:t>Становится холоднее.</a:t>
            </a:r>
          </a:p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</a:pPr>
            <a:r>
              <a:rPr lang="ru-RU" sz="2800" dirty="0" smtClean="0"/>
              <a:t>Небо чаще покрыто облаками.</a:t>
            </a:r>
          </a:p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</a:pPr>
            <a:r>
              <a:rPr lang="ru-RU" sz="2800" dirty="0" smtClean="0"/>
              <a:t>Осадки выпадают в виде снега.</a:t>
            </a:r>
          </a:p>
          <a:p>
            <a:pPr eaLnBrk="1" hangingPunct="1">
              <a:buClr>
                <a:srgbClr val="33CCFF"/>
              </a:buClr>
              <a:buFont typeface="Wingdings" pitchFamily="2" charset="2"/>
              <a:buChar char="v"/>
            </a:pPr>
            <a:r>
              <a:rPr lang="ru-RU" sz="2800" dirty="0" smtClean="0"/>
              <a:t>Дни становятся короче, а ночи длиннее.</a:t>
            </a:r>
          </a:p>
          <a:p>
            <a:pPr marL="609600" indent="-609600"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364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15365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1536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15367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15369" name="Picture 9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14463"/>
            <a:ext cx="3452812" cy="4751387"/>
          </a:xfrm>
          <a:prstGeom prst="rect">
            <a:avLst/>
          </a:prstGeom>
          <a:noFill/>
          <a:ln w="38100">
            <a:solidFill>
              <a:srgbClr val="9B8EFA"/>
            </a:solidFill>
            <a:miter lim="800000"/>
            <a:headEnd/>
            <a:tailEnd/>
          </a:ln>
        </p:spPr>
      </p:pic>
      <p:pic>
        <p:nvPicPr>
          <p:cNvPr id="15370" name="Picture 10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333375"/>
            <a:ext cx="97155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57422" y="642918"/>
            <a:ext cx="521297" cy="76944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2C43B6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195388"/>
            <a:ext cx="4402137" cy="58340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364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15365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1536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15367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11" name="Содержимое 3" descr="11december_sig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34" y="1142984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142976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Дни зимой еще короче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чем осенью. Солнце редко выглядывает из- за туч и греет землю.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57422" y="642918"/>
            <a:ext cx="521297" cy="76944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2C43B6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195388"/>
            <a:ext cx="4402137" cy="58340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364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15365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15366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15367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42976" y="35716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2860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покрыл землю пушистым покрывалом. Деревья и кустарники  тоже в снегу.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3" descr="bf2a0d0a106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348" y="1285860"/>
            <a:ext cx="7858212" cy="52468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2C43B6"/>
                </a:solidFill>
                <a:latin typeface="Comic Sans MS" pitchFamily="66" charset="0"/>
              </a:rPr>
              <a:t>Отгадайте загадку.</a:t>
            </a:r>
          </a:p>
        </p:txBody>
      </p:sp>
      <p:pic>
        <p:nvPicPr>
          <p:cNvPr id="3076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3077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3078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3079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84213" y="1341438"/>
            <a:ext cx="7775575" cy="4537075"/>
          </a:xfrm>
          <a:prstGeom prst="cloudCallout">
            <a:avLst>
              <a:gd name="adj1" fmla="val -47611"/>
              <a:gd name="adj2" fmla="val 51611"/>
            </a:avLst>
          </a:prstGeom>
          <a:solidFill>
            <a:srgbClr val="AFD7FF"/>
          </a:solidFill>
          <a:ln w="38100">
            <a:solidFill>
              <a:srgbClr val="2C43B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051050" y="2070100"/>
            <a:ext cx="57546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Тройка, тройка прилетела, </a:t>
            </a:r>
          </a:p>
          <a:p>
            <a:r>
              <a:rPr lang="ru-RU" sz="3200">
                <a:latin typeface="Comic Sans MS" pitchFamily="66" charset="0"/>
              </a:rPr>
              <a:t>Скакуны в той тройке белы. </a:t>
            </a:r>
          </a:p>
          <a:p>
            <a:r>
              <a:rPr lang="ru-RU" sz="3200">
                <a:latin typeface="Comic Sans MS" pitchFamily="66" charset="0"/>
              </a:rPr>
              <a:t>А в санях сидит царица, </a:t>
            </a:r>
          </a:p>
          <a:p>
            <a:r>
              <a:rPr lang="ru-RU" sz="3200">
                <a:latin typeface="Comic Sans MS" pitchFamily="66" charset="0"/>
              </a:rPr>
              <a:t>Белокоса, белолица. </a:t>
            </a:r>
          </a:p>
          <a:p>
            <a:r>
              <a:rPr lang="ru-RU" sz="3200">
                <a:latin typeface="Comic Sans MS" pitchFamily="66" charset="0"/>
              </a:rPr>
              <a:t>Как махнула рукавом - </a:t>
            </a:r>
          </a:p>
          <a:p>
            <a:r>
              <a:rPr lang="ru-RU" sz="3200">
                <a:latin typeface="Comic Sans MS" pitchFamily="66" charset="0"/>
              </a:rPr>
              <a:t>Всё покрылось серебром.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700213"/>
            <a:ext cx="8632825" cy="4748212"/>
            <a:chOff x="0" y="1071"/>
            <a:chExt cx="5438" cy="2991"/>
          </a:xfrm>
        </p:grpSpPr>
        <p:pic>
          <p:nvPicPr>
            <p:cNvPr id="3087" name="Picture 15" descr="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7" y="1071"/>
              <a:ext cx="4871" cy="2267"/>
            </a:xfrm>
            <a:prstGeom prst="rect">
              <a:avLst/>
            </a:prstGeom>
            <a:noFill/>
            <a:ln w="38100">
              <a:solidFill>
                <a:srgbClr val="99CCFF"/>
              </a:solidFill>
              <a:miter lim="800000"/>
              <a:headEnd/>
              <a:tailEnd/>
            </a:ln>
          </p:spPr>
        </p:pic>
        <p:pic>
          <p:nvPicPr>
            <p:cNvPr id="3089" name="Picture 17" descr="Копия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344"/>
              <a:ext cx="2022" cy="2718"/>
            </a:xfrm>
            <a:prstGeom prst="rect">
              <a:avLst/>
            </a:prstGeom>
            <a:noFill/>
          </p:spPr>
        </p:pic>
      </p:grp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643438" y="5589588"/>
            <a:ext cx="1573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2C43B6"/>
                </a:solidFill>
                <a:latin typeface="Comic Sans MS" pitchFamily="66" charset="0"/>
              </a:rPr>
              <a:t>Зима.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403350" y="476250"/>
            <a:ext cx="70993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2C43B6"/>
                </a:solidFill>
                <a:latin typeface="Comic Sans MS" pitchFamily="66" charset="0"/>
              </a:rPr>
              <a:t>Назовите признаки зимы.</a:t>
            </a:r>
          </a:p>
        </p:txBody>
      </p:sp>
      <p:pic>
        <p:nvPicPr>
          <p:cNvPr id="3094" name="Picture 22" descr="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33375"/>
            <a:ext cx="1081087" cy="1081088"/>
          </a:xfrm>
          <a:prstGeom prst="rect">
            <a:avLst/>
          </a:prstGeom>
          <a:noFill/>
        </p:spPr>
      </p:pic>
      <p:pic>
        <p:nvPicPr>
          <p:cNvPr id="3095" name="Picture 2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125538"/>
            <a:ext cx="863600" cy="863600"/>
          </a:xfrm>
          <a:prstGeom prst="rect">
            <a:avLst/>
          </a:prstGeom>
          <a:noFill/>
        </p:spPr>
      </p:pic>
      <p:pic>
        <p:nvPicPr>
          <p:cNvPr id="3096" name="Picture 24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2852738"/>
            <a:ext cx="863600" cy="863600"/>
          </a:xfrm>
          <a:prstGeom prst="rect">
            <a:avLst/>
          </a:prstGeom>
          <a:noFill/>
        </p:spPr>
      </p:pic>
      <p:pic>
        <p:nvPicPr>
          <p:cNvPr id="3097" name="Picture 25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5373688"/>
            <a:ext cx="863600" cy="863600"/>
          </a:xfrm>
          <a:prstGeom prst="rect">
            <a:avLst/>
          </a:prstGeom>
          <a:noFill/>
        </p:spPr>
      </p:pic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1196975"/>
            <a:ext cx="863600" cy="863600"/>
          </a:xfrm>
          <a:prstGeom prst="rect">
            <a:avLst/>
          </a:prstGeom>
          <a:noFill/>
        </p:spPr>
      </p:pic>
      <p:pic>
        <p:nvPicPr>
          <p:cNvPr id="3099" name="Picture 27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3284538"/>
            <a:ext cx="863600" cy="863600"/>
          </a:xfrm>
          <a:prstGeom prst="rect">
            <a:avLst/>
          </a:prstGeom>
          <a:noFill/>
        </p:spPr>
      </p:pic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5373688"/>
            <a:ext cx="863600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0" grpId="0" animBg="1"/>
      <p:bldP spid="3080" grpId="1" animBg="1"/>
      <p:bldP spid="3081" grpId="0"/>
      <p:bldP spid="3081" grpId="1"/>
      <p:bldP spid="3091" grpId="0"/>
      <p:bldP spid="30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rgbClr val="2C43B6"/>
                </a:solidFill>
                <a:latin typeface="Comic Sans MS" pitchFamily="66" charset="0"/>
              </a:rPr>
              <a:t>Первый месяц зимы -Декабрь</a:t>
            </a:r>
            <a:r>
              <a:rPr lang="ru-RU" dirty="0">
                <a:solidFill>
                  <a:srgbClr val="2C43B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500569"/>
            <a:ext cx="8075612" cy="198595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Декабрь – «</a:t>
            </a:r>
            <a:r>
              <a:rPr lang="ru-RU" dirty="0" err="1">
                <a:latin typeface="Comic Sans MS" pitchFamily="66" charset="0"/>
              </a:rPr>
              <a:t>ветрозим</a:t>
            </a:r>
            <a:r>
              <a:rPr lang="ru-RU" dirty="0">
                <a:latin typeface="Comic Sans MS" pitchFamily="66" charset="0"/>
              </a:rPr>
              <a:t>»,полночь года,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Месяц долгих ночей и морозных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узоров на окнах. Декабрь год кончает,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зиму начинает.</a:t>
            </a:r>
          </a:p>
        </p:txBody>
      </p:sp>
      <p:pic>
        <p:nvPicPr>
          <p:cNvPr id="52228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52229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52230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52231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52233" name="Picture 9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3527425" cy="2698750"/>
          </a:xfrm>
          <a:prstGeom prst="rect">
            <a:avLst/>
          </a:prstGeom>
          <a:noFill/>
          <a:ln w="38100">
            <a:solidFill>
              <a:srgbClr val="868686"/>
            </a:solidFill>
            <a:miter lim="800000"/>
            <a:headEnd/>
            <a:tailEnd/>
          </a:ln>
        </p:spPr>
      </p:pic>
      <p:pic>
        <p:nvPicPr>
          <p:cNvPr id="52234" name="Picture 10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04"/>
            <a:ext cx="971550" cy="971550"/>
          </a:xfrm>
          <a:prstGeom prst="rect">
            <a:avLst/>
          </a:prstGeom>
          <a:noFill/>
        </p:spPr>
      </p:pic>
      <p:pic>
        <p:nvPicPr>
          <p:cNvPr id="52236" name="Picture 12" descr="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643050"/>
            <a:ext cx="3551238" cy="26654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rgbClr val="2C43B6"/>
                </a:solidFill>
                <a:latin typeface="Comic Sans MS" pitchFamily="66" charset="0"/>
              </a:rPr>
              <a:t>В декабре празднуем праздник Новый год!</a:t>
            </a:r>
            <a:endParaRPr lang="ru-RU" dirty="0">
              <a:solidFill>
                <a:srgbClr val="2C43B6"/>
              </a:solidFill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500569"/>
            <a:ext cx="8075612" cy="198595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2228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52229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52230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52231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52234" name="Picture 10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04"/>
            <a:ext cx="971550" cy="971550"/>
          </a:xfrm>
          <a:prstGeom prst="rect">
            <a:avLst/>
          </a:prstGeom>
          <a:noFill/>
        </p:spPr>
      </p:pic>
      <p:pic>
        <p:nvPicPr>
          <p:cNvPr id="92162" name="Picture 2" descr="http://img.mota.ru/upload/wallpapers/2010/12/30/08/03/23640/mota_ru_0123003-cr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714488"/>
            <a:ext cx="635798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2C43B6"/>
                </a:solidFill>
                <a:latin typeface="Comic Sans MS" pitchFamily="66" charset="0"/>
              </a:rPr>
              <a:t>Январь.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581525"/>
            <a:ext cx="8075612" cy="1943100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latin typeface="Comic Sans MS" pitchFamily="66" charset="0"/>
              </a:rPr>
              <a:t>	Январь – «студень». Самый холодный и ветреный месяц в году. Январь – году начало, зиме – середина.</a:t>
            </a:r>
          </a:p>
        </p:txBody>
      </p:sp>
      <p:pic>
        <p:nvPicPr>
          <p:cNvPr id="19460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</p:spPr>
      </p:pic>
      <p:pic>
        <p:nvPicPr>
          <p:cNvPr id="19461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</p:spPr>
      </p:pic>
      <p:pic>
        <p:nvPicPr>
          <p:cNvPr id="19462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3788"/>
            <a:ext cx="684213" cy="684212"/>
          </a:xfrm>
          <a:prstGeom prst="rect">
            <a:avLst/>
          </a:prstGeom>
          <a:noFill/>
        </p:spPr>
      </p:pic>
      <p:pic>
        <p:nvPicPr>
          <p:cNvPr id="19463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173788"/>
            <a:ext cx="684212" cy="684212"/>
          </a:xfrm>
          <a:prstGeom prst="rect">
            <a:avLst/>
          </a:prstGeom>
          <a:noFill/>
        </p:spPr>
      </p:pic>
      <p:pic>
        <p:nvPicPr>
          <p:cNvPr id="19464" name="Picture 8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57338"/>
            <a:ext cx="3529013" cy="2663825"/>
          </a:xfrm>
          <a:prstGeom prst="rect">
            <a:avLst/>
          </a:prstGeom>
          <a:noFill/>
          <a:ln w="38100">
            <a:solidFill>
              <a:srgbClr val="5640F6"/>
            </a:solidFill>
            <a:miter lim="800000"/>
            <a:headEnd/>
            <a:tailEnd/>
          </a:ln>
        </p:spPr>
      </p:pic>
      <p:pic>
        <p:nvPicPr>
          <p:cNvPr id="19466" name="Picture 10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33375"/>
            <a:ext cx="971550" cy="971550"/>
          </a:xfrm>
          <a:prstGeom prst="rect">
            <a:avLst/>
          </a:prstGeom>
          <a:noFill/>
        </p:spPr>
      </p:pic>
      <p:pic>
        <p:nvPicPr>
          <p:cNvPr id="19467" name="Picture 11" descr="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557338"/>
            <a:ext cx="4173537" cy="2663825"/>
          </a:xfrm>
          <a:prstGeom prst="rect">
            <a:avLst/>
          </a:prstGeom>
          <a:noFill/>
          <a:ln w="38100">
            <a:solidFill>
              <a:srgbClr val="75757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227</Words>
  <Application>Microsoft Office PowerPoint</Application>
  <PresentationFormat>Экран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Зимушка – зима.</vt:lpstr>
      <vt:lpstr>Слайд 2</vt:lpstr>
      <vt:lpstr>Слайд 3</vt:lpstr>
      <vt:lpstr>Слайд 4</vt:lpstr>
      <vt:lpstr>Слайд 5</vt:lpstr>
      <vt:lpstr>Отгадайте загадку.</vt:lpstr>
      <vt:lpstr>Первый месяц зимы -Декабрь.</vt:lpstr>
      <vt:lpstr>В декабре празднуем праздник Новый год!</vt:lpstr>
      <vt:lpstr>Январь.</vt:lpstr>
      <vt:lpstr>Февраль.</vt:lpstr>
      <vt:lpstr>                Природные явления                               зимой.</vt:lpstr>
      <vt:lpstr>Как изменилась жизнь животных с наступлением зимы?</vt:lpstr>
      <vt:lpstr>Слайд 13</vt:lpstr>
      <vt:lpstr>Слайд 14</vt:lpstr>
      <vt:lpstr>Слайд 15</vt:lpstr>
      <vt:lpstr>Слайд 16</vt:lpstr>
      <vt:lpstr>Слайд 17</vt:lpstr>
      <vt:lpstr>Покорми птиц зимой!</vt:lpstr>
      <vt:lpstr>Что одевают зимой?</vt:lpstr>
      <vt:lpstr>Зимние забавы </vt:lpstr>
      <vt:lpstr>Слайд 21</vt:lpstr>
      <vt:lpstr>Слайд 22</vt:lpstr>
      <vt:lpstr>Слайд 23</vt:lpstr>
      <vt:lpstr>Слайд 24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изменения в природе.</dc:title>
  <dc:creator>мама</dc:creator>
  <cp:lastModifiedBy>User</cp:lastModifiedBy>
  <cp:revision>30</cp:revision>
  <dcterms:created xsi:type="dcterms:W3CDTF">2010-12-11T12:50:15Z</dcterms:created>
  <dcterms:modified xsi:type="dcterms:W3CDTF">2014-03-26T18:09:16Z</dcterms:modified>
</cp:coreProperties>
</file>