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0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288" y="1916113"/>
            <a:ext cx="4176712" cy="2233612"/>
          </a:xfrm>
          <a:prstGeom prst="verticalScroll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u="sng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u="sng" dirty="0">
                <a:solidFill>
                  <a:srgbClr val="007000"/>
                </a:solidFill>
                <a:latin typeface="Georgia" pitchFamily="18" charset="0"/>
              </a:rPr>
              <a:t>1.</a:t>
            </a:r>
            <a:r>
              <a:rPr lang="ru-RU" sz="2000" b="1" u="sng" dirty="0">
                <a:solidFill>
                  <a:srgbClr val="007000"/>
                </a:solidFill>
                <a:latin typeface="Georgia" pitchFamily="18" charset="0"/>
              </a:rPr>
              <a:t> </a:t>
            </a:r>
            <a:r>
              <a:rPr lang="ru-RU" sz="2400" b="1" u="sng" dirty="0">
                <a:solidFill>
                  <a:srgbClr val="007000"/>
                </a:solidFill>
              </a:rPr>
              <a:t>Недостаточное умение </a:t>
            </a:r>
            <a:r>
              <a:rPr lang="ru-RU" sz="2400" b="1" u="sng" dirty="0" smtClean="0">
                <a:solidFill>
                  <a:srgbClr val="007000"/>
                </a:solidFill>
              </a:rPr>
              <a:t>отражать </a:t>
            </a:r>
            <a:endParaRPr lang="ru-RU" sz="2400" b="1" u="sng" dirty="0">
              <a:solidFill>
                <a:srgbClr val="007000"/>
              </a:solidFill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причинно-следственные отношения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между </a:t>
            </a:r>
            <a:r>
              <a:rPr lang="ru-RU" sz="2400" b="1" u="sng" dirty="0" smtClean="0">
                <a:solidFill>
                  <a:srgbClr val="007000"/>
                </a:solidFill>
              </a:rPr>
              <a:t>событиями.</a:t>
            </a:r>
            <a:r>
              <a:rPr lang="en-US" sz="2400" b="1" u="sng" dirty="0" smtClean="0">
                <a:solidFill>
                  <a:srgbClr val="007000"/>
                </a:solidFill>
              </a:rPr>
              <a:t> </a:t>
            </a:r>
            <a:endParaRPr lang="ru-RU" sz="2400" b="1" u="sng" dirty="0">
              <a:solidFill>
                <a:srgbClr val="007000"/>
              </a:solidFill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u="sng" dirty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003800" y="1841500"/>
            <a:ext cx="3925888" cy="2308225"/>
          </a:xfrm>
          <a:prstGeom prst="verticalScroll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3.Дети с трудом понимают причинно - следственные связи рассматриваемого явления. </a:t>
            </a:r>
            <a:endParaRPr lang="ru-RU" sz="2400" b="1" u="sng" dirty="0">
              <a:solidFill>
                <a:srgbClr val="007000"/>
              </a:solidFill>
              <a:latin typeface="Georgia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2000250" y="4292600"/>
            <a:ext cx="5715000" cy="1944688"/>
          </a:xfrm>
          <a:prstGeom prst="verticalScroll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007000"/>
                </a:solidFill>
                <a:latin typeface="Georgia" pitchFamily="18" charset="0"/>
              </a:rPr>
              <a:t>2</a:t>
            </a:r>
            <a:r>
              <a:rPr lang="ru-RU" sz="2800" b="1" u="sng" dirty="0">
                <a:solidFill>
                  <a:srgbClr val="007000"/>
                </a:solidFill>
                <a:latin typeface="Georgia" pitchFamily="18" charset="0"/>
              </a:rPr>
              <a:t>. </a:t>
            </a:r>
            <a:r>
              <a:rPr lang="ru-RU" sz="2800" b="1" u="sng" dirty="0">
                <a:solidFill>
                  <a:srgbClr val="007000"/>
                </a:solidFill>
              </a:rPr>
              <a:t>Испытывают затруднения в самостоятельном анализе явлений.</a:t>
            </a:r>
            <a:r>
              <a:rPr lang="ru-RU" sz="2800" b="1" u="sng" dirty="0">
                <a:solidFill>
                  <a:srgbClr val="007000"/>
                </a:solidFill>
                <a:latin typeface="Georgia" pitchFamily="18" charset="0"/>
              </a:rPr>
              <a:t>                                                                                                                  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0070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" name="Тройная стрелка влево/вправо/вверх 7"/>
          <p:cNvSpPr/>
          <p:nvPr/>
        </p:nvSpPr>
        <p:spPr>
          <a:xfrm rot="10800000">
            <a:off x="4139952" y="2636912"/>
            <a:ext cx="1296144" cy="1656184"/>
          </a:xfrm>
          <a:prstGeom prst="leftRightUpArrow">
            <a:avLst>
              <a:gd name="adj1" fmla="val 25000"/>
              <a:gd name="adj2" fmla="val 32619"/>
              <a:gd name="adj3" fmla="val 25000"/>
            </a:avLst>
          </a:prstGeom>
          <a:solidFill>
            <a:srgbClr val="007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395288" y="765175"/>
            <a:ext cx="84248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sz="3200" b="1" u="sng">
                <a:solidFill>
                  <a:srgbClr val="007000"/>
                </a:solidFill>
              </a:rPr>
              <a:t>Проблемы формирования экологической культуры  у младших дошкольников:</a:t>
            </a:r>
          </a:p>
        </p:txBody>
      </p:sp>
      <p:sp>
        <p:nvSpPr>
          <p:cNvPr id="1127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559DA18A-B191-4E19-86AA-D6B9767D9F73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828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41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/>
  <cp:lastModifiedBy>лариса</cp:lastModifiedBy>
  <cp:revision>189</cp:revision>
  <dcterms:created xsi:type="dcterms:W3CDTF">2012-08-12T16:04:58Z</dcterms:created>
  <dcterms:modified xsi:type="dcterms:W3CDTF">2014-02-18T12:18:40Z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/>
  </property>
</Properties>
</file>