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7" r:id="rId2"/>
    <p:sldId id="258" r:id="rId3"/>
    <p:sldId id="259" r:id="rId4"/>
    <p:sldId id="269" r:id="rId5"/>
    <p:sldId id="270" r:id="rId6"/>
    <p:sldId id="271" r:id="rId7"/>
    <p:sldId id="260" r:id="rId8"/>
    <p:sldId id="261" r:id="rId9"/>
    <p:sldId id="262" r:id="rId10"/>
    <p:sldId id="263" r:id="rId11"/>
    <p:sldId id="272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9900"/>
    <a:srgbClr val="FFFF00"/>
    <a:srgbClr val="F5E61F"/>
    <a:srgbClr val="E1D31F"/>
    <a:srgbClr val="FFFF66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80B87-6C6A-438D-BFB0-B5635C7730BF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BC165-9E79-488F-9420-49E9AE5D4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80B87-6C6A-438D-BFB0-B5635C7730BF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BC165-9E79-488F-9420-49E9AE5D4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80B87-6C6A-438D-BFB0-B5635C7730BF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BC165-9E79-488F-9420-49E9AE5D4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280B87-6C6A-438D-BFB0-B5635C7730BF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CBC165-9E79-488F-9420-49E9AE5D4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80B87-6C6A-438D-BFB0-B5635C7730BF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BC165-9E79-488F-9420-49E9AE5D4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80B87-6C6A-438D-BFB0-B5635C7730BF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BC165-9E79-488F-9420-49E9AE5D4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80B87-6C6A-438D-BFB0-B5635C7730BF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BC165-9E79-488F-9420-49E9AE5D4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80B87-6C6A-438D-BFB0-B5635C7730BF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BC165-9E79-488F-9420-49E9AE5D4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80B87-6C6A-438D-BFB0-B5635C7730BF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BC165-9E79-488F-9420-49E9AE5D4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80B87-6C6A-438D-BFB0-B5635C7730BF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BC165-9E79-488F-9420-49E9AE5D4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80B87-6C6A-438D-BFB0-B5635C7730BF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BC165-9E79-488F-9420-49E9AE5D4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80B87-6C6A-438D-BFB0-B5635C7730BF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BC165-9E79-488F-9420-49E9AE5D4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6280B87-6C6A-438D-BFB0-B5635C7730BF}" type="datetimeFigureOut">
              <a:rPr lang="ru-RU" smtClean="0"/>
              <a:pPr/>
              <a:t>29.01.2014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CBC165-9E79-488F-9420-49E9AE5D4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9600" i="1" dirty="0" smtClean="0">
                <a:solidFill>
                  <a:srgbClr val="FFC000"/>
                </a:solidFill>
                <a:latin typeface="Gabriola" pitchFamily="82" charset="0"/>
              </a:rPr>
              <a:t>Путешествие </a:t>
            </a:r>
            <a:br>
              <a:rPr lang="ru-RU" sz="9600" i="1" dirty="0" smtClean="0">
                <a:solidFill>
                  <a:srgbClr val="FFC000"/>
                </a:solidFill>
                <a:latin typeface="Gabriola" pitchFamily="82" charset="0"/>
              </a:rPr>
            </a:br>
            <a:r>
              <a:rPr lang="ru-RU" sz="9600" i="1" dirty="0" smtClean="0">
                <a:solidFill>
                  <a:srgbClr val="FFC000"/>
                </a:solidFill>
                <a:latin typeface="Gabriola" pitchFamily="82" charset="0"/>
              </a:rPr>
              <a:t>в город Сочи</a:t>
            </a:r>
            <a:endParaRPr lang="ru-RU" sz="9600" i="1" dirty="0">
              <a:solidFill>
                <a:srgbClr val="FFC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</a:rPr>
              <a:t>Алгоритм нахождения наименьшего общего кратного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1) Найти  НОД  данных  чисел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        2) Если  НОД  этих  чисел  равен  1, 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 то числа  взаимно  простые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              3) НОК взаимно  простых чисел -  равен   произведению  этих  чисел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848364 w 21600"/>
              <a:gd name="T1" fmla="*/ 0 h 21600"/>
              <a:gd name="T2" fmla="*/ 637866 w 21600"/>
              <a:gd name="T3" fmla="*/ 0 h 21600"/>
              <a:gd name="T4" fmla="*/ 0 w 21600"/>
              <a:gd name="T5" fmla="*/ 755494 h 21600"/>
              <a:gd name="T6" fmla="*/ 0 w 21600"/>
              <a:gd name="T7" fmla="*/ 1004810 h 21600"/>
              <a:gd name="T8" fmla="*/ 0 w 21600"/>
              <a:gd name="T9" fmla="*/ 1254125 h 21600"/>
              <a:gd name="T10" fmla="*/ 439036 w 21600"/>
              <a:gd name="T11" fmla="*/ 1039995 h 21600"/>
              <a:gd name="T12" fmla="*/ 878071 w 21600"/>
              <a:gd name="T13" fmla="*/ 519997 h 21600"/>
              <a:gd name="T14" fmla="*/ 1058862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939943 w 21600"/>
              <a:gd name="T1" fmla="*/ 0 h 21600"/>
              <a:gd name="T2" fmla="*/ 706722 w 21600"/>
              <a:gd name="T3" fmla="*/ 0 h 21600"/>
              <a:gd name="T4" fmla="*/ 0 w 21600"/>
              <a:gd name="T5" fmla="*/ 806179 h 21600"/>
              <a:gd name="T6" fmla="*/ 0 w 21600"/>
              <a:gd name="T7" fmla="*/ 1072221 h 21600"/>
              <a:gd name="T8" fmla="*/ 0 w 21600"/>
              <a:gd name="T9" fmla="*/ 1338262 h 21600"/>
              <a:gd name="T10" fmla="*/ 486428 w 21600"/>
              <a:gd name="T11" fmla="*/ 1109766 h 21600"/>
              <a:gd name="T12" fmla="*/ 972856 w 21600"/>
              <a:gd name="T13" fmla="*/ 554883 h 21600"/>
              <a:gd name="T14" fmla="*/ 1173163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143644"/>
          </a:xfrm>
        </p:spPr>
        <p:txBody>
          <a:bodyPr/>
          <a:lstStyle/>
          <a:p>
            <a:r>
              <a:rPr lang="ru-RU" sz="7200" dirty="0" smtClean="0">
                <a:solidFill>
                  <a:srgbClr val="FFC000"/>
                </a:solidFill>
                <a:latin typeface="Gabriola" pitchFamily="82" charset="0"/>
              </a:rPr>
              <a:t>Домашнее задание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пункт 3.6, </a:t>
            </a:r>
            <a:r>
              <a:rPr lang="ru-RU" sz="2800" dirty="0" smtClean="0">
                <a:solidFill>
                  <a:srgbClr val="FFC000"/>
                </a:solidFill>
              </a:rPr>
              <a:t>№ 687 (а, б, в), № </a:t>
            </a:r>
            <a:r>
              <a:rPr lang="ru-RU" sz="2800" dirty="0" smtClean="0">
                <a:solidFill>
                  <a:srgbClr val="FFC000"/>
                </a:solidFill>
              </a:rPr>
              <a:t>688 </a:t>
            </a:r>
            <a:r>
              <a:rPr lang="ru-RU" sz="2800" dirty="0" smtClean="0">
                <a:solidFill>
                  <a:srgbClr val="FFC000"/>
                </a:solidFill>
              </a:rPr>
              <a:t>(а, б, в)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4725998"/>
          </a:xfrm>
        </p:spPr>
        <p:txBody>
          <a:bodyPr/>
          <a:lstStyle/>
          <a:p>
            <a:r>
              <a:rPr lang="ru-RU" sz="4800" dirty="0" smtClean="0">
                <a:solidFill>
                  <a:srgbClr val="FFC000"/>
                </a:solidFill>
              </a:rPr>
              <a:t>«Я знаю….»</a:t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rgbClr val="FFC000"/>
                </a:solidFill>
              </a:rPr>
              <a:t>«Я могу….»</a:t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rgbClr val="FFC000"/>
                </a:solidFill>
              </a:rPr>
              <a:t>«Я смогу…»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6d7a_f412efb3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428736"/>
            <a:ext cx="6215106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kf57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214422"/>
            <a:ext cx="6643734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654164"/>
          </a:xfrm>
        </p:spPr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</a:rPr>
              <a:t>Проверка домашнего задания №669</a:t>
            </a:r>
            <a:r>
              <a:rPr lang="ru-RU" sz="7200" dirty="0" smtClean="0">
                <a:solidFill>
                  <a:srgbClr val="FFC000"/>
                </a:solidFill>
                <a:latin typeface="Gabriola" pitchFamily="82" charset="0"/>
              </a:rPr>
              <a:t/>
            </a:r>
            <a:br>
              <a:rPr lang="ru-RU" sz="7200" dirty="0" smtClean="0">
                <a:solidFill>
                  <a:srgbClr val="FFC000"/>
                </a:solidFill>
                <a:latin typeface="Gabriola" pitchFamily="82" charset="0"/>
              </a:rPr>
            </a:br>
            <a:endParaRPr lang="ru-RU" sz="7200" dirty="0">
              <a:solidFill>
                <a:srgbClr val="FFC000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551837"/>
            <a:ext cx="5286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5E61F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а</a:t>
            </a:r>
            <a:r>
              <a:rPr lang="ru-RU" sz="2800" dirty="0">
                <a:solidFill>
                  <a:srgbClr val="FFC000"/>
                </a:solidFill>
              </a:rPr>
              <a:t>) НОД (13; 5)=</a:t>
            </a:r>
            <a:r>
              <a:rPr lang="ru-RU" sz="2800" dirty="0" smtClean="0">
                <a:solidFill>
                  <a:srgbClr val="FFC000"/>
                </a:solidFill>
              </a:rPr>
              <a:t>1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б) НОД (3; 11)=1 </a:t>
            </a:r>
            <a:endParaRPr lang="ru-RU" sz="2800" dirty="0">
              <a:solidFill>
                <a:srgbClr val="FFC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  в</a:t>
            </a:r>
            <a:r>
              <a:rPr lang="ru-RU" sz="2800" dirty="0">
                <a:solidFill>
                  <a:srgbClr val="FFC000"/>
                </a:solidFill>
              </a:rPr>
              <a:t>) НОД (29; 19)=</a:t>
            </a:r>
            <a:r>
              <a:rPr lang="ru-RU" sz="2800" dirty="0" smtClean="0">
                <a:solidFill>
                  <a:srgbClr val="FFC000"/>
                </a:solidFill>
              </a:rPr>
              <a:t>1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 г) НОД (54; 55)=1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  </a:t>
            </a:r>
            <a:r>
              <a:rPr lang="ru-RU" sz="2800" dirty="0" smtClean="0">
                <a:solidFill>
                  <a:srgbClr val="FFC000"/>
                </a:solidFill>
              </a:rPr>
              <a:t>д</a:t>
            </a:r>
            <a:r>
              <a:rPr lang="ru-RU" sz="2800" dirty="0" smtClean="0">
                <a:solidFill>
                  <a:srgbClr val="FFC000"/>
                </a:solidFill>
              </a:rPr>
              <a:t>) НОД (62; 63) =1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 е) НОД (98; 99)=1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1071538" cy="500066"/>
          </a:xfrm>
        </p:spPr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</a:rPr>
              <a:t>2;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857364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3</a:t>
            </a:r>
            <a:r>
              <a:rPr lang="ru-RU" sz="2800" dirty="0">
                <a:solidFill>
                  <a:srgbClr val="FFC000"/>
                </a:solidFill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857364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1;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857364"/>
            <a:ext cx="548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7;</a:t>
            </a:r>
            <a:r>
              <a:rPr lang="ru-RU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857364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9;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857364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13;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1857364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10;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1857364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12;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1857364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15;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1857364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4;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1857364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20;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29454" y="1857364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24;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2571744"/>
            <a:ext cx="784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28;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2571744"/>
            <a:ext cx="68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30;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14612" y="2571744"/>
            <a:ext cx="784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34;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2571744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200;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2571744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246;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2571744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559;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57884" y="2571744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17;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29388" y="2571744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6;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929454" y="2571744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29256" y="1142984"/>
            <a:ext cx="1430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2 вариант </a:t>
            </a:r>
            <a:endParaRPr lang="ru-RU" sz="2000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29124" y="1785925"/>
          <a:ext cx="3714776" cy="288339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77069"/>
                <a:gridCol w="337707"/>
              </a:tblGrid>
              <a:tr h="331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rgbClr val="FFC000"/>
                          </a:solidFill>
                        </a:rPr>
                        <a:t>1. 1 является составным числом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</a:rPr>
                        <a:t>-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rgbClr val="FFC000"/>
                          </a:solidFill>
                        </a:rPr>
                        <a:t>2. У простого числа только два делителя: 1 и само число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rgbClr val="FFC000"/>
                          </a:solidFill>
                        </a:rPr>
                        <a:t>3. У составных чисел больше двух делителей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rgbClr val="FFC000"/>
                          </a:solidFill>
                        </a:rPr>
                        <a:t>4. Все нечетные числа делятся на 5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</a:rPr>
                        <a:t>-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rgbClr val="FFC000"/>
                          </a:solidFill>
                        </a:rPr>
                        <a:t>5. Сумма двух четных чисел является четным числом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rgbClr val="FFC000"/>
                          </a:solidFill>
                        </a:rPr>
                        <a:t>6. Если число оканчивается цифрой 3, то оно всегда делится на 3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</a:rPr>
                        <a:t>-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rgbClr val="FFC000"/>
                          </a:solidFill>
                        </a:rPr>
                        <a:t>7. Если число кратно 3, то сумма цифр может быть равна 34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</a:rPr>
                        <a:t>-</a:t>
                      </a:r>
                      <a:endParaRPr lang="ru-RU" sz="11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1785927"/>
          <a:ext cx="3571900" cy="2857521"/>
        </p:xfrm>
        <a:graphic>
          <a:graphicData uri="http://schemas.openxmlformats.org/drawingml/2006/table">
            <a:tbl>
              <a:tblPr/>
              <a:tblGrid>
                <a:gridCol w="3312767"/>
                <a:gridCol w="259133"/>
              </a:tblGrid>
              <a:tr h="360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 У составных чисел больше двух делителей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5E61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 1 является простым числом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5E61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 У всех составных чисел по два делителя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5E61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 Наименьшим простым числом является 2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5E61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 Наименьшим двузначным простым числом является 11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5E61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 Все четные числа делятся на 10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5E61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 Если число оканчивается цифрой 9, то оно всегда кратно 9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rgbClr val="F5E61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1071546"/>
            <a:ext cx="1501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1 вариант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786322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C000"/>
                </a:solidFill>
              </a:rPr>
              <a:t>7 верных ответов- "5"</a:t>
            </a:r>
          </a:p>
          <a:p>
            <a:pPr algn="ctr"/>
            <a:r>
              <a:rPr lang="ru-RU" sz="2000" dirty="0">
                <a:solidFill>
                  <a:srgbClr val="FFC000"/>
                </a:solidFill>
              </a:rPr>
              <a:t>5-6 верных ответов -"4"</a:t>
            </a:r>
          </a:p>
          <a:p>
            <a:pPr algn="ctr"/>
            <a:r>
              <a:rPr lang="ru-RU" sz="2000" dirty="0">
                <a:solidFill>
                  <a:srgbClr val="FFC000"/>
                </a:solidFill>
              </a:rPr>
              <a:t>4 верных ответов- "3"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</a:rPr>
              <a:t>Задача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На железнодорожных путях образовался завал из камней.  Его нужно разобрать. Сколько  камней может лежать на путях,  чтобы их можно было разобрать в кратчайшие сроки 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в кучи как по 3, так и по 4 штуки? </a:t>
            </a:r>
            <a:br>
              <a:rPr lang="ru-RU" sz="2800" dirty="0" smtClean="0">
                <a:solidFill>
                  <a:srgbClr val="FFC000"/>
                </a:solidFill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251142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C000"/>
                </a:solidFill>
              </a:rPr>
              <a:t>Кратные числа 3: 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1285860"/>
            <a:ext cx="4639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3; 6; 9;</a:t>
            </a:r>
            <a:r>
              <a:rPr lang="ru-RU" sz="28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12</a:t>
            </a:r>
            <a:r>
              <a:rPr lang="ru-RU" sz="2800" dirty="0">
                <a:solidFill>
                  <a:srgbClr val="FFC000"/>
                </a:solidFill>
              </a:rPr>
              <a:t>;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15; 18; 21; </a:t>
            </a:r>
            <a:r>
              <a:rPr lang="ru-RU" sz="2800" dirty="0" smtClean="0">
                <a:solidFill>
                  <a:srgbClr val="FF0000"/>
                </a:solidFill>
              </a:rPr>
              <a:t>24</a:t>
            </a:r>
            <a:r>
              <a:rPr lang="ru-RU" sz="2800" dirty="0" smtClean="0">
                <a:solidFill>
                  <a:srgbClr val="FFC000"/>
                </a:solidFill>
              </a:rPr>
              <a:t>;…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857364"/>
            <a:ext cx="3184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Кратные числа 4: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857364"/>
            <a:ext cx="3640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4; </a:t>
            </a:r>
            <a:r>
              <a:rPr lang="en-US" sz="2800" dirty="0">
                <a:solidFill>
                  <a:srgbClr val="FFC000"/>
                </a:solidFill>
              </a:rPr>
              <a:t>8; </a:t>
            </a:r>
            <a:r>
              <a:rPr lang="en-US" sz="2800" dirty="0">
                <a:solidFill>
                  <a:srgbClr val="FF0000"/>
                </a:solidFill>
              </a:rPr>
              <a:t>12</a:t>
            </a:r>
            <a:r>
              <a:rPr lang="en-US" sz="2800" dirty="0">
                <a:solidFill>
                  <a:srgbClr val="FFC000"/>
                </a:solidFill>
              </a:rPr>
              <a:t>;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C000"/>
                </a:solidFill>
              </a:rPr>
              <a:t>16; 20; </a:t>
            </a:r>
            <a:r>
              <a:rPr lang="en-US" sz="2800" dirty="0" smtClean="0">
                <a:solidFill>
                  <a:srgbClr val="FF0000"/>
                </a:solidFill>
              </a:rPr>
              <a:t>24</a:t>
            </a:r>
            <a:r>
              <a:rPr lang="ru-RU" sz="2800" dirty="0" smtClean="0">
                <a:solidFill>
                  <a:srgbClr val="FFC000"/>
                </a:solidFill>
              </a:rPr>
              <a:t>;…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214686"/>
            <a:ext cx="7762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Наименьшее общее кратное </a:t>
            </a:r>
            <a:r>
              <a:rPr lang="ru-RU" sz="2800" dirty="0" smtClean="0">
                <a:solidFill>
                  <a:srgbClr val="FFC000"/>
                </a:solidFill>
              </a:rPr>
              <a:t>чисел 3 и 4 - </a:t>
            </a:r>
            <a:r>
              <a:rPr lang="ru-RU" sz="2800" dirty="0" smtClean="0">
                <a:solidFill>
                  <a:srgbClr val="FF0000"/>
                </a:solidFill>
              </a:rPr>
              <a:t>12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786190"/>
            <a:ext cx="2481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НОК (3; 4)=12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Тема урока: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Наименьшее общее кратное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НОК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263</TotalTime>
  <Words>342</Words>
  <Application>Microsoft Office PowerPoint</Application>
  <PresentationFormat>Экран (4:3)</PresentationFormat>
  <Paragraphs>73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Тема2</vt:lpstr>
      <vt:lpstr>Путешествие  в город Сочи</vt:lpstr>
      <vt:lpstr>Слайд 2</vt:lpstr>
      <vt:lpstr>Слайд 3</vt:lpstr>
      <vt:lpstr>Проверка домашнего задания №669 </vt:lpstr>
      <vt:lpstr>2;</vt:lpstr>
      <vt:lpstr>Слайд 6</vt:lpstr>
      <vt:lpstr>Задача  На железнодорожных путях образовался завал из камней.  Его нужно разобрать. Сколько  камней может лежать на путях,  чтобы их можно было разобрать в кратчайшие сроки  в кучи как по 3, так и по 4 штуки?  </vt:lpstr>
      <vt:lpstr>Кратные числа 3: </vt:lpstr>
      <vt:lpstr>Тема урока: Наименьшее общее кратное НОК</vt:lpstr>
      <vt:lpstr>Алгоритм нахождения наименьшего общего кратного  1) Найти  НОД  данных  чисел         2) Если  НОД  этих  чисел  равен  1,   то числа  взаимно  простые               3) НОК взаимно  простых чисел -  равен   произведению  этих  чисел  </vt:lpstr>
      <vt:lpstr>Слайд 11</vt:lpstr>
      <vt:lpstr>Домашнее задание пункт 3.6, № 687 (а, б, в), № 688 (а, б, в)</vt:lpstr>
      <vt:lpstr>«Я знаю….» «Я могу….» «Я смогу…»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Григорий</dc:creator>
  <cp:lastModifiedBy>Григорий</cp:lastModifiedBy>
  <cp:revision>25</cp:revision>
  <dcterms:created xsi:type="dcterms:W3CDTF">2014-01-28T12:17:05Z</dcterms:created>
  <dcterms:modified xsi:type="dcterms:W3CDTF">2014-01-29T18:50:20Z</dcterms:modified>
</cp:coreProperties>
</file>