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26"/>
  </p:notesMasterIdLst>
  <p:sldIdLst>
    <p:sldId id="309" r:id="rId2"/>
    <p:sldId id="311" r:id="rId3"/>
    <p:sldId id="292" r:id="rId4"/>
    <p:sldId id="290" r:id="rId5"/>
    <p:sldId id="285" r:id="rId6"/>
    <p:sldId id="291" r:id="rId7"/>
    <p:sldId id="287" r:id="rId8"/>
    <p:sldId id="294" r:id="rId9"/>
    <p:sldId id="259" r:id="rId10"/>
    <p:sldId id="260" r:id="rId11"/>
    <p:sldId id="262" r:id="rId12"/>
    <p:sldId id="264" r:id="rId13"/>
    <p:sldId id="276" r:id="rId14"/>
    <p:sldId id="296" r:id="rId15"/>
    <p:sldId id="301" r:id="rId16"/>
    <p:sldId id="281" r:id="rId17"/>
    <p:sldId id="302" r:id="rId18"/>
    <p:sldId id="289" r:id="rId19"/>
    <p:sldId id="270" r:id="rId20"/>
    <p:sldId id="299" r:id="rId21"/>
    <p:sldId id="298" r:id="rId22"/>
    <p:sldId id="297" r:id="rId23"/>
    <p:sldId id="278" r:id="rId24"/>
    <p:sldId id="30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33CC"/>
    <a:srgbClr val="A5F3A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AD19F-E6B4-4787-B1E4-6A6F26A570B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F04AF-0372-408D-BDEA-9C5A16CD4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CFB83-D493-406E-ADCA-79CAFB96AE2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BEB1F35-F421-47D0-97A6-B099D6D72109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/>
              <a:t>Постановка учебной задачи.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A5A9C-7D10-4DF0-A822-2F186FEE330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142852"/>
            <a:ext cx="4429156" cy="471490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Киселева Наталья Алексеевна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МБОУ г. Керчи РК «Школа №4 имени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А. С. Пушкина»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педстаж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21год,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квалификационная категория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317432"/>
            <a:ext cx="8686800" cy="216024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1026" name="Picture 2" descr="C:\Users\ноут\Desktop\IMG_34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143372" cy="485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14282" y="4905694"/>
            <a:ext cx="8358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Русский язык .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«Разделительный Ъ и Ь знаки»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383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00688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63" y="5643563"/>
            <a:ext cx="121443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38" y="0"/>
            <a:ext cx="10715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88"/>
            <a:ext cx="12144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Documents and Settings\Admin\Мои документы\Мои рисунки\предлог урок\e2b4d9581651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429" t="12030" r="11427" b="9773"/>
          <a:stretch>
            <a:fillRect/>
          </a:stretch>
        </p:blipFill>
        <p:spPr bwMode="auto">
          <a:xfrm>
            <a:off x="285750" y="630238"/>
            <a:ext cx="11430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0.81198 -7.40741E-7 L 0.81198 0.7206 L -4.44444E-6 0.7206 L -4.44444E-6 -7.40741E-7 Z " pathEditMode="relative" rAng="0" ptsTypes="FFFFF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" y="3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0.81198 -7.40741E-7 L 0.81198 0.7206 L -4.44444E-6 0.7206 L -4.44444E-6 -7.40741E-7 Z " pathEditMode="relative" rAng="0" ptsTypes="FFFFF">
                                      <p:cBhvr>
                                        <p:cTn id="9" dur="5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" y="3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4.44444E-6 0.7206 L 0.81112 -7.40741E-7 L -4.44444E-6 -7.40741E-7 Z " pathEditMode="relative" rAng="0" ptsTypes="FFFF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" y="3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4" presetID="4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41 -0.0463 C 0.34219 -0.20069 0.58837 -0.14907 0.68941 0.07593 C 0.79046 0.28843 0.73039 0.59144 0.53369 0.74167 C 0.35469 0.88588 0.12483 0.85718 0.03264 0.65671 C -0.04947 0.47222 -0.00399 0.21296 0.16441 0.08125 C 0.31771 -0.04005 0.5132 -0.01875 0.59306 0.14977 C 0.66476 0.30741 0.62674 0.52639 0.48507 0.63495 C 0.35851 0.7338 0.19428 0.72245 0.13282 0.58032 C 0.07257 0.4544 0.09948 0.27894 0.21355 0.18773 C 0.31667 0.10972 0.44705 0.1132 0.49619 0.22454 C 0.54115 0.32107 0.52344 0.45995 0.43681 0.52801 C 0.36146 0.58704 0.26702 0.58519 0.22848 0.50602 C 0.19636 0.44097 0.20261 0.34421 0.2625 0.29884 C 0.31042 0.2588 0.37379 0.2507 0.39966 0.29838 C 0.4158 0.34051 0.41928 0.39074 0.3882 0.4206 C 0.36702 0.43912 0.34254 0.44676 0.32605 0.43171 C 0.31858 0.42431 0.3158 0.4169 0.31511 0.4044 " pathEditMode="relative" rAng="3784054" ptsTypes="fffffffffffffffff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" y="3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7" presetID="4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0.37338 C -0.01475 0.12685 0.14358 -0.08657 0.35608 -0.10093 C 0.55903 -0.11944 0.74896 0.0456 0.76164 0.28519 C 0.77761 0.50556 0.64428 0.71181 0.454 0.72639 C 0.28004 0.7375 0.11494 0.60116 0.10244 0.3956 C 0.08976 0.20787 0.20087 0.03102 0.36216 0.01644 C 0.51112 0.00556 0.65105 0.11968 0.66025 0.29236 C 0.66962 0.44676 0.58108 0.59745 0.44792 0.60509 C 0.32744 0.61597 0.21355 0.52778 0.20365 0.38796 C 0.19757 0.26273 0.26407 0.14167 0.36875 0.13449 C 0.46059 0.12685 0.55244 0.19329 0.55903 0.29977 C 0.56511 0.3919 0.51789 0.48009 0.44132 0.4875 C 0.37796 0.49445 0.31146 0.4544 0.30816 0.38079 C 0.30209 0.32153 0.32744 0.25903 0.37466 0.25185 C 0.4132 0.25185 0.45122 0.26667 0.4573 0.30671 C 0.46059 0.3331 0.454 0.35857 0.43525 0.36945 C 0.42587 0.37338 0.41928 0.37338 0.4099 0.36945 " pathEditMode="relative" rAng="0" ptsTypes="fffffffffffffffff">
                                      <p:cBhvr>
                                        <p:cTn id="18" dur="5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" y="-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521493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71462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00" y="2643188"/>
            <a:ext cx="135731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5143500"/>
            <a:ext cx="150018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214313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0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Documents and Settings\Admin\Мои документы\Мои рисунки\предлог урок\e2b4d9581651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429" t="12030" r="11427" b="9773"/>
          <a:stretch>
            <a:fillRect/>
          </a:stretch>
        </p:blipFill>
        <p:spPr bwMode="auto">
          <a:xfrm>
            <a:off x="3929063" y="2992438"/>
            <a:ext cx="1357312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-8.51852E-6 L -0.14966 -0.26251 " pathEditMode="relative" ptsTypes="AA">
                                      <p:cBhvr>
                                        <p:cTn id="6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966 -0.26251 L 3.88889E-6 -0.01065 " pathEditMode="relative" ptsTypes="AA">
                                      <p:cBhvr>
                                        <p:cTn id="6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9.62963E-6 L -0.27553 -9.62963E-6 " pathEditMode="relative" ptsTypes="AA">
                                      <p:cBhvr>
                                        <p:cTn id="6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553 -1.48148E-6 L 0.00018 0.01064 " pathEditMode="relative" ptsTypes="AA">
                                      <p:cBhvr>
                                        <p:cTn id="7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6.2963E-6 L -0.2047 0.24143 " pathEditMode="relative" ptsTypes="AA">
                                      <p:cBhvr>
                                        <p:cTn id="7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47 0.24144 L -0.01581 0.02106 " pathEditMode="relative" ptsTypes="AA">
                                      <p:cBhvr>
                                        <p:cTn id="7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6.2963E-6 L 0.15747 0.22059 " pathEditMode="relative" ptsTypes="AA">
                                      <p:cBhvr>
                                        <p:cTn id="7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47 0.2206 L 0.01563 0.00022 " pathEditMode="relative" ptsTypes="AA">
                                      <p:cBhvr>
                                        <p:cTn id="8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0.2441 -0.01042 " pathEditMode="relative" ptsTypes="AA">
                                      <p:cBhvr>
                                        <p:cTn id="8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1 -0.01042 L 0.00782 0.01064 " pathEditMode="relative" ptsTypes="AA">
                                      <p:cBhvr>
                                        <p:cTn id="8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8.14815E-6 L 0.17327 -0.30464 " pathEditMode="relative" ptsTypes="AA">
                                      <p:cBhvr>
                                        <p:cTn id="9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27 -0.30463 L 0.0158 -0.02107 " pathEditMode="relative" ptsTypes="AA">
                                      <p:cBhvr>
                                        <p:cTn id="9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Мои документы\Мои рисунки\предлог урок\e2b4d9581651t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429" t="12030" r="11427" b="9773"/>
          <a:stretch>
            <a:fillRect/>
          </a:stretch>
        </p:blipFill>
        <p:spPr bwMode="auto">
          <a:xfrm>
            <a:off x="285750" y="2428875"/>
            <a:ext cx="1643063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2357438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7675" y="245586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4444E-6 C 3.05556E-6 0.17547 0.08767 0.32037 0.19479 0.32037 C 0.32118 0.32037 0.36666 0.16019 0.38611 0.06366 L 0.4059 -0.06412 C 0.42534 -0.16018 0.47396 -0.32013 0.61684 -0.32013 C 0.70816 -0.32013 0.81198 -0.17592 0.81198 -4.44444E-6 C 0.81198 0.17547 0.70816 0.32037 0.61684 0.32037 C 0.47396 0.32037 0.42534 0.16019 0.4059 0.06366 L 0.38611 -0.06412 C 0.36666 -0.16018 0.32118 -0.32013 0.19479 -0.32013 C 0.08767 -0.32013 3.05556E-6 -0.17592 3.05556E-6 -4.44444E-6 Z " pathEditMode="relative" rAng="0" ptsTypes="ffFffffFfff">
                                      <p:cBhvr>
                                        <p:cTn id="6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C 3.05556E-6 0.16991 0.08784 0.30995 0.19496 0.30995 C 0.32135 0.30995 0.36701 0.15463 0.38628 0.06158 L 0.40607 -0.0618 C 0.42552 -0.15486 0.47413 -0.30949 0.61684 -0.30949 C 0.70833 -0.30949 0.81215 -0.17014 0.81215 -1.11111E-6 C 0.81215 0.16991 0.70833 0.30995 0.61684 0.30995 C 0.47413 0.30995 0.42552 0.15463 0.40607 0.06158 L 0.38628 -0.0618 C 0.36701 -0.15486 0.32135 -0.30949 0.19496 -0.30949 C 0.08784 -0.30949 3.05556E-6 -0.17014 3.05556E-6 -1.11111E-6 Z " pathEditMode="relative" rAng="0" ptsTypes="ffFffffFfff">
                                      <p:cBhvr>
                                        <p:cTn id="9" dur="3000" spd="-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862"/>
          </a:xfrm>
        </p:spPr>
        <p:txBody>
          <a:bodyPr>
            <a:normAutofit/>
          </a:bodyPr>
          <a:lstStyle/>
          <a:p>
            <a:r>
              <a:rPr lang="ru-RU" sz="4600" smtClean="0">
                <a:latin typeface="Cooper" pitchFamily="2" charset="0"/>
              </a:rPr>
              <a:t>Самостоятельная работа </a:t>
            </a:r>
            <a:br>
              <a:rPr lang="ru-RU" sz="4600" smtClean="0">
                <a:latin typeface="Cooper" pitchFamily="2" charset="0"/>
              </a:rPr>
            </a:br>
            <a:r>
              <a:rPr lang="ru-RU" sz="4600" smtClean="0">
                <a:latin typeface="Cooper" pitchFamily="2" charset="0"/>
              </a:rPr>
              <a:t>«Проверь себя»</a:t>
            </a:r>
          </a:p>
        </p:txBody>
      </p:sp>
      <p:pic>
        <p:nvPicPr>
          <p:cNvPr id="1229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2565400"/>
            <a:ext cx="30956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5716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Распределите слова по двум столбикам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i="1" dirty="0" smtClean="0"/>
              <a:t>Варен…е, об…</a:t>
            </a:r>
            <a:r>
              <a:rPr lang="ru-RU" i="1" dirty="0" err="1" smtClean="0"/>
              <a:t>ясни</a:t>
            </a:r>
            <a:r>
              <a:rPr lang="ru-RU" i="1" dirty="0" smtClean="0"/>
              <a:t>, от…</a:t>
            </a:r>
            <a:r>
              <a:rPr lang="ru-RU" i="1" dirty="0" err="1" smtClean="0"/>
              <a:t>езд</a:t>
            </a:r>
            <a:r>
              <a:rPr lang="ru-RU" i="1" dirty="0" smtClean="0"/>
              <a:t>, л…</a:t>
            </a:r>
            <a:r>
              <a:rPr lang="ru-RU" i="1" dirty="0" err="1" smtClean="0"/>
              <a:t>ёт</a:t>
            </a:r>
            <a:r>
              <a:rPr lang="ru-RU" i="1" dirty="0" smtClean="0"/>
              <a:t>, </a:t>
            </a:r>
            <a:r>
              <a:rPr lang="ru-RU" i="1" dirty="0" err="1" smtClean="0"/>
              <a:t>ноч</a:t>
            </a:r>
            <a:r>
              <a:rPr lang="ru-RU" i="1" dirty="0" smtClean="0"/>
              <a:t>…</a:t>
            </a:r>
            <a:r>
              <a:rPr lang="ru-RU" i="1" dirty="0" err="1" smtClean="0"/>
              <a:t>ю</a:t>
            </a:r>
            <a:r>
              <a:rPr lang="ru-RU" i="1" dirty="0" smtClean="0"/>
              <a:t>, с…ел, </a:t>
            </a:r>
            <a:r>
              <a:rPr lang="ru-RU" i="1" dirty="0" err="1" smtClean="0"/>
              <a:t>вороб</a:t>
            </a:r>
            <a:r>
              <a:rPr lang="ru-RU" i="1" dirty="0" smtClean="0"/>
              <a:t>…и, об…явление, под…ехал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2478054" y="4036994"/>
            <a:ext cx="413068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785786" y="2571744"/>
            <a:ext cx="785818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91944" y="1785926"/>
            <a:ext cx="657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err="1" smtClean="0"/>
              <a:t>ь</a:t>
            </a:r>
            <a:endParaRPr lang="ru-RU" sz="6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500826" y="1785927"/>
            <a:ext cx="7457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err="1" smtClean="0"/>
              <a:t>ъ</a:t>
            </a:r>
            <a:endParaRPr lang="ru-RU" sz="6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501090" y="642918"/>
            <a:ext cx="285752" cy="571504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3" descr="545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43702" y="4500570"/>
            <a:ext cx="2138368" cy="213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86530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FF0000"/>
                </a:solidFill>
              </a:rPr>
              <a:t>Составь словосочетания, подбирая подходящие по смыслу слова из первого и  второго столбиков.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2478054" y="4036994"/>
            <a:ext cx="413068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8501090" y="642918"/>
            <a:ext cx="285752" cy="5715040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3" descr="545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43702" y="4500570"/>
            <a:ext cx="2138368" cy="213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785786" y="1751079"/>
          <a:ext cx="7500990" cy="4204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28"/>
                <a:gridCol w="3500462"/>
              </a:tblGrid>
              <a:tr h="49062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8725" algn="l"/>
                        </a:tabLst>
                      </a:pPr>
                      <a:r>
                        <a:rPr lang="ru-RU" sz="3200" b="0" dirty="0" smtClean="0">
                          <a:latin typeface="Calibri"/>
                          <a:ea typeface="Times New Roman"/>
                          <a:cs typeface="Times New Roman"/>
                        </a:rPr>
                        <a:t>в</a:t>
                      </a:r>
                      <a:endParaRPr lang="ru-RU" sz="32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8725" algn="l"/>
                        </a:tabLst>
                      </a:pP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31337">
                <a:tc>
                  <a:txBody>
                    <a:bodyPr/>
                    <a:lstStyle/>
                    <a:p>
                      <a:pPr marL="4572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28725" algn="l"/>
                        </a:tabLst>
                        <a:defRPr/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  <a:cs typeface="Times New Roman"/>
                        </a:rPr>
                        <a:t>Вкусное</a:t>
                      </a:r>
                      <a:endParaRPr lang="ru-RU" sz="32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28725" algn="l"/>
                        </a:tabLst>
                        <a:defRPr/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  <a:cs typeface="Times New Roman"/>
                        </a:rPr>
                        <a:t>с..</a:t>
                      </a:r>
                      <a:r>
                        <a:rPr lang="ru-RU" sz="3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едобный</a:t>
                      </a:r>
                      <a:endParaRPr lang="ru-RU" sz="32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8725" algn="l"/>
                        </a:tabLst>
                      </a:pP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3050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8725" algn="l"/>
                        </a:tabLst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под…</a:t>
                      </a:r>
                      <a:r>
                        <a:rPr lang="ru-RU" sz="3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ёмный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8725" algn="l"/>
                        </a:tabLst>
                      </a:pPr>
                      <a:r>
                        <a:rPr lang="ru-RU" sz="3200" dirty="0" err="1">
                          <a:latin typeface="Times New Roman"/>
                          <a:ea typeface="Times New Roman"/>
                          <a:cs typeface="Times New Roman"/>
                        </a:rPr>
                        <a:t>вз</a:t>
                      </a: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…ерошенный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3050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8725" algn="l"/>
                        </a:tabLs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дружная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8725" algn="l"/>
                        </a:tabLs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варен…е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3050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8725" algn="l"/>
                        </a:tabLs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воробей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8725" algn="l"/>
                        </a:tabLs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сем..я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3050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8725" algn="l"/>
                        </a:tabLs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гриб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28725" algn="l"/>
                        </a:tabLst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  <a:cs typeface="Times New Roman"/>
                        </a:rPr>
                        <a:t>кран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" name="Рисунок 3" descr="5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4500570"/>
            <a:ext cx="2138368" cy="213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Проверь себя!</a:t>
            </a:r>
          </a:p>
        </p:txBody>
      </p:sp>
      <p:sp>
        <p:nvSpPr>
          <p:cNvPr id="17" name="Содержимое 16"/>
          <p:cNvSpPr>
            <a:spLocks noGrp="1"/>
          </p:cNvSpPr>
          <p:nvPr>
            <p:ph sz="quarter" idx="1"/>
          </p:nvPr>
        </p:nvSpPr>
        <p:spPr>
          <a:xfrm>
            <a:off x="428596" y="1285860"/>
            <a:ext cx="4038600" cy="4643470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ru-RU" sz="7200" b="1" dirty="0" smtClean="0">
                <a:solidFill>
                  <a:srgbClr val="C00000"/>
                </a:solidFill>
              </a:rPr>
              <a:t>       </a:t>
            </a:r>
            <a:r>
              <a:rPr lang="ru-RU" sz="7200" b="1" kern="10" dirty="0" smtClean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Narrow"/>
              </a:rPr>
              <a:t>Ь</a:t>
            </a:r>
            <a:endParaRPr lang="ru-RU" sz="7200" b="1" dirty="0" smtClean="0"/>
          </a:p>
          <a:p>
            <a:pPr algn="ctr">
              <a:buFont typeface="Arial" charset="0"/>
              <a:buNone/>
              <a:defRPr/>
            </a:pPr>
            <a:r>
              <a:rPr lang="ru-RU" sz="4400" b="1" dirty="0" smtClean="0">
                <a:solidFill>
                  <a:schemeClr val="tx2"/>
                </a:solidFill>
              </a:rPr>
              <a:t>варенье</a:t>
            </a:r>
          </a:p>
          <a:p>
            <a:pPr algn="ctr">
              <a:buFont typeface="Arial" charset="0"/>
              <a:buNone/>
              <a:defRPr/>
            </a:pPr>
            <a:r>
              <a:rPr lang="ru-RU" sz="4400" b="1" dirty="0" smtClean="0">
                <a:solidFill>
                  <a:schemeClr val="tx2"/>
                </a:solidFill>
              </a:rPr>
              <a:t>льёт</a:t>
            </a:r>
          </a:p>
          <a:p>
            <a:pPr algn="ctr">
              <a:buFont typeface="Arial" charset="0"/>
              <a:buNone/>
              <a:defRPr/>
            </a:pPr>
            <a:r>
              <a:rPr lang="ru-RU" sz="4400" b="1" dirty="0" smtClean="0">
                <a:solidFill>
                  <a:schemeClr val="tx2"/>
                </a:solidFill>
              </a:rPr>
              <a:t>ночью</a:t>
            </a:r>
          </a:p>
          <a:p>
            <a:pPr algn="ctr">
              <a:buFont typeface="Arial" charset="0"/>
              <a:buNone/>
              <a:defRPr/>
            </a:pPr>
            <a:r>
              <a:rPr lang="ru-RU" sz="4400" b="1" dirty="0" smtClean="0">
                <a:solidFill>
                  <a:schemeClr val="tx2"/>
                </a:solidFill>
              </a:rPr>
              <a:t>воробьи</a:t>
            </a:r>
          </a:p>
          <a:p>
            <a:pPr>
              <a:buFont typeface="Arial" charset="0"/>
              <a:buNone/>
              <a:defRPr/>
            </a:pP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4648200" y="1285861"/>
            <a:ext cx="4038600" cy="4643470"/>
          </a:xfrm>
        </p:spPr>
        <p:txBody>
          <a:bodyPr>
            <a:normAutofit lnSpcReduction="10000"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7200" b="1" kern="10" dirty="0" smtClean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Narrow"/>
              </a:rPr>
              <a:t>Ъ</a:t>
            </a:r>
            <a:endParaRPr lang="ru-RU" sz="7200" b="1" dirty="0" smtClean="0">
              <a:solidFill>
                <a:srgbClr val="C00000"/>
              </a:solidFill>
            </a:endParaRPr>
          </a:p>
          <a:p>
            <a:pPr algn="ctr">
              <a:buFont typeface="Arial" charset="0"/>
              <a:buNone/>
              <a:defRPr/>
            </a:pPr>
            <a:r>
              <a:rPr lang="ru-RU" sz="4400" b="1" dirty="0" smtClean="0">
                <a:solidFill>
                  <a:schemeClr val="tx2"/>
                </a:solidFill>
              </a:rPr>
              <a:t>объясни</a:t>
            </a:r>
          </a:p>
          <a:p>
            <a:pPr algn="ctr">
              <a:buFont typeface="Arial" charset="0"/>
              <a:buNone/>
              <a:defRPr/>
            </a:pPr>
            <a:r>
              <a:rPr lang="ru-RU" sz="4400" b="1" dirty="0" smtClean="0">
                <a:solidFill>
                  <a:schemeClr val="tx2"/>
                </a:solidFill>
              </a:rPr>
              <a:t>отъезд</a:t>
            </a:r>
          </a:p>
          <a:p>
            <a:pPr algn="ctr">
              <a:buFont typeface="Arial" charset="0"/>
              <a:buNone/>
              <a:defRPr/>
            </a:pPr>
            <a:r>
              <a:rPr lang="ru-RU" sz="4400" b="1" dirty="0" smtClean="0">
                <a:solidFill>
                  <a:schemeClr val="tx2"/>
                </a:solidFill>
              </a:rPr>
              <a:t>съел</a:t>
            </a:r>
          </a:p>
          <a:p>
            <a:pPr algn="ctr">
              <a:buFont typeface="Arial" charset="0"/>
              <a:buNone/>
              <a:defRPr/>
            </a:pPr>
            <a:r>
              <a:rPr lang="ru-RU" sz="4400" b="1" dirty="0" smtClean="0">
                <a:solidFill>
                  <a:schemeClr val="tx2"/>
                </a:solidFill>
              </a:rPr>
              <a:t>объявление</a:t>
            </a:r>
          </a:p>
          <a:p>
            <a:pPr algn="ctr">
              <a:buFont typeface="Arial" charset="0"/>
              <a:buNone/>
              <a:defRPr/>
            </a:pPr>
            <a:r>
              <a:rPr lang="ru-RU" sz="4400" b="1" dirty="0" smtClean="0">
                <a:solidFill>
                  <a:schemeClr val="tx2"/>
                </a:solidFill>
              </a:rPr>
              <a:t>подъехал</a:t>
            </a:r>
            <a:endParaRPr lang="ru-RU" sz="4400" b="1" dirty="0">
              <a:solidFill>
                <a:schemeClr val="tx2"/>
              </a:solidFill>
            </a:endParaRPr>
          </a:p>
        </p:txBody>
      </p:sp>
      <p:pic>
        <p:nvPicPr>
          <p:cNvPr id="5125" name="Рисунок 3" descr="5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714620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37973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8800" b="1" dirty="0" err="1" smtClean="0">
                <a:solidFill>
                  <a:srgbClr val="FF0000"/>
                </a:solidFill>
              </a:rPr>
              <a:t>Физминутка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945090" cy="4572000"/>
          </a:xfrm>
        </p:spPr>
        <p:txBody>
          <a:bodyPr/>
          <a:lstStyle/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611188" y="404813"/>
            <a:ext cx="7993062" cy="1008062"/>
          </a:xfrm>
          <a:prstGeom prst="wedgeRoundRectCallout">
            <a:avLst>
              <a:gd name="adj1" fmla="val 1958"/>
              <a:gd name="adj2" fmla="val 8889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Что общего в данных словах, какое различие?</a:t>
            </a:r>
          </a:p>
          <a:p>
            <a:pPr algn="ctr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В каком  </a:t>
            </a: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«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облаке»,не нужно писать Ъ </a:t>
            </a: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знак.</a:t>
            </a:r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900113" y="2276475"/>
            <a:ext cx="2232025" cy="792163"/>
          </a:xfrm>
          <a:prstGeom prst="cloudCallout">
            <a:avLst>
              <a:gd name="adj1" fmla="val 52417"/>
              <a:gd name="adj2" fmla="val 48597"/>
            </a:avLst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/>
              <a:t>Под*езд</a:t>
            </a: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971550" y="3213100"/>
            <a:ext cx="2303463" cy="863600"/>
          </a:xfrm>
          <a:prstGeom prst="cloudCallout">
            <a:avLst>
              <a:gd name="adj1" fmla="val 26843"/>
              <a:gd name="adj2" fmla="val 40625"/>
            </a:avLst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/>
              <a:t>Вы*езд</a:t>
            </a:r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900113" y="4292600"/>
            <a:ext cx="2232025" cy="935038"/>
          </a:xfrm>
          <a:prstGeom prst="cloudCallout">
            <a:avLst>
              <a:gd name="adj1" fmla="val 52986"/>
              <a:gd name="adj2" fmla="val 36250"/>
            </a:avLst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cs typeface="Arial" pitchFamily="34" charset="0"/>
              </a:rPr>
              <a:t>От*езд</a:t>
            </a:r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6516688" y="3357563"/>
            <a:ext cx="2232025" cy="865187"/>
          </a:xfrm>
          <a:prstGeom prst="cloudCallout">
            <a:avLst>
              <a:gd name="adj1" fmla="val -58750"/>
              <a:gd name="adj2" fmla="val -12569"/>
            </a:avLst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/>
              <a:t>С*езд</a:t>
            </a:r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6516688" y="2349500"/>
            <a:ext cx="2232025" cy="865188"/>
          </a:xfrm>
          <a:prstGeom prst="cloudCallout">
            <a:avLst>
              <a:gd name="adj1" fmla="val -43741"/>
              <a:gd name="adj2" fmla="val 48347"/>
            </a:avLst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/>
              <a:t>За*езд</a:t>
            </a:r>
          </a:p>
        </p:txBody>
      </p:sp>
      <p:sp>
        <p:nvSpPr>
          <p:cNvPr id="15368" name="AutoShape 8"/>
          <p:cNvSpPr>
            <a:spLocks noChangeArrowheads="1"/>
          </p:cNvSpPr>
          <p:nvPr/>
        </p:nvSpPr>
        <p:spPr bwMode="auto">
          <a:xfrm>
            <a:off x="6588125" y="4508500"/>
            <a:ext cx="2232025" cy="863600"/>
          </a:xfrm>
          <a:prstGeom prst="cloudCallout">
            <a:avLst>
              <a:gd name="adj1" fmla="val -48292"/>
              <a:gd name="adj2" fmla="val 47426"/>
            </a:avLst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cs typeface="Arial" pitchFamily="34" charset="0"/>
              </a:rPr>
              <a:t>Об*ём</a:t>
            </a:r>
          </a:p>
        </p:txBody>
      </p:sp>
      <p:sp>
        <p:nvSpPr>
          <p:cNvPr id="15369" name="AutoShape 9"/>
          <p:cNvSpPr>
            <a:spLocks noChangeArrowheads="1"/>
          </p:cNvSpPr>
          <p:nvPr/>
        </p:nvSpPr>
        <p:spPr bwMode="auto">
          <a:xfrm>
            <a:off x="6588125" y="5445125"/>
            <a:ext cx="2376488" cy="936625"/>
          </a:xfrm>
          <a:prstGeom prst="cloudCallout">
            <a:avLst>
              <a:gd name="adj1" fmla="val -41315"/>
              <a:gd name="adj2" fmla="val 19829"/>
            </a:avLst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/>
              <a:t>У*езд</a:t>
            </a: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916238" y="4076700"/>
            <a:ext cx="3457575" cy="1992313"/>
            <a:chOff x="1791" y="2750"/>
            <a:chExt cx="2178" cy="1029"/>
          </a:xfrm>
        </p:grpSpPr>
        <p:pic>
          <p:nvPicPr>
            <p:cNvPr id="2" name="Picture 11" descr="MAGIC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91" y="2750"/>
              <a:ext cx="2178" cy="1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7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2789" y="3158"/>
              <a:ext cx="817" cy="318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26227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Impact"/>
                </a:rPr>
                <a:t>Подумай!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2916238" y="4076700"/>
            <a:ext cx="3455987" cy="2019300"/>
            <a:chOff x="1837" y="1117"/>
            <a:chExt cx="2177" cy="1226"/>
          </a:xfrm>
        </p:grpSpPr>
        <p:pic>
          <p:nvPicPr>
            <p:cNvPr id="15374" name="Picture 14" descr="MAGIC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37" y="1117"/>
              <a:ext cx="2177" cy="1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5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2653" y="1616"/>
              <a:ext cx="1089" cy="278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26227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Impact"/>
                </a:rPr>
                <a:t>Молодец!</a:t>
              </a:r>
            </a:p>
          </p:txBody>
        </p:sp>
      </p:grpSp>
      <p:sp>
        <p:nvSpPr>
          <p:cNvPr id="15376" name="AutoShape 16"/>
          <p:cNvSpPr>
            <a:spLocks noChangeArrowheads="1"/>
          </p:cNvSpPr>
          <p:nvPr/>
        </p:nvSpPr>
        <p:spPr bwMode="auto">
          <a:xfrm>
            <a:off x="827088" y="5445125"/>
            <a:ext cx="2232025" cy="863600"/>
          </a:xfrm>
          <a:prstGeom prst="cloudCallout">
            <a:avLst>
              <a:gd name="adj1" fmla="val 60171"/>
              <a:gd name="adj2" fmla="val 26287"/>
            </a:avLst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/>
              <a:t>При*езд</a:t>
            </a:r>
          </a:p>
        </p:txBody>
      </p:sp>
      <p:pic>
        <p:nvPicPr>
          <p:cNvPr id="3" name="Picture 19" descr="C41-33 копи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1752600"/>
            <a:ext cx="1676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000" fill="hold"/>
                                        <p:tgtEl>
                                          <p:spTgt spid="1536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9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3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1536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9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1000" fill="hold"/>
                                        <p:tgtEl>
                                          <p:spTgt spid="153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4" presetID="9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1000" fill="hold"/>
                                        <p:tgtEl>
                                          <p:spTgt spid="1536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9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5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53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9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5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 nodeType="clickPar">
                      <p:stCondLst>
                        <p:cond delay="0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9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5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 nodeType="clickPar">
                      <p:stCondLst>
                        <p:cond delay="0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9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9"/>
                  </p:tgtEl>
                </p:cond>
              </p:nextCondLst>
            </p:seq>
          </p:childTnLst>
        </p:cTn>
      </p:par>
    </p:tnLst>
    <p:bldLst>
      <p:bldP spid="15362" grpId="0" animBg="1"/>
      <p:bldP spid="15363" grpId="0" animBg="1"/>
      <p:bldP spid="15363" grpId="1"/>
      <p:bldP spid="15364" grpId="0" animBg="1"/>
      <p:bldP spid="15364" grpId="1" animBg="1"/>
      <p:bldP spid="15365" grpId="0" animBg="1"/>
      <p:bldP spid="15365" grpId="1"/>
      <p:bldP spid="15366" grpId="0" animBg="1"/>
      <p:bldP spid="15366" grpId="1"/>
      <p:bldP spid="15367" grpId="0" animBg="1"/>
      <p:bldP spid="15367" grpId="1" animBg="1"/>
      <p:bldP spid="15368" grpId="0" animBg="1"/>
      <p:bldP spid="15368" grpId="1"/>
      <p:bldP spid="15369" grpId="0" animBg="1"/>
      <p:bldP spid="15369" grpId="1" animBg="1"/>
      <p:bldP spid="15376" grpId="0" animBg="1"/>
      <p:bldP spid="1537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Работа над предложением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3600" dirty="0" smtClean="0"/>
              <a:t>Запиши предложение</a:t>
            </a:r>
          </a:p>
          <a:p>
            <a:endParaRPr lang="ru-RU" sz="3600" dirty="0" smtClean="0"/>
          </a:p>
          <a:p>
            <a:r>
              <a:rPr lang="ru-RU" sz="3600" dirty="0" smtClean="0"/>
              <a:t>Выдели грамматическую основу</a:t>
            </a:r>
          </a:p>
          <a:p>
            <a:endParaRPr lang="ru-RU" sz="3600" dirty="0" smtClean="0"/>
          </a:p>
          <a:p>
            <a:r>
              <a:rPr lang="ru-RU" sz="3600" dirty="0" smtClean="0"/>
              <a:t>Дай ему характеристику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42852"/>
            <a:ext cx="8715436" cy="6143667"/>
          </a:xfr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Русский язык</a:t>
            </a:r>
            <a:br>
              <a:rPr lang="ru-RU" sz="8800" b="1" dirty="0" smtClean="0">
                <a:solidFill>
                  <a:srgbClr val="FF0000"/>
                </a:solidFill>
              </a:rPr>
            </a:br>
            <a:r>
              <a:rPr lang="ru-RU" sz="8800" b="1" dirty="0" smtClean="0">
                <a:solidFill>
                  <a:srgbClr val="FF0000"/>
                </a:solidFill>
              </a:rPr>
              <a:t>4 класс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786454"/>
            <a:ext cx="6172200" cy="58846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97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Comic Sans MS" pitchFamily="66" charset="0"/>
              </a:rPr>
              <a:t>Подведение итогов урока</a:t>
            </a:r>
            <a:endParaRPr lang="ru-RU" sz="6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3929058" y="3143248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7467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i="1" dirty="0" smtClean="0">
                <a:solidFill>
                  <a:srgbClr val="FF6699"/>
                </a:solidFill>
              </a:rPr>
              <a:t>Домашнее задание.</a:t>
            </a:r>
            <a:endParaRPr lang="ru-RU" sz="7200" i="1" dirty="0">
              <a:solidFill>
                <a:srgbClr val="FF66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7200" dirty="0" smtClean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800" b="1" u="sng" dirty="0" smtClean="0">
                <a:solidFill>
                  <a:srgbClr val="0070C0"/>
                </a:solidFill>
                <a:uFill>
                  <a:solidFill>
                    <a:srgbClr val="FF6699"/>
                  </a:solidFill>
                </a:uFill>
              </a:rPr>
              <a:t>1. с. 64, повторить правило.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800" b="1" u="sng" dirty="0" smtClean="0">
                <a:solidFill>
                  <a:srgbClr val="0070C0"/>
                </a:solidFill>
                <a:uFill>
                  <a:solidFill>
                    <a:srgbClr val="FF6699"/>
                  </a:solidFill>
                </a:uFill>
              </a:rPr>
              <a:t>2. Найти пословицу, поговорку с </a:t>
            </a:r>
            <a:r>
              <a:rPr lang="ru-RU" sz="4800" b="1" u="sng" dirty="0" err="1" smtClean="0">
                <a:solidFill>
                  <a:srgbClr val="0070C0"/>
                </a:solidFill>
                <a:uFill>
                  <a:solidFill>
                    <a:srgbClr val="FF6699"/>
                  </a:solidFill>
                </a:uFill>
              </a:rPr>
              <a:t>ъ</a:t>
            </a:r>
            <a:r>
              <a:rPr lang="ru-RU" sz="4800" b="1" u="sng" dirty="0" smtClean="0">
                <a:solidFill>
                  <a:srgbClr val="0070C0"/>
                </a:solidFill>
                <a:uFill>
                  <a:solidFill>
                    <a:srgbClr val="FF6699"/>
                  </a:solidFill>
                </a:uFill>
              </a:rPr>
              <a:t> или </a:t>
            </a:r>
            <a:r>
              <a:rPr lang="ru-RU" sz="4800" b="1" u="sng" dirty="0" err="1" smtClean="0">
                <a:solidFill>
                  <a:srgbClr val="0070C0"/>
                </a:solidFill>
                <a:uFill>
                  <a:solidFill>
                    <a:srgbClr val="FF6699"/>
                  </a:solidFill>
                </a:uFill>
              </a:rPr>
              <a:t>ь</a:t>
            </a:r>
            <a:r>
              <a:rPr lang="ru-RU" sz="4800" b="1" u="sng" dirty="0" smtClean="0">
                <a:solidFill>
                  <a:srgbClr val="0070C0"/>
                </a:solidFill>
                <a:uFill>
                  <a:solidFill>
                    <a:srgbClr val="FF6699"/>
                  </a:solidFill>
                </a:uFill>
              </a:rPr>
              <a:t> знаком (по желанию).</a:t>
            </a:r>
            <a:endParaRPr lang="ru-RU" sz="4800" b="1" u="sng" dirty="0">
              <a:solidFill>
                <a:srgbClr val="0070C0"/>
              </a:solidFill>
              <a:uFill>
                <a:solidFill>
                  <a:srgbClr val="FF6699"/>
                </a:solidFill>
              </a:uFill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28604"/>
            <a:ext cx="27432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758138" cy="107154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33CC"/>
                </a:solidFill>
                <a:latin typeface="Comic Sans MS" pitchFamily="66" charset="0"/>
              </a:rPr>
              <a:t>Оцени свою работу на уроке</a:t>
            </a:r>
            <a:endParaRPr lang="ru-RU" sz="4000" b="1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8186766" cy="5259530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/>
              <a:t>                  </a:t>
            </a:r>
            <a:r>
              <a:rPr lang="ru-RU" sz="3600" b="1" dirty="0" smtClean="0">
                <a:solidFill>
                  <a:srgbClr val="009900"/>
                </a:solidFill>
              </a:rPr>
              <a:t>Урок полезен, всё понятно.                           </a:t>
            </a:r>
            <a:endParaRPr lang="ru-RU" sz="3600" b="1" dirty="0" smtClean="0"/>
          </a:p>
          <a:p>
            <a:r>
              <a:rPr lang="ru-RU" dirty="0" smtClean="0"/>
              <a:t> </a:t>
            </a:r>
            <a:endParaRPr lang="ru-RU" sz="3600" dirty="0" smtClean="0">
              <a:solidFill>
                <a:srgbClr val="009900"/>
              </a:solidFill>
            </a:endParaRPr>
          </a:p>
          <a:p>
            <a:r>
              <a:rPr lang="ru-RU" sz="3600" dirty="0" smtClean="0">
                <a:solidFill>
                  <a:srgbClr val="009900"/>
                </a:solidFill>
              </a:rPr>
              <a:t>            </a:t>
            </a:r>
            <a:r>
              <a:rPr lang="ru-RU" sz="3600" b="1" dirty="0" smtClean="0">
                <a:solidFill>
                  <a:srgbClr val="FFFF00"/>
                </a:solidFill>
              </a:rPr>
              <a:t>Лишь кое-что чуть- чуть  не </a:t>
            </a:r>
            <a:r>
              <a:rPr lang="ru-RU" sz="3600" b="1" smtClean="0">
                <a:solidFill>
                  <a:srgbClr val="FFFF00"/>
                </a:solidFill>
              </a:rPr>
              <a:t>…       неясно</a:t>
            </a:r>
            <a:r>
              <a:rPr lang="ru-RU" sz="3600" b="1" dirty="0" smtClean="0">
                <a:solidFill>
                  <a:srgbClr val="FFFF00"/>
                </a:solidFill>
              </a:rPr>
              <a:t>.    </a:t>
            </a:r>
          </a:p>
          <a:p>
            <a:endParaRPr lang="ru-RU" sz="3600" dirty="0" smtClean="0">
              <a:solidFill>
                <a:srgbClr val="FFFF00"/>
              </a:solidFill>
            </a:endParaRPr>
          </a:p>
          <a:p>
            <a:r>
              <a:rPr lang="ru-RU" sz="3600" dirty="0" smtClean="0">
                <a:solidFill>
                  <a:srgbClr val="FFFF00"/>
                </a:solidFill>
              </a:rPr>
              <a:t>             </a:t>
            </a:r>
            <a:r>
              <a:rPr lang="ru-RU" sz="3600" b="1" dirty="0" smtClean="0">
                <a:solidFill>
                  <a:srgbClr val="FF0000"/>
                </a:solidFill>
              </a:rPr>
              <a:t>Ещё придётся потрудится! </a:t>
            </a:r>
          </a:p>
          <a:p>
            <a:endParaRPr lang="ru-RU" sz="3600" dirty="0" smtClean="0">
              <a:solidFill>
                <a:srgbClr val="FFFF00"/>
              </a:solidFill>
            </a:endParaRPr>
          </a:p>
          <a:p>
            <a:r>
              <a:rPr lang="ru-RU" sz="3600" dirty="0" smtClean="0">
                <a:solidFill>
                  <a:srgbClr val="0033CC"/>
                </a:solidFill>
              </a:rPr>
              <a:t>      </a:t>
            </a:r>
            <a:r>
              <a:rPr lang="ru-RU" sz="3600" b="1" dirty="0" smtClean="0">
                <a:solidFill>
                  <a:srgbClr val="0033CC"/>
                </a:solidFill>
              </a:rPr>
              <a:t>И всё у нас получится!</a:t>
            </a:r>
            <a:endParaRPr lang="ru-RU" sz="3600" b="1" dirty="0">
              <a:solidFill>
                <a:srgbClr val="0033CC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57224" y="3857628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857224" y="1285860"/>
            <a:ext cx="914400" cy="91440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57224" y="2571744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512168"/>
          </a:xfrm>
        </p:spPr>
        <p:txBody>
          <a:bodyPr rtlCol="0">
            <a:prstTxWarp prst="textDeflateBottom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315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733675" y="2879725"/>
            <a:ext cx="2914650" cy="2314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52"/>
            <a:ext cx="750099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357166"/>
            <a:ext cx="8183880" cy="557216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sz="3000" dirty="0" smtClean="0">
                <a:latin typeface="Arial Black" pitchFamily="34" charset="0"/>
              </a:rPr>
              <a:t>Объясни орфограммы</a:t>
            </a:r>
          </a:p>
          <a:p>
            <a:r>
              <a:rPr lang="ru-RU" dirty="0" smtClean="0"/>
              <a:t>                                                    </a:t>
            </a:r>
          </a:p>
          <a:p>
            <a:r>
              <a:rPr lang="ru-RU" sz="4800" dirty="0" err="1" smtClean="0"/>
              <a:t>Ука</a:t>
            </a:r>
            <a:r>
              <a:rPr lang="ru-RU" sz="4800" dirty="0" smtClean="0"/>
              <a:t> _ </a:t>
            </a:r>
            <a:r>
              <a:rPr lang="ru-RU" sz="4800" dirty="0" err="1" smtClean="0"/>
              <a:t>ка</a:t>
            </a:r>
            <a:endParaRPr lang="ru-RU" sz="4800" dirty="0" smtClean="0"/>
          </a:p>
          <a:p>
            <a:r>
              <a:rPr lang="ru-RU" sz="4800" dirty="0" smtClean="0"/>
              <a:t>Чес _ </a:t>
            </a:r>
            <a:r>
              <a:rPr lang="ru-RU" sz="4800" dirty="0" err="1" smtClean="0"/>
              <a:t>ный</a:t>
            </a:r>
            <a:endParaRPr lang="ru-RU" sz="4800" dirty="0" smtClean="0"/>
          </a:p>
          <a:p>
            <a:r>
              <a:rPr lang="ru-RU" sz="4800" dirty="0" smtClean="0"/>
              <a:t>Друз _ я</a:t>
            </a:r>
          </a:p>
          <a:p>
            <a:r>
              <a:rPr lang="ru-RU" sz="4800" dirty="0" err="1" smtClean="0"/>
              <a:t>Лё</a:t>
            </a:r>
            <a:r>
              <a:rPr lang="ru-RU" sz="4800" dirty="0" smtClean="0"/>
              <a:t> _ кий</a:t>
            </a:r>
          </a:p>
          <a:p>
            <a:r>
              <a:rPr lang="ru-RU" sz="4800" dirty="0" err="1" smtClean="0"/>
              <a:t>Звёз</a:t>
            </a:r>
            <a:r>
              <a:rPr lang="ru-RU" sz="4800" dirty="0" smtClean="0"/>
              <a:t> _ </a:t>
            </a:r>
            <a:r>
              <a:rPr lang="ru-RU" sz="4800" dirty="0" err="1" smtClean="0"/>
              <a:t>ный</a:t>
            </a:r>
            <a:endParaRPr lang="ru-RU" sz="4800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600" b="1" dirty="0" smtClean="0"/>
              <a:t>Какое слово лишнее?</a:t>
            </a:r>
            <a:endParaRPr lang="ru-RU" sz="2600" b="1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28596" y="357166"/>
            <a:ext cx="8183880" cy="5572164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О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ru-RU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endParaRPr kumimoji="0" lang="ru-RU" sz="4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  <a:r>
              <a:rPr kumimoji="0" lang="ru-RU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ь</a:t>
            </a:r>
            <a:endParaRPr kumimoji="0" lang="ru-RU" sz="4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  <a:r>
              <a:rPr kumimoji="0" lang="ru-RU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</a:t>
            </a:r>
            <a:endParaRPr kumimoji="0" lang="ru-RU" sz="4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914400" y="304800"/>
            <a:ext cx="7162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Monotype Corsiva"/>
              </a:rPr>
              <a:t>Сформулируйте  тему  и  цель  урока</a:t>
            </a:r>
          </a:p>
        </p:txBody>
      </p:sp>
      <p:sp>
        <p:nvSpPr>
          <p:cNvPr id="10243" name="WordArt 9"/>
          <p:cNvSpPr>
            <a:spLocks noChangeArrowheads="1" noChangeShapeType="1" noTextEdit="1"/>
          </p:cNvSpPr>
          <p:nvPr/>
        </p:nvSpPr>
        <p:spPr bwMode="auto">
          <a:xfrm>
            <a:off x="5334000" y="4953000"/>
            <a:ext cx="838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6600"/>
              </a:solidFill>
              <a:latin typeface="Monotype Corsiva"/>
            </a:endParaRPr>
          </a:p>
        </p:txBody>
      </p:sp>
      <p:sp>
        <p:nvSpPr>
          <p:cNvPr id="10244" name="WordArt 11"/>
          <p:cNvSpPr>
            <a:spLocks noChangeArrowheads="1" noChangeShapeType="1" noTextEdit="1"/>
          </p:cNvSpPr>
          <p:nvPr/>
        </p:nvSpPr>
        <p:spPr bwMode="auto">
          <a:xfrm>
            <a:off x="6858000" y="4953000"/>
            <a:ext cx="609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6600"/>
              </a:solidFill>
              <a:latin typeface="Monotype Corsiva"/>
            </a:endParaRPr>
          </a:p>
        </p:txBody>
      </p:sp>
      <p:sp>
        <p:nvSpPr>
          <p:cNvPr id="10245" name="WordArt 12"/>
          <p:cNvSpPr>
            <a:spLocks noChangeArrowheads="1" noChangeShapeType="1" noTextEdit="1"/>
          </p:cNvSpPr>
          <p:nvPr/>
        </p:nvSpPr>
        <p:spPr bwMode="auto">
          <a:xfrm>
            <a:off x="7391400" y="5867400"/>
            <a:ext cx="685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6600"/>
              </a:solidFill>
              <a:latin typeface="Monotype Corsiva"/>
            </a:endParaRPr>
          </a:p>
        </p:txBody>
      </p:sp>
      <p:sp>
        <p:nvSpPr>
          <p:cNvPr id="10246" name="WordArt 13"/>
          <p:cNvSpPr>
            <a:spLocks noChangeArrowheads="1" noChangeShapeType="1" noTextEdit="1"/>
          </p:cNvSpPr>
          <p:nvPr/>
        </p:nvSpPr>
        <p:spPr bwMode="auto">
          <a:xfrm>
            <a:off x="2590800" y="4800600"/>
            <a:ext cx="609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hlink"/>
              </a:solidFill>
              <a:latin typeface="Monotype Corsiva"/>
            </a:endParaRPr>
          </a:p>
        </p:txBody>
      </p:sp>
      <p:sp>
        <p:nvSpPr>
          <p:cNvPr id="10247" name="WordArt 14"/>
          <p:cNvSpPr>
            <a:spLocks noChangeArrowheads="1" noChangeShapeType="1" noTextEdit="1"/>
          </p:cNvSpPr>
          <p:nvPr/>
        </p:nvSpPr>
        <p:spPr bwMode="auto">
          <a:xfrm>
            <a:off x="1676400" y="4800600"/>
            <a:ext cx="457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hlink"/>
              </a:solidFill>
              <a:latin typeface="Monotype Corsiva"/>
            </a:endParaRPr>
          </a:p>
        </p:txBody>
      </p:sp>
      <p:sp>
        <p:nvSpPr>
          <p:cNvPr id="10248" name="WordArt 15"/>
          <p:cNvSpPr>
            <a:spLocks noChangeArrowheads="1" noChangeShapeType="1" noTextEdit="1"/>
          </p:cNvSpPr>
          <p:nvPr/>
        </p:nvSpPr>
        <p:spPr bwMode="auto">
          <a:xfrm>
            <a:off x="609600" y="5791200"/>
            <a:ext cx="685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hlink"/>
              </a:solidFill>
              <a:latin typeface="Monotype Corsiva"/>
            </a:endParaRPr>
          </a:p>
        </p:txBody>
      </p:sp>
      <p:sp>
        <p:nvSpPr>
          <p:cNvPr id="10249" name="WordArt 16"/>
          <p:cNvSpPr>
            <a:spLocks noChangeArrowheads="1" noChangeShapeType="1" noTextEdit="1"/>
          </p:cNvSpPr>
          <p:nvPr/>
        </p:nvSpPr>
        <p:spPr bwMode="auto">
          <a:xfrm>
            <a:off x="2590800" y="5791200"/>
            <a:ext cx="457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hlink"/>
              </a:solidFill>
              <a:latin typeface="Monotype Corsiva"/>
            </a:endParaRPr>
          </a:p>
        </p:txBody>
      </p:sp>
      <p:sp>
        <p:nvSpPr>
          <p:cNvPr id="10250" name="WordArt 17"/>
          <p:cNvSpPr>
            <a:spLocks noChangeArrowheads="1" noChangeShapeType="1" noTextEdit="1"/>
          </p:cNvSpPr>
          <p:nvPr/>
        </p:nvSpPr>
        <p:spPr bwMode="auto">
          <a:xfrm>
            <a:off x="304800" y="4876800"/>
            <a:ext cx="609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hlink"/>
              </a:solidFill>
              <a:latin typeface="Monotype Corsiva"/>
            </a:endParaRPr>
          </a:p>
        </p:txBody>
      </p:sp>
      <p:sp>
        <p:nvSpPr>
          <p:cNvPr id="10251" name="WordArt 18"/>
          <p:cNvSpPr>
            <a:spLocks noChangeArrowheads="1" noChangeShapeType="1" noTextEdit="1"/>
          </p:cNvSpPr>
          <p:nvPr/>
        </p:nvSpPr>
        <p:spPr bwMode="auto">
          <a:xfrm>
            <a:off x="1676400" y="5943600"/>
            <a:ext cx="533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hlink"/>
              </a:solidFill>
              <a:latin typeface="Monotype Corsiva"/>
            </a:endParaRPr>
          </a:p>
        </p:txBody>
      </p:sp>
      <p:sp>
        <p:nvSpPr>
          <p:cNvPr id="10252" name="WordArt 19"/>
          <p:cNvSpPr>
            <a:spLocks noChangeArrowheads="1" noChangeShapeType="1" noTextEdit="1"/>
          </p:cNvSpPr>
          <p:nvPr/>
        </p:nvSpPr>
        <p:spPr bwMode="auto">
          <a:xfrm>
            <a:off x="7924800" y="4953000"/>
            <a:ext cx="609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6600"/>
              </a:solidFill>
              <a:latin typeface="Monotype Corsiva"/>
            </a:endParaRPr>
          </a:p>
        </p:txBody>
      </p:sp>
      <p:pic>
        <p:nvPicPr>
          <p:cNvPr id="10253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4888" y="1538288"/>
            <a:ext cx="3719512" cy="371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6063" y="1574800"/>
            <a:ext cx="3775075" cy="364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1371600" y="3657600"/>
            <a:ext cx="7010400" cy="215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99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Разделительные</a:t>
            </a:r>
          </a:p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99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Ъ и Ь. </a:t>
            </a:r>
          </a:p>
        </p:txBody>
      </p:sp>
      <p:pic>
        <p:nvPicPr>
          <p:cNvPr id="28676" name="vstu246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vstuplenije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612775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WordArt 5"/>
          <p:cNvSpPr>
            <a:spLocks noChangeArrowheads="1" noChangeShapeType="1" noTextEdit="1"/>
          </p:cNvSpPr>
          <p:nvPr/>
        </p:nvSpPr>
        <p:spPr bwMode="auto">
          <a:xfrm>
            <a:off x="1981200" y="2133600"/>
            <a:ext cx="504825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>
                <a:ln w="9525">
                  <a:noFill/>
                  <a:round/>
                  <a:headEnd/>
                  <a:tailEnd/>
                </a:ln>
                <a:solidFill>
                  <a:srgbClr val="CC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Тема урока:</a:t>
            </a:r>
          </a:p>
        </p:txBody>
      </p:sp>
      <p:pic>
        <p:nvPicPr>
          <p:cNvPr id="7173" name="Picture 6" descr="C41-33 коп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43738" y="0"/>
            <a:ext cx="210026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1" fill="hold"/>
                                        <p:tgtEl>
                                          <p:spTgt spid="286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7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05800" cy="642942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dirty="0" smtClean="0">
                <a:solidFill>
                  <a:srgbClr val="FF0000"/>
                </a:solidFill>
              </a:rPr>
              <a:t> </a:t>
            </a:r>
            <a:br>
              <a:rPr lang="ru-RU" sz="5300" dirty="0" smtClean="0">
                <a:solidFill>
                  <a:srgbClr val="FF0000"/>
                </a:solidFill>
              </a:rPr>
            </a:br>
            <a:r>
              <a:rPr lang="ru-RU" sz="5300" dirty="0" smtClean="0">
                <a:solidFill>
                  <a:srgbClr val="FF0000"/>
                </a:solidFill>
              </a:rPr>
              <a:t/>
            </a:r>
            <a:br>
              <a:rPr lang="ru-RU" sz="5300" dirty="0" smtClean="0">
                <a:solidFill>
                  <a:srgbClr val="FF0000"/>
                </a:solidFill>
              </a:rPr>
            </a:br>
            <a:r>
              <a:rPr lang="ru-RU" sz="5300" dirty="0" smtClean="0">
                <a:solidFill>
                  <a:srgbClr val="FF0000"/>
                </a:solidFill>
              </a:rPr>
              <a:t/>
            </a:r>
            <a:br>
              <a:rPr lang="ru-RU" sz="5300" dirty="0" smtClean="0">
                <a:solidFill>
                  <a:srgbClr val="FF0000"/>
                </a:solidFill>
              </a:rPr>
            </a:br>
            <a:r>
              <a:rPr lang="ru-RU" sz="5300" dirty="0" smtClean="0">
                <a:solidFill>
                  <a:srgbClr val="FF0000"/>
                </a:solidFill>
              </a:rPr>
              <a:t> </a:t>
            </a:r>
            <a:br>
              <a:rPr lang="ru-RU" sz="5300" dirty="0" smtClean="0">
                <a:solidFill>
                  <a:srgbClr val="FF0000"/>
                </a:solidFill>
              </a:rPr>
            </a:br>
            <a:r>
              <a:rPr lang="ru-RU" sz="5300" dirty="0" smtClean="0">
                <a:solidFill>
                  <a:srgbClr val="FF0000"/>
                </a:solidFill>
              </a:rPr>
              <a:t/>
            </a:r>
            <a:br>
              <a:rPr lang="ru-RU" sz="5300" dirty="0" smtClean="0">
                <a:solidFill>
                  <a:srgbClr val="FF0000"/>
                </a:solidFill>
              </a:rPr>
            </a:br>
            <a:r>
              <a:rPr lang="ru-RU" sz="5300" dirty="0" smtClean="0">
                <a:solidFill>
                  <a:srgbClr val="FF0000"/>
                </a:solidFill>
              </a:rPr>
              <a:t/>
            </a:r>
            <a:br>
              <a:rPr lang="ru-RU" sz="5300" dirty="0" smtClean="0">
                <a:solidFill>
                  <a:srgbClr val="FF0000"/>
                </a:solidFill>
              </a:rPr>
            </a:br>
            <a:r>
              <a:rPr lang="ru-RU" sz="5300" dirty="0" smtClean="0">
                <a:solidFill>
                  <a:srgbClr val="FF0000"/>
                </a:solidFill>
              </a:rPr>
              <a:t/>
            </a:r>
            <a:br>
              <a:rPr lang="ru-RU" sz="5300" dirty="0" smtClean="0">
                <a:solidFill>
                  <a:srgbClr val="FF0000"/>
                </a:solidFill>
              </a:rPr>
            </a:br>
            <a:r>
              <a:rPr lang="ru-RU" sz="5300" dirty="0" smtClean="0">
                <a:solidFill>
                  <a:srgbClr val="FF0000"/>
                </a:solidFill>
              </a:rPr>
              <a:t/>
            </a:r>
            <a:br>
              <a:rPr lang="ru-RU" sz="5300" dirty="0" smtClean="0">
                <a:solidFill>
                  <a:srgbClr val="FF0000"/>
                </a:solidFill>
              </a:rPr>
            </a:br>
            <a:r>
              <a:rPr lang="ru-RU" sz="5300" dirty="0" smtClean="0">
                <a:solidFill>
                  <a:srgbClr val="FF0000"/>
                </a:solidFill>
              </a:rPr>
              <a:t/>
            </a:r>
            <a:br>
              <a:rPr lang="ru-RU" sz="5300" dirty="0" smtClean="0">
                <a:solidFill>
                  <a:srgbClr val="FF0000"/>
                </a:solidFill>
              </a:rPr>
            </a:br>
            <a:r>
              <a:rPr lang="ru-RU" sz="5300" dirty="0" smtClean="0">
                <a:solidFill>
                  <a:srgbClr val="FF0000"/>
                </a:solidFill>
              </a:rPr>
              <a:t/>
            </a:r>
            <a:br>
              <a:rPr lang="ru-RU" sz="5300" dirty="0" smtClean="0">
                <a:solidFill>
                  <a:srgbClr val="FF0000"/>
                </a:solidFill>
              </a:rPr>
            </a:br>
            <a:r>
              <a:rPr lang="ru-RU" sz="5300" dirty="0" smtClean="0">
                <a:solidFill>
                  <a:srgbClr val="FF0000"/>
                </a:solidFill>
              </a:rPr>
              <a:t/>
            </a:r>
            <a:br>
              <a:rPr lang="ru-RU" sz="5300" dirty="0" smtClean="0">
                <a:solidFill>
                  <a:srgbClr val="FF0000"/>
                </a:solidFill>
              </a:rPr>
            </a:br>
            <a:r>
              <a:rPr lang="ru-RU" sz="5300" dirty="0" smtClean="0">
                <a:solidFill>
                  <a:srgbClr val="FF0000"/>
                </a:solidFill>
              </a:rPr>
              <a:t> </a:t>
            </a:r>
            <a:br>
              <a:rPr lang="ru-RU" sz="5300" dirty="0" smtClean="0">
                <a:solidFill>
                  <a:srgbClr val="FF0000"/>
                </a:solidFill>
              </a:rPr>
            </a:br>
            <a:r>
              <a:rPr lang="ru-RU" sz="5300" dirty="0" smtClean="0">
                <a:solidFill>
                  <a:srgbClr val="FF0000"/>
                </a:solidFill>
              </a:rPr>
              <a:t/>
            </a:r>
            <a:br>
              <a:rPr lang="ru-RU" sz="5300" dirty="0" smtClean="0">
                <a:solidFill>
                  <a:srgbClr val="FF0000"/>
                </a:solidFill>
              </a:rPr>
            </a:br>
            <a:r>
              <a:rPr lang="ru-RU" sz="5300" dirty="0" smtClean="0">
                <a:solidFill>
                  <a:srgbClr val="FF0000"/>
                </a:solidFill>
              </a:rPr>
              <a:t/>
            </a:r>
            <a:br>
              <a:rPr lang="ru-RU" sz="5300" dirty="0" smtClean="0">
                <a:solidFill>
                  <a:srgbClr val="FF0000"/>
                </a:solidFill>
              </a:rPr>
            </a:br>
            <a:r>
              <a:rPr lang="ru-RU" sz="5300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00034" y="142853"/>
            <a:ext cx="8286779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Цели</a:t>
            </a:r>
          </a:p>
          <a:p>
            <a:pPr algn="ctr"/>
            <a:r>
              <a:rPr lang="ru-RU" sz="4400">
                <a:solidFill>
                  <a:srgbClr val="FF0000"/>
                </a:solidFill>
              </a:rPr>
              <a:t/>
            </a:r>
            <a:br>
              <a:rPr lang="ru-RU" sz="4400">
                <a:solidFill>
                  <a:srgbClr val="FF0000"/>
                </a:solidFill>
              </a:rPr>
            </a:br>
            <a:r>
              <a:rPr lang="ru-RU" sz="4400" smtClean="0">
                <a:solidFill>
                  <a:srgbClr val="FF0000"/>
                </a:solidFill>
              </a:rPr>
              <a:t>1.Повторить </a:t>
            </a:r>
            <a:r>
              <a:rPr lang="ru-RU" sz="4400" dirty="0" smtClean="0">
                <a:solidFill>
                  <a:srgbClr val="FF0000"/>
                </a:solidFill>
              </a:rPr>
              <a:t>правило написания </a:t>
            </a:r>
            <a:r>
              <a:rPr lang="ru-RU" sz="4400" dirty="0" err="1" smtClean="0">
                <a:solidFill>
                  <a:srgbClr val="FF0000"/>
                </a:solidFill>
              </a:rPr>
              <a:t>ъ</a:t>
            </a:r>
            <a:r>
              <a:rPr lang="ru-RU" sz="4400" dirty="0" smtClean="0">
                <a:solidFill>
                  <a:srgbClr val="FF0000"/>
                </a:solidFill>
              </a:rPr>
              <a:t> и </a:t>
            </a:r>
            <a:r>
              <a:rPr lang="ru-RU" sz="4400" dirty="0" err="1" smtClean="0">
                <a:solidFill>
                  <a:srgbClr val="FF0000"/>
                </a:solidFill>
              </a:rPr>
              <a:t>ь</a:t>
            </a:r>
            <a:r>
              <a:rPr lang="ru-RU" sz="4400" dirty="0" smtClean="0">
                <a:solidFill>
                  <a:srgbClr val="FF0000"/>
                </a:solidFill>
              </a:rPr>
              <a:t> знаков в словах</a:t>
            </a:r>
            <a:endParaRPr lang="ru-RU" sz="4400" dirty="0">
              <a:solidFill>
                <a:srgbClr val="FF0000"/>
              </a:solidFill>
            </a:endParaRPr>
          </a:p>
          <a:p>
            <a:pPr algn="ctr"/>
            <a:r>
              <a:rPr lang="ru-RU" sz="4400" dirty="0">
                <a:solidFill>
                  <a:srgbClr val="FF0000"/>
                </a:solidFill>
              </a:rPr>
              <a:t> </a:t>
            </a:r>
            <a:br>
              <a:rPr lang="ru-RU" sz="4400" dirty="0">
                <a:solidFill>
                  <a:srgbClr val="FF0000"/>
                </a:solidFill>
              </a:rPr>
            </a:br>
            <a:r>
              <a:rPr lang="ru-RU" sz="4400" dirty="0">
                <a:solidFill>
                  <a:srgbClr val="FF0000"/>
                </a:solidFill>
              </a:rPr>
              <a:t>2. </a:t>
            </a:r>
            <a:r>
              <a:rPr lang="ru-RU" sz="4400" dirty="0" smtClean="0">
                <a:solidFill>
                  <a:srgbClr val="FF0000"/>
                </a:solidFill>
              </a:rPr>
              <a:t>Научиться правильно писать слова с </a:t>
            </a:r>
            <a:r>
              <a:rPr lang="ru-RU" sz="4400" dirty="0" err="1" smtClean="0">
                <a:solidFill>
                  <a:srgbClr val="FF0000"/>
                </a:solidFill>
              </a:rPr>
              <a:t>ъ</a:t>
            </a:r>
            <a:r>
              <a:rPr lang="ru-RU" sz="4400" dirty="0" smtClean="0">
                <a:solidFill>
                  <a:srgbClr val="FF0000"/>
                </a:solidFill>
              </a:rPr>
              <a:t> и </a:t>
            </a:r>
            <a:r>
              <a:rPr lang="ru-RU" sz="4400" dirty="0" err="1" smtClean="0">
                <a:solidFill>
                  <a:srgbClr val="FF0000"/>
                </a:solidFill>
              </a:rPr>
              <a:t>ь</a:t>
            </a:r>
            <a:r>
              <a:rPr lang="ru-RU" sz="4400" dirty="0" smtClean="0">
                <a:solidFill>
                  <a:srgbClr val="FF0000"/>
                </a:solidFill>
              </a:rPr>
              <a:t> знаками</a:t>
            </a:r>
            <a:endParaRPr lang="ru-RU" sz="4400" dirty="0"/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8072462" y="5786454"/>
            <a:ext cx="714380" cy="7143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216025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ru-RU" sz="3200" smtClean="0">
                <a:solidFill>
                  <a:srgbClr val="942300"/>
                </a:solidFill>
                <a:latin typeface="Comic Sans MS" pitchFamily="66" charset="0"/>
                <a:cs typeface="Arial" pitchFamily="34" charset="0"/>
              </a:rPr>
              <a:t>В каких случаях пишется </a:t>
            </a:r>
            <a:r>
              <a:rPr lang="ru-RU" sz="3200" b="1" u="sng" smtClean="0">
                <a:solidFill>
                  <a:srgbClr val="942300"/>
                </a:solidFill>
                <a:latin typeface="Comic Sans MS" pitchFamily="66" charset="0"/>
                <a:cs typeface="Arial" pitchFamily="34" charset="0"/>
              </a:rPr>
              <a:t>разделительный ъ</a:t>
            </a:r>
            <a:br>
              <a:rPr lang="ru-RU" sz="3200" b="1" u="sng" smtClean="0">
                <a:solidFill>
                  <a:srgbClr val="942300"/>
                </a:solidFill>
                <a:latin typeface="Comic Sans MS" pitchFamily="66" charset="0"/>
                <a:cs typeface="Arial" pitchFamily="34" charset="0"/>
              </a:rPr>
            </a:br>
            <a:r>
              <a:rPr lang="ru-RU" sz="3200" smtClean="0">
                <a:solidFill>
                  <a:srgbClr val="942300"/>
                </a:solidFill>
                <a:latin typeface="Comic Sans MS" pitchFamily="66" charset="0"/>
                <a:cs typeface="Arial" pitchFamily="34" charset="0"/>
              </a:rPr>
              <a:t> и </a:t>
            </a:r>
            <a:r>
              <a:rPr lang="ru-RU" sz="3200" b="1" u="sng" smtClean="0">
                <a:solidFill>
                  <a:srgbClr val="942300"/>
                </a:solidFill>
                <a:latin typeface="Comic Sans MS" pitchFamily="66" charset="0"/>
                <a:cs typeface="Arial" pitchFamily="34" charset="0"/>
              </a:rPr>
              <a:t>разделительный ь</a:t>
            </a:r>
            <a:r>
              <a:rPr lang="ru-RU" sz="3200" smtClean="0">
                <a:solidFill>
                  <a:srgbClr val="942300"/>
                </a:solidFill>
                <a:latin typeface="Comic Sans MS" pitchFamily="66" charset="0"/>
                <a:cs typeface="Arial" pitchFamily="34" charset="0"/>
              </a:rPr>
              <a:t> знаки?</a:t>
            </a:r>
            <a:endParaRPr lang="en-US" sz="3200" smtClean="0">
              <a:solidFill>
                <a:srgbClr val="9423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9395" name="WordArt 3"/>
          <p:cNvSpPr>
            <a:spLocks noChangeArrowheads="1" noChangeShapeType="1" noTextEdit="1"/>
          </p:cNvSpPr>
          <p:nvPr/>
        </p:nvSpPr>
        <p:spPr bwMode="auto">
          <a:xfrm>
            <a:off x="1371600" y="2667000"/>
            <a:ext cx="6858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>
              <a:defRPr/>
            </a:pPr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00">
                        <a:alpha val="77000"/>
                      </a:srgbClr>
                    </a:gs>
                    <a:gs pos="50000">
                      <a:srgbClr val="FF3300">
                        <a:gamma/>
                        <a:shade val="46275"/>
                        <a:invGamma/>
                      </a:srgbClr>
                    </a:gs>
                    <a:gs pos="100000">
                      <a:srgbClr val="FF3300">
                        <a:alpha val="77000"/>
                      </a:srgbClr>
                    </a:gs>
                  </a:gsLst>
                  <a:lin ang="2700000" scaled="1"/>
                </a:gradFill>
                <a:latin typeface="Arial"/>
                <a:cs typeface="Arial"/>
              </a:rPr>
              <a:t>ъ</a:t>
            </a:r>
          </a:p>
        </p:txBody>
      </p:sp>
      <p:sp>
        <p:nvSpPr>
          <p:cNvPr id="9222" name="WordArt 4"/>
          <p:cNvSpPr>
            <a:spLocks noGrp="1" noChangeArrowheads="1" noChangeShapeType="1" noTextEdit="1"/>
          </p:cNvSpPr>
          <p:nvPr/>
        </p:nvSpPr>
        <p:spPr bwMode="auto">
          <a:xfrm>
            <a:off x="0" y="1600200"/>
            <a:ext cx="8229600" cy="4525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noFill/>
                <a:latin typeface="Arial"/>
                <a:cs typeface="Arial"/>
              </a:rPr>
              <a:t>ъ</a:t>
            </a:r>
          </a:p>
        </p:txBody>
      </p:sp>
      <p:sp>
        <p:nvSpPr>
          <p:cNvPr id="59397" name="WordArt 5"/>
          <p:cNvSpPr>
            <a:spLocks noChangeArrowheads="1" noChangeShapeType="1" noTextEdit="1"/>
          </p:cNvSpPr>
          <p:nvPr/>
        </p:nvSpPr>
        <p:spPr bwMode="auto">
          <a:xfrm>
            <a:off x="5410200" y="2514600"/>
            <a:ext cx="6858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>
              <a:defRPr/>
            </a:pPr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00">
                        <a:alpha val="77000"/>
                      </a:srgbClr>
                    </a:gs>
                    <a:gs pos="50000">
                      <a:srgbClr val="FF3300">
                        <a:gamma/>
                        <a:shade val="46275"/>
                        <a:invGamma/>
                      </a:srgbClr>
                    </a:gs>
                    <a:gs pos="100000">
                      <a:srgbClr val="FF3300">
                        <a:alpha val="77000"/>
                      </a:srgbClr>
                    </a:gs>
                  </a:gsLst>
                  <a:lin ang="2700000" scaled="1"/>
                </a:gradFill>
                <a:latin typeface="Arial"/>
                <a:cs typeface="Arial"/>
              </a:rPr>
              <a:t>ь</a:t>
            </a:r>
          </a:p>
        </p:txBody>
      </p:sp>
      <p:sp>
        <p:nvSpPr>
          <p:cNvPr id="59398" name="WordArt 6"/>
          <p:cNvSpPr>
            <a:spLocks noChangeArrowheads="1" noChangeShapeType="1" noTextEdit="1"/>
          </p:cNvSpPr>
          <p:nvPr/>
        </p:nvSpPr>
        <p:spPr bwMode="auto">
          <a:xfrm>
            <a:off x="2667000" y="2057400"/>
            <a:ext cx="2286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>
              <a:defRPr/>
            </a:pPr>
            <a:r>
              <a:rPr lang="ru-RU" sz="32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00">
                        <a:alpha val="77000"/>
                      </a:srgbClr>
                    </a:gs>
                    <a:gs pos="50000">
                      <a:srgbClr val="FF3300">
                        <a:gamma/>
                        <a:shade val="46275"/>
                        <a:invGamma/>
                      </a:srgbClr>
                    </a:gs>
                    <a:gs pos="100000">
                      <a:srgbClr val="FF3300">
                        <a:alpha val="77000"/>
                      </a:srgbClr>
                    </a:gs>
                  </a:gsLst>
                  <a:lin ang="2700000" scaled="1"/>
                </a:gradFill>
                <a:latin typeface="Arial"/>
                <a:cs typeface="Arial"/>
              </a:rPr>
              <a:t>е</a:t>
            </a:r>
          </a:p>
        </p:txBody>
      </p:sp>
      <p:sp>
        <p:nvSpPr>
          <p:cNvPr id="59399" name="WordArt 7"/>
          <p:cNvSpPr>
            <a:spLocks noChangeArrowheads="1" noChangeShapeType="1" noTextEdit="1"/>
          </p:cNvSpPr>
          <p:nvPr/>
        </p:nvSpPr>
        <p:spPr bwMode="auto">
          <a:xfrm>
            <a:off x="3124200" y="2438400"/>
            <a:ext cx="228600" cy="4667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>
              <a:defRPr/>
            </a:pPr>
            <a:r>
              <a:rPr lang="ru-RU" sz="32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00">
                        <a:alpha val="77000"/>
                      </a:srgbClr>
                    </a:gs>
                    <a:gs pos="50000">
                      <a:srgbClr val="FF3300">
                        <a:gamma/>
                        <a:shade val="46275"/>
                        <a:invGamma/>
                      </a:srgbClr>
                    </a:gs>
                    <a:gs pos="100000">
                      <a:srgbClr val="FF3300">
                        <a:alpha val="77000"/>
                      </a:srgbClr>
                    </a:gs>
                  </a:gsLst>
                  <a:lin ang="2700000" scaled="1"/>
                </a:gradFill>
                <a:latin typeface="Arial"/>
                <a:cs typeface="Arial"/>
              </a:rPr>
              <a:t>ё</a:t>
            </a:r>
          </a:p>
        </p:txBody>
      </p:sp>
      <p:sp>
        <p:nvSpPr>
          <p:cNvPr id="59400" name="WordArt 8"/>
          <p:cNvSpPr>
            <a:spLocks noChangeArrowheads="1" noChangeShapeType="1" noTextEdit="1"/>
          </p:cNvSpPr>
          <p:nvPr/>
        </p:nvSpPr>
        <p:spPr bwMode="auto">
          <a:xfrm>
            <a:off x="2895600" y="3048000"/>
            <a:ext cx="304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>
              <a:defRPr/>
            </a:pPr>
            <a:r>
              <a:rPr lang="ru-RU" sz="32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00">
                        <a:alpha val="77000"/>
                      </a:srgbClr>
                    </a:gs>
                    <a:gs pos="50000">
                      <a:srgbClr val="FF3300">
                        <a:gamma/>
                        <a:shade val="46275"/>
                        <a:invGamma/>
                      </a:srgbClr>
                    </a:gs>
                    <a:gs pos="100000">
                      <a:srgbClr val="FF3300">
                        <a:alpha val="77000"/>
                      </a:srgbClr>
                    </a:gs>
                  </a:gsLst>
                  <a:lin ang="2700000" scaled="1"/>
                </a:gradFill>
                <a:latin typeface="Arial"/>
                <a:cs typeface="Arial"/>
              </a:rPr>
              <a:t>ю</a:t>
            </a:r>
            <a:endParaRPr lang="ru-RU" sz="32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3300">
                      <a:alpha val="77000"/>
                    </a:srgbClr>
                  </a:gs>
                  <a:gs pos="50000">
                    <a:srgbClr val="FF3300">
                      <a:gamma/>
                      <a:shade val="46275"/>
                      <a:invGamma/>
                    </a:srgbClr>
                  </a:gs>
                  <a:gs pos="100000">
                    <a:srgbClr val="FF3300">
                      <a:alpha val="77000"/>
                    </a:srgbClr>
                  </a:gs>
                </a:gsLst>
                <a:lin ang="2700000" scaled="1"/>
              </a:gradFill>
              <a:latin typeface="Arial"/>
              <a:cs typeface="Arial"/>
            </a:endParaRPr>
          </a:p>
        </p:txBody>
      </p:sp>
      <p:sp>
        <p:nvSpPr>
          <p:cNvPr id="59401" name="WordArt 9"/>
          <p:cNvSpPr>
            <a:spLocks noChangeArrowheads="1" noChangeShapeType="1" noTextEdit="1"/>
          </p:cNvSpPr>
          <p:nvPr/>
        </p:nvSpPr>
        <p:spPr bwMode="auto">
          <a:xfrm>
            <a:off x="2590800" y="3733800"/>
            <a:ext cx="219075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>
              <a:defRPr/>
            </a:pPr>
            <a:r>
              <a:rPr lang="ru-RU" sz="32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00">
                        <a:alpha val="77000"/>
                      </a:srgbClr>
                    </a:gs>
                    <a:gs pos="50000">
                      <a:srgbClr val="FF3300">
                        <a:gamma/>
                        <a:shade val="46275"/>
                        <a:invGamma/>
                      </a:srgbClr>
                    </a:gs>
                    <a:gs pos="100000">
                      <a:srgbClr val="FF3300">
                        <a:alpha val="77000"/>
                      </a:srgbClr>
                    </a:gs>
                  </a:gsLst>
                  <a:lin ang="2700000" scaled="1"/>
                </a:gradFill>
                <a:latin typeface="Arial"/>
                <a:cs typeface="Arial"/>
              </a:rPr>
              <a:t>я</a:t>
            </a:r>
          </a:p>
        </p:txBody>
      </p:sp>
      <p:sp>
        <p:nvSpPr>
          <p:cNvPr id="59402" name="WordArt 10"/>
          <p:cNvSpPr>
            <a:spLocks noChangeArrowheads="1" noChangeShapeType="1" noTextEdit="1"/>
          </p:cNvSpPr>
          <p:nvPr/>
        </p:nvSpPr>
        <p:spPr bwMode="auto">
          <a:xfrm>
            <a:off x="7239000" y="3200400"/>
            <a:ext cx="219075" cy="4667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>
              <a:defRPr/>
            </a:pPr>
            <a:r>
              <a:rPr lang="ru-RU" sz="32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00">
                        <a:alpha val="77000"/>
                      </a:srgbClr>
                    </a:gs>
                    <a:gs pos="50000">
                      <a:srgbClr val="FF3300">
                        <a:gamma/>
                        <a:shade val="46275"/>
                        <a:invGamma/>
                      </a:srgbClr>
                    </a:gs>
                    <a:gs pos="100000">
                      <a:srgbClr val="FF3300">
                        <a:alpha val="77000"/>
                      </a:srgbClr>
                    </a:gs>
                  </a:gsLst>
                  <a:lin ang="2700000" scaled="1"/>
                </a:gradFill>
                <a:latin typeface="Arial"/>
                <a:cs typeface="Arial"/>
              </a:rPr>
              <a:t>я</a:t>
            </a:r>
          </a:p>
        </p:txBody>
      </p:sp>
      <p:sp>
        <p:nvSpPr>
          <p:cNvPr id="59403" name="WordArt 11"/>
          <p:cNvSpPr>
            <a:spLocks noChangeArrowheads="1" noChangeShapeType="1" noTextEdit="1"/>
          </p:cNvSpPr>
          <p:nvPr/>
        </p:nvSpPr>
        <p:spPr bwMode="auto">
          <a:xfrm>
            <a:off x="7391400" y="2514600"/>
            <a:ext cx="304800" cy="4667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>
              <a:defRPr/>
            </a:pPr>
            <a:r>
              <a:rPr lang="ru-RU" sz="32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00">
                        <a:alpha val="77000"/>
                      </a:srgbClr>
                    </a:gs>
                    <a:gs pos="50000">
                      <a:srgbClr val="FF3300">
                        <a:gamma/>
                        <a:shade val="46275"/>
                        <a:invGamma/>
                      </a:srgbClr>
                    </a:gs>
                    <a:gs pos="100000">
                      <a:srgbClr val="FF3300">
                        <a:alpha val="77000"/>
                      </a:srgbClr>
                    </a:gs>
                  </a:gsLst>
                  <a:lin ang="2700000" scaled="1"/>
                </a:gradFill>
                <a:latin typeface="Arial"/>
                <a:cs typeface="Arial"/>
              </a:rPr>
              <a:t>ю</a:t>
            </a:r>
          </a:p>
        </p:txBody>
      </p:sp>
      <p:sp>
        <p:nvSpPr>
          <p:cNvPr id="59404" name="WordArt 12"/>
          <p:cNvSpPr>
            <a:spLocks noChangeArrowheads="1" noChangeShapeType="1" noTextEdit="1"/>
          </p:cNvSpPr>
          <p:nvPr/>
        </p:nvSpPr>
        <p:spPr bwMode="auto">
          <a:xfrm>
            <a:off x="7391400" y="1905000"/>
            <a:ext cx="228600" cy="4667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>
              <a:defRPr/>
            </a:pPr>
            <a:r>
              <a:rPr lang="ru-RU" sz="32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00">
                        <a:alpha val="77000"/>
                      </a:srgbClr>
                    </a:gs>
                    <a:gs pos="50000">
                      <a:srgbClr val="FF3300">
                        <a:gamma/>
                        <a:shade val="46275"/>
                        <a:invGamma/>
                      </a:srgbClr>
                    </a:gs>
                    <a:gs pos="100000">
                      <a:srgbClr val="FF3300">
                        <a:alpha val="77000"/>
                      </a:srgbClr>
                    </a:gs>
                  </a:gsLst>
                  <a:lin ang="2700000" scaled="1"/>
                </a:gradFill>
                <a:latin typeface="Arial"/>
                <a:cs typeface="Arial"/>
              </a:rPr>
              <a:t>ё</a:t>
            </a:r>
          </a:p>
        </p:txBody>
      </p:sp>
      <p:sp>
        <p:nvSpPr>
          <p:cNvPr id="59405" name="WordArt 13"/>
          <p:cNvSpPr>
            <a:spLocks noChangeArrowheads="1" noChangeShapeType="1" noTextEdit="1"/>
          </p:cNvSpPr>
          <p:nvPr/>
        </p:nvSpPr>
        <p:spPr bwMode="auto">
          <a:xfrm>
            <a:off x="6629400" y="1676400"/>
            <a:ext cx="228600" cy="4667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>
              <a:defRPr/>
            </a:pPr>
            <a:r>
              <a:rPr lang="ru-RU" sz="32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00">
                        <a:alpha val="77000"/>
                      </a:srgbClr>
                    </a:gs>
                    <a:gs pos="50000">
                      <a:srgbClr val="FF3300">
                        <a:gamma/>
                        <a:shade val="46275"/>
                        <a:invGamma/>
                      </a:srgbClr>
                    </a:gs>
                    <a:gs pos="100000">
                      <a:srgbClr val="FF3300">
                        <a:alpha val="77000"/>
                      </a:srgbClr>
                    </a:gs>
                  </a:gsLst>
                  <a:lin ang="2700000" scaled="1"/>
                </a:gradFill>
                <a:latin typeface="Arial"/>
                <a:cs typeface="Arial"/>
              </a:rPr>
              <a:t>е</a:t>
            </a:r>
          </a:p>
        </p:txBody>
      </p:sp>
      <p:sp>
        <p:nvSpPr>
          <p:cNvPr id="59406" name="WordArt 14"/>
          <p:cNvSpPr>
            <a:spLocks noChangeArrowheads="1" noChangeShapeType="1" noTextEdit="1"/>
          </p:cNvSpPr>
          <p:nvPr/>
        </p:nvSpPr>
        <p:spPr bwMode="auto">
          <a:xfrm>
            <a:off x="6705600" y="3657600"/>
            <a:ext cx="219075" cy="4667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>
              <a:defRPr/>
            </a:pPr>
            <a:r>
              <a:rPr lang="ru-RU" sz="32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00">
                        <a:alpha val="77000"/>
                      </a:srgbClr>
                    </a:gs>
                    <a:gs pos="50000">
                      <a:srgbClr val="FF3300">
                        <a:gamma/>
                        <a:shade val="46275"/>
                        <a:invGamma/>
                      </a:srgbClr>
                    </a:gs>
                    <a:gs pos="100000">
                      <a:srgbClr val="FF3300">
                        <a:alpha val="77000"/>
                      </a:srgbClr>
                    </a:gs>
                  </a:gsLst>
                  <a:lin ang="2700000" scaled="1"/>
                </a:gradFill>
                <a:latin typeface="Arial"/>
                <a:cs typeface="Arial"/>
              </a:rPr>
              <a:t>и</a:t>
            </a:r>
          </a:p>
        </p:txBody>
      </p:sp>
      <p:sp>
        <p:nvSpPr>
          <p:cNvPr id="59407" name="Rectangle 15"/>
          <p:cNvSpPr>
            <a:spLocks noChangeArrowheads="1"/>
          </p:cNvSpPr>
          <p:nvPr/>
        </p:nvSpPr>
        <p:spPr bwMode="auto">
          <a:xfrm>
            <a:off x="457200" y="22098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540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5400">
                <a:solidFill>
                  <a:schemeClr val="tx2"/>
                </a:solidFill>
                <a:cs typeface="Arial" pitchFamily="34" charset="0"/>
              </a:rPr>
              <a:t>¬</a:t>
            </a:r>
          </a:p>
        </p:txBody>
      </p:sp>
      <p:sp>
        <p:nvSpPr>
          <p:cNvPr id="59408" name="Line 16"/>
          <p:cNvSpPr>
            <a:spLocks noChangeShapeType="1"/>
          </p:cNvSpPr>
          <p:nvPr/>
        </p:nvSpPr>
        <p:spPr bwMode="auto">
          <a:xfrm flipV="1">
            <a:off x="19812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9409" name="Line 17"/>
          <p:cNvSpPr>
            <a:spLocks noChangeShapeType="1"/>
          </p:cNvSpPr>
          <p:nvPr/>
        </p:nvSpPr>
        <p:spPr bwMode="auto">
          <a:xfrm flipV="1">
            <a:off x="2133600" y="28194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9410" name="Line 18"/>
          <p:cNvSpPr>
            <a:spLocks noChangeShapeType="1"/>
          </p:cNvSpPr>
          <p:nvPr/>
        </p:nvSpPr>
        <p:spPr bwMode="auto">
          <a:xfrm>
            <a:off x="2133600" y="3276600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9411" name="Line 19"/>
          <p:cNvSpPr>
            <a:spLocks noChangeShapeType="1"/>
          </p:cNvSpPr>
          <p:nvPr/>
        </p:nvSpPr>
        <p:spPr bwMode="auto">
          <a:xfrm>
            <a:off x="2209800" y="35052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9412" name="Arc 20"/>
          <p:cNvSpPr>
            <a:spLocks/>
          </p:cNvSpPr>
          <p:nvPr/>
        </p:nvSpPr>
        <p:spPr bwMode="auto">
          <a:xfrm rot="13776821" flipV="1">
            <a:off x="4656932" y="1908969"/>
            <a:ext cx="836612" cy="1155700"/>
          </a:xfrm>
          <a:custGeom>
            <a:avLst/>
            <a:gdLst>
              <a:gd name="T0" fmla="*/ 0 w 21322"/>
              <a:gd name="T1" fmla="*/ 0 h 21600"/>
              <a:gd name="T2" fmla="*/ 32826172 w 21322"/>
              <a:gd name="T3" fmla="*/ 51953102 h 21600"/>
              <a:gd name="T4" fmla="*/ 0 w 21322"/>
              <a:gd name="T5" fmla="*/ 618353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322" h="21600" fill="none" extrusionOk="0">
                <a:moveTo>
                  <a:pt x="-1" y="0"/>
                </a:moveTo>
                <a:cubicBezTo>
                  <a:pt x="10596" y="0"/>
                  <a:pt x="19628" y="7687"/>
                  <a:pt x="21322" y="18147"/>
                </a:cubicBezTo>
              </a:path>
              <a:path w="21322" h="21600" stroke="0" extrusionOk="0">
                <a:moveTo>
                  <a:pt x="-1" y="0"/>
                </a:moveTo>
                <a:cubicBezTo>
                  <a:pt x="10596" y="0"/>
                  <a:pt x="19628" y="7687"/>
                  <a:pt x="21322" y="1814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413" name="Arc 21"/>
          <p:cNvSpPr>
            <a:spLocks/>
          </p:cNvSpPr>
          <p:nvPr/>
        </p:nvSpPr>
        <p:spPr bwMode="auto">
          <a:xfrm rot="14101059" flipV="1">
            <a:off x="2471737" y="1719263"/>
            <a:ext cx="847725" cy="1066800"/>
          </a:xfrm>
          <a:custGeom>
            <a:avLst/>
            <a:gdLst>
              <a:gd name="T0" fmla="*/ 0 w 21600"/>
              <a:gd name="T1" fmla="*/ 0 h 21600"/>
              <a:gd name="T2" fmla="*/ 33270263 w 21600"/>
              <a:gd name="T3" fmla="*/ 52688067 h 21600"/>
              <a:gd name="T4" fmla="*/ 0 w 21600"/>
              <a:gd name="T5" fmla="*/ 5268806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414" name="Line 22"/>
          <p:cNvSpPr>
            <a:spLocks noChangeShapeType="1"/>
          </p:cNvSpPr>
          <p:nvPr/>
        </p:nvSpPr>
        <p:spPr bwMode="auto">
          <a:xfrm flipV="1">
            <a:off x="6172200" y="20574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9415" name="Line 23"/>
          <p:cNvSpPr>
            <a:spLocks noChangeShapeType="1"/>
          </p:cNvSpPr>
          <p:nvPr/>
        </p:nvSpPr>
        <p:spPr bwMode="auto">
          <a:xfrm flipV="1">
            <a:off x="6172200" y="22098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9416" name="Line 24"/>
          <p:cNvSpPr>
            <a:spLocks noChangeShapeType="1"/>
          </p:cNvSpPr>
          <p:nvPr/>
        </p:nvSpPr>
        <p:spPr bwMode="auto">
          <a:xfrm flipV="1">
            <a:off x="6248400" y="26670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9417" name="Line 25"/>
          <p:cNvSpPr>
            <a:spLocks noChangeShapeType="1"/>
          </p:cNvSpPr>
          <p:nvPr/>
        </p:nvSpPr>
        <p:spPr bwMode="auto">
          <a:xfrm>
            <a:off x="6248400" y="3124200"/>
            <a:ext cx="762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9418" name="Line 26"/>
          <p:cNvSpPr>
            <a:spLocks noChangeShapeType="1"/>
          </p:cNvSpPr>
          <p:nvPr/>
        </p:nvSpPr>
        <p:spPr bwMode="auto">
          <a:xfrm>
            <a:off x="6096000" y="34290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Какую работу может выполнять в слове </a:t>
            </a:r>
            <a:r>
              <a:rPr lang="ru-RU" b="1" dirty="0" smtClean="0">
                <a:solidFill>
                  <a:srgbClr val="FF0000"/>
                </a:solidFill>
              </a:rPr>
              <a:t>Ь</a:t>
            </a:r>
            <a:r>
              <a:rPr lang="ru-RU" b="1" dirty="0" smtClean="0"/>
              <a:t> и </a:t>
            </a:r>
            <a:r>
              <a:rPr lang="ru-RU" b="1" dirty="0" smtClean="0">
                <a:solidFill>
                  <a:srgbClr val="FF0000"/>
                </a:solidFill>
              </a:rPr>
              <a:t>Ъ </a:t>
            </a:r>
            <a:r>
              <a:rPr lang="ru-RU" b="1" dirty="0" smtClean="0"/>
              <a:t>знаки?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ВОРОБ . И</a:t>
            </a:r>
          </a:p>
          <a:p>
            <a:r>
              <a:rPr lang="ru-RU" sz="5400" b="1" dirty="0" smtClean="0"/>
              <a:t>ПОД . ЕЗД</a:t>
            </a:r>
          </a:p>
          <a:p>
            <a:r>
              <a:rPr lang="ru-RU" sz="5400" b="1" dirty="0" smtClean="0"/>
              <a:t>КОРАБЛ .</a:t>
            </a:r>
          </a:p>
          <a:p>
            <a:r>
              <a:rPr lang="ru-RU" sz="5400" b="1" dirty="0" smtClean="0"/>
              <a:t>ДОЧ .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dmin\Мои документы\Мои рисунки\предлог урок\e2b4d9581651t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429" t="12030" r="11427" b="9773"/>
          <a:stretch>
            <a:fillRect/>
          </a:stretch>
        </p:blipFill>
        <p:spPr bwMode="auto">
          <a:xfrm>
            <a:off x="3500438" y="2786063"/>
            <a:ext cx="192881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57224" y="1285860"/>
            <a:ext cx="7572428" cy="186953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1010708"/>
              </a:avLst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Зарядка для глаз</a:t>
            </a:r>
          </a:p>
        </p:txBody>
      </p:sp>
      <p:pic>
        <p:nvPicPr>
          <p:cNvPr id="14340" name="Picture 3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478631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714625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5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688" y="250031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6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4929188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372</TotalTime>
  <Words>279</Words>
  <PresentationFormat>Экран (4:3)</PresentationFormat>
  <Paragraphs>117</Paragraphs>
  <Slides>24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Эркер</vt:lpstr>
      <vt:lpstr>Киселева Наталья Алексеевна  учитель начальных классов  МБОУ г. Керчи РК «Школа №4 имени  А. С. Пушкина» педстаж  21год,  I квалификационная категория  </vt:lpstr>
      <vt:lpstr>Русский язык 4 класс</vt:lpstr>
      <vt:lpstr>Слайд 3</vt:lpstr>
      <vt:lpstr>Слайд 4</vt:lpstr>
      <vt:lpstr>Слайд 5</vt:lpstr>
      <vt:lpstr>                       </vt:lpstr>
      <vt:lpstr>В каких случаях пишется разделительный ъ  и разделительный ь знаки?</vt:lpstr>
      <vt:lpstr>Какую работу может выполнять в слове Ь и Ъ знаки?</vt:lpstr>
      <vt:lpstr>Слайд 9</vt:lpstr>
      <vt:lpstr>Слайд 10</vt:lpstr>
      <vt:lpstr>Слайд 11</vt:lpstr>
      <vt:lpstr>Слайд 12</vt:lpstr>
      <vt:lpstr>Самостоятельная работа  «Проверь себя»</vt:lpstr>
      <vt:lpstr>Распределите слова по двум столбикам Варен…е, об…ясни, от…езд, л…ёт, ноч…ю, с…ел, вороб…и, об…явление, под…ехал </vt:lpstr>
      <vt:lpstr>Составь словосочетания, подбирая подходящие по смыслу слова из первого и  второго столбиков. </vt:lpstr>
      <vt:lpstr>Проверь себя!</vt:lpstr>
      <vt:lpstr>Физминутка</vt:lpstr>
      <vt:lpstr>Слайд 18</vt:lpstr>
      <vt:lpstr>Работа над предложением</vt:lpstr>
      <vt:lpstr>Подведение итогов урока</vt:lpstr>
      <vt:lpstr>Домашнее задание.</vt:lpstr>
      <vt:lpstr>Оцени свою работу на уроке</vt:lpstr>
      <vt:lpstr>МОЛОДЦЫ!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Наташа</cp:lastModifiedBy>
  <cp:revision>50</cp:revision>
  <dcterms:created xsi:type="dcterms:W3CDTF">2015-10-13T19:46:08Z</dcterms:created>
  <dcterms:modified xsi:type="dcterms:W3CDTF">2015-10-18T09:56:00Z</dcterms:modified>
</cp:coreProperties>
</file>