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3" r:id="rId6"/>
    <p:sldId id="264" r:id="rId7"/>
    <p:sldId id="262" r:id="rId8"/>
    <p:sldId id="259" r:id="rId9"/>
    <p:sldId id="268" r:id="rId10"/>
    <p:sldId id="267" r:id="rId11"/>
    <p:sldId id="266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42976" y="785794"/>
            <a:ext cx="7024864" cy="20717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Нетрадиционные методы работы над словарными словами</a:t>
            </a:r>
            <a:r>
              <a:rPr kumimoji="0" lang="ru-RU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endParaRPr kumimoji="0" lang="ru-RU" sz="6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071934" y="4077072"/>
            <a:ext cx="4120012" cy="172878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Выполнил: 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МБОУ СОШ  № 32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Петрищева Н.П.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Н.Новгород 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500042"/>
            <a:ext cx="650085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З  этап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Закрепительный</a:t>
            </a:r>
          </a:p>
          <a:p>
            <a:pPr algn="ctr"/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Составь словосочетание</a:t>
            </a:r>
          </a:p>
          <a:p>
            <a:pPr>
              <a:buFont typeface="Wingdings" pitchFamily="2" charset="2"/>
              <a:buChar char="§"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Расшифруй</a:t>
            </a:r>
          </a:p>
          <a:p>
            <a:pPr>
              <a:buFont typeface="Wingdings" pitchFamily="2" charset="2"/>
              <a:buChar char="§"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Найди ошибку</a:t>
            </a:r>
          </a:p>
          <a:p>
            <a:pPr>
              <a:buFont typeface="Wingdings" pitchFamily="2" charset="2"/>
              <a:buChar char="§"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Выбери правильный ответ</a:t>
            </a:r>
          </a:p>
          <a:p>
            <a:pPr>
              <a:buFont typeface="Wingdings" pitchFamily="2" charset="2"/>
              <a:buChar char="§"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Творческая мастерская</a:t>
            </a:r>
          </a:p>
          <a:p>
            <a:pPr>
              <a:buFont typeface="Wingdings" pitchFamily="2" charset="2"/>
              <a:buChar char="§"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Проект</a:t>
            </a:r>
          </a:p>
          <a:p>
            <a:pPr algn="ctr"/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857232"/>
            <a:ext cx="771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Проект «Энциклопедия  одного слова»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500174"/>
            <a:ext cx="68580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smtClean="0"/>
              <a:t>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лексическое значение слова</a:t>
            </a:r>
          </a:p>
          <a:p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Этимология слова</a:t>
            </a:r>
          </a:p>
          <a:p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Слова родственники</a:t>
            </a:r>
          </a:p>
          <a:p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Слова – друзья</a:t>
            </a:r>
          </a:p>
          <a:p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Слова – враги</a:t>
            </a:r>
          </a:p>
          <a:p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Ассоциация</a:t>
            </a:r>
          </a:p>
          <a:p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В русском фольклоре</a:t>
            </a:r>
          </a:p>
          <a:p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Слово в рисунке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714356"/>
            <a:ext cx="4275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4  Этап контрольный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428736"/>
            <a:ext cx="557396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 Выборочный диктант</a:t>
            </a:r>
          </a:p>
          <a:p>
            <a:pPr>
              <a:buFont typeface="Wingdings" pitchFamily="2" charset="2"/>
              <a:buChar char="ü"/>
            </a:pPr>
            <a:endParaRPr lang="ru-RU" sz="2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Буквенный диктант</a:t>
            </a:r>
          </a:p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Комбинированный диктант</a:t>
            </a:r>
          </a:p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 Этимологический диктант</a:t>
            </a:r>
          </a:p>
          <a:p>
            <a:pPr>
              <a:buFont typeface="Wingdings" pitchFamily="2" charset="2"/>
              <a:buChar char="ü"/>
            </a:pPr>
            <a:endParaRPr lang="ru-RU" sz="2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 «Исправь ошибку»</a:t>
            </a:r>
          </a:p>
          <a:p>
            <a:pPr>
              <a:buFont typeface="Wingdings" pitchFamily="2" charset="2"/>
              <a:buChar char="ü"/>
            </a:pPr>
            <a:endParaRPr lang="ru-RU" sz="2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Письмо по памяти </a:t>
            </a:r>
          </a:p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Подбери  однокоренные слова 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8992" y="500042"/>
            <a:ext cx="5286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Язык – инструмент, необходимо хорошо знать  его, хорошо им владеть»</a:t>
            </a:r>
          </a:p>
          <a:p>
            <a:pPr algn="r"/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М. Горький</a:t>
            </a:r>
            <a:endParaRPr lang="ru-RU" sz="2400" i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143116"/>
            <a:ext cx="81439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Проблема формирования орфографической зоркости в современной школе приобретает всё большую  активность. Грамотность школьников снижается. Каждый  учитель знает, каким трудом дается изучение словарных слов, как дети  быстро устают от  монотонных повторений.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Актуальной остаётся задача сделать процесс обучения познавательным и интересным, т.к. то, что интересно усваивается радостнее, прочнее, глубже.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571480"/>
            <a:ext cx="50129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Цель:</a:t>
            </a:r>
          </a:p>
          <a:p>
            <a:r>
              <a:rPr lang="ru-RU" sz="2400" dirty="0" smtClean="0"/>
              <a:t>ф</a:t>
            </a:r>
            <a:r>
              <a:rPr lang="ru-RU" sz="2400" dirty="0" smtClean="0"/>
              <a:t>ормирование прочных навыков</a:t>
            </a:r>
          </a:p>
          <a:p>
            <a:r>
              <a:rPr lang="ru-RU" sz="2400" dirty="0" smtClean="0"/>
              <a:t> правописания  словарных слов.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2786058"/>
            <a:ext cx="845455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Задачи: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создать систему словарной работы в начальной школе;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 smtClean="0"/>
              <a:t>использовать нетрадиционные методы и приемы;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 smtClean="0"/>
              <a:t>развивать навыки  работы со  словарными словами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    и умение употреблять их в речи;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 smtClean="0"/>
              <a:t>обогащать словарный запас учащихся;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 smtClean="0"/>
              <a:t>формировать интерес к предмету;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9" y="1000108"/>
            <a:ext cx="778674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Словарная работа – это  не эпизод в работе учителя, а систематическая,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Хорошо организованная, педагогически целесообразно построенная работа, связанная со всеми разделами русского  языка.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Систематическое накопление словарного запаса, выработка у детей умений и навыков правильно произносить и писать слова, использование их в  устной и письменной речи  составляет  основное содержание словарной работы.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214422"/>
            <a:ext cx="700092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Требования к работе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4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для запоминания брать тематическую группу  от 3 до 7 слов</a:t>
            </a:r>
          </a:p>
          <a:p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ежедневная  работа на уроке по 5-7 мин.</a:t>
            </a:r>
          </a:p>
          <a:p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857232"/>
            <a:ext cx="7778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«Словарная неделя»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3504" y="1785926"/>
            <a:ext cx="3352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Этапы работы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1928802"/>
            <a:ext cx="314327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Ознакомительный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71670" y="2857496"/>
            <a:ext cx="3429024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Формирование правильного написания слова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43306" y="4143380"/>
            <a:ext cx="4000528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Comic Sans MS" pitchFamily="66" charset="0"/>
              </a:rPr>
              <a:t>Тренировочно</a:t>
            </a:r>
            <a:r>
              <a:rPr lang="ru-RU" sz="2400" dirty="0" smtClean="0">
                <a:latin typeface="Comic Sans MS" pitchFamily="66" charset="0"/>
              </a:rPr>
              <a:t> -закрепительный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43570" y="5429264"/>
            <a:ext cx="300039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Контрольный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9058" y="500042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1 этап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214422"/>
            <a:ext cx="24288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Литературный материал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2143116"/>
            <a:ext cx="31432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Ребусы, кроссворды, анаграммы, шарады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72198" y="1214422"/>
            <a:ext cx="264320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Загадки, пословицы, скороговорки</a:t>
            </a:r>
            <a:endParaRPr lang="ru-RU" b="1" dirty="0"/>
          </a:p>
        </p:txBody>
      </p:sp>
      <p:cxnSp>
        <p:nvCxnSpPr>
          <p:cNvPr id="7" name="Прямая со стрелкой 6"/>
          <p:cNvCxnSpPr>
            <a:stCxn id="2" idx="1"/>
          </p:cNvCxnSpPr>
          <p:nvPr/>
        </p:nvCxnSpPr>
        <p:spPr>
          <a:xfrm rot="10800000" flipV="1">
            <a:off x="3286116" y="957242"/>
            <a:ext cx="642942" cy="2571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3"/>
          </p:cNvCxnSpPr>
          <p:nvPr/>
        </p:nvCxnSpPr>
        <p:spPr>
          <a:xfrm>
            <a:off x="5572132" y="957242"/>
            <a:ext cx="571504" cy="2571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4393405" y="1750207"/>
            <a:ext cx="64294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7158" y="2571744"/>
            <a:ext cx="27860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Даже плюшевый медведь,</a:t>
            </a:r>
          </a:p>
          <a:p>
            <a:pPr algn="ctr"/>
            <a:r>
              <a:rPr lang="ru-RU" sz="2000" dirty="0" smtClean="0"/>
              <a:t>Хочет к звездам полететь,</a:t>
            </a:r>
          </a:p>
          <a:p>
            <a:pPr algn="ctr"/>
            <a:r>
              <a:rPr lang="ru-RU" sz="2000" dirty="0" smtClean="0"/>
              <a:t>И с Большой Медведицей</a:t>
            </a:r>
          </a:p>
          <a:p>
            <a:pPr algn="ctr"/>
            <a:r>
              <a:rPr lang="ru-RU" sz="2000" dirty="0" smtClean="0"/>
              <a:t>В синем небе встретиться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571868" y="3786190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Нлетцаси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Човутсв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иропмдо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надя\Pictures\berez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714752"/>
            <a:ext cx="2857500" cy="1352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928670"/>
            <a:ext cx="7683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2 этап</a:t>
            </a:r>
          </a:p>
          <a:p>
            <a:r>
              <a:rPr lang="ru-RU" sz="2400" b="1" dirty="0" smtClean="0">
                <a:solidFill>
                  <a:schemeClr val="tx2"/>
                </a:solidFill>
              </a:rPr>
              <a:t>Формирование правильного написания слов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2143116"/>
            <a:ext cx="31101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Метод ассоциаций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-  графическая 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 Зрительная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Ассоциативная   связь: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по  цвету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По форме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По действию по материалу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4942" y="2143116"/>
            <a:ext cx="31432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Работа со словарем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«бегущая строка»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Подбор однокоренных слов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Игры со словами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Этимологический анализ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857232"/>
            <a:ext cx="58753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Этимологический анализ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2214554"/>
            <a:ext cx="77011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Огурец - от греч. «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</a:rPr>
              <a:t>огур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»  неспелый</a:t>
            </a:r>
          </a:p>
          <a:p>
            <a:endParaRPr lang="ru-RU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Корова – др. рус. «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</a:rPr>
              <a:t>кор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»  рогатая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411</Words>
  <Application>Microsoft Office PowerPoint</Application>
  <PresentationFormat>Экран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надя</cp:lastModifiedBy>
  <cp:revision>11</cp:revision>
  <dcterms:created xsi:type="dcterms:W3CDTF">2013-08-20T22:02:58Z</dcterms:created>
  <dcterms:modified xsi:type="dcterms:W3CDTF">2015-10-15T21:32:21Z</dcterms:modified>
</cp:coreProperties>
</file>