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908720"/>
            <a:ext cx="5723468" cy="38164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/>
            </a:r>
            <a:br>
              <a:rPr lang="ru-RU" dirty="0" smtClean="0">
                <a:latin typeface="Comic Sans MS" panose="030F0702030302020204" pitchFamily="66" charset="0"/>
              </a:rPr>
            </a:br>
            <a:r>
              <a:rPr lang="ru-RU" dirty="0">
                <a:latin typeface="Comic Sans MS" panose="030F0702030302020204" pitchFamily="66" charset="0"/>
              </a:rPr>
              <a:t/>
            </a:r>
            <a:br>
              <a:rPr lang="ru-RU" dirty="0">
                <a:latin typeface="Comic Sans MS" panose="030F0702030302020204" pitchFamily="66" charset="0"/>
              </a:rPr>
            </a:br>
            <a:r>
              <a:rPr lang="ru-RU" dirty="0" smtClean="0">
                <a:latin typeface="Comic Sans MS" panose="030F0702030302020204" pitchFamily="66" charset="0"/>
              </a:rPr>
              <a:t/>
            </a:r>
            <a:br>
              <a:rPr lang="ru-RU" dirty="0" smtClean="0">
                <a:latin typeface="Comic Sans MS" panose="030F0702030302020204" pitchFamily="66" charset="0"/>
              </a:rPr>
            </a:br>
            <a:r>
              <a:rPr lang="ru-RU" dirty="0">
                <a:latin typeface="Comic Sans MS" panose="030F0702030302020204" pitchFamily="66" charset="0"/>
              </a:rPr>
              <a:t/>
            </a:r>
            <a:br>
              <a:rPr lang="ru-RU" dirty="0">
                <a:latin typeface="Comic Sans MS" panose="030F0702030302020204" pitchFamily="66" charset="0"/>
              </a:rPr>
            </a:br>
            <a:r>
              <a:rPr lang="ru-RU" dirty="0" smtClean="0">
                <a:latin typeface="Comic Sans MS" panose="030F0702030302020204" pitchFamily="66" charset="0"/>
              </a:rPr>
              <a:t>Технология </a:t>
            </a:r>
            <a:r>
              <a:rPr lang="ru-RU" dirty="0">
                <a:latin typeface="Comic Sans MS" panose="030F0702030302020204" pitchFamily="66" charset="0"/>
              </a:rPr>
              <a:t>развития критического мышления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12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Технология развития критического мышления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FF"/>
                </a:solidFill>
                <a:latin typeface="+mj-lt"/>
              </a:rPr>
              <a:t>Разработана в США в конце 20- </a:t>
            </a:r>
            <a:r>
              <a:rPr lang="ru-RU" dirty="0" err="1">
                <a:solidFill>
                  <a:srgbClr val="0000FF"/>
                </a:solidFill>
                <a:latin typeface="+mj-lt"/>
              </a:rPr>
              <a:t>го</a:t>
            </a:r>
            <a:r>
              <a:rPr lang="ru-RU" dirty="0">
                <a:solidFill>
                  <a:srgbClr val="0000FF"/>
                </a:solidFill>
                <a:latin typeface="+mj-lt"/>
              </a:rPr>
              <a:t> века : Ч. Темпл, Д. </a:t>
            </a:r>
            <a:r>
              <a:rPr lang="ru-RU" dirty="0" err="1">
                <a:solidFill>
                  <a:srgbClr val="0000FF"/>
                </a:solidFill>
                <a:latin typeface="+mj-lt"/>
              </a:rPr>
              <a:t>Стил</a:t>
            </a:r>
            <a:r>
              <a:rPr lang="ru-RU" dirty="0">
                <a:solidFill>
                  <a:srgbClr val="0000FF"/>
                </a:solidFill>
                <a:latin typeface="+mj-lt"/>
              </a:rPr>
              <a:t>, К. </a:t>
            </a:r>
            <a:r>
              <a:rPr lang="ru-RU" dirty="0" err="1">
                <a:solidFill>
                  <a:srgbClr val="0000FF"/>
                </a:solidFill>
                <a:latin typeface="+mj-lt"/>
              </a:rPr>
              <a:t>Мередит</a:t>
            </a:r>
            <a:r>
              <a:rPr lang="ru-RU" dirty="0">
                <a:solidFill>
                  <a:srgbClr val="0000FF"/>
                </a:solidFill>
                <a:latin typeface="+mj-lt"/>
              </a:rPr>
              <a:t>, Д. </a:t>
            </a:r>
            <a:r>
              <a:rPr lang="ru-RU" dirty="0" err="1">
                <a:solidFill>
                  <a:srgbClr val="0000FF"/>
                </a:solidFill>
                <a:latin typeface="+mj-lt"/>
              </a:rPr>
              <a:t>Халперн</a:t>
            </a:r>
            <a:r>
              <a:rPr lang="ru-RU" dirty="0">
                <a:solidFill>
                  <a:srgbClr val="0000FF"/>
                </a:solidFill>
                <a:latin typeface="+mj-lt"/>
              </a:rPr>
              <a:t> и др. </a:t>
            </a:r>
          </a:p>
          <a:p>
            <a:endParaRPr lang="ru-RU" dirty="0">
              <a:solidFill>
                <a:srgbClr val="0000FF"/>
              </a:solidFill>
              <a:latin typeface="+mj-lt"/>
            </a:endParaRPr>
          </a:p>
          <a:p>
            <a:r>
              <a:rPr lang="ru-RU" dirty="0">
                <a:solidFill>
                  <a:srgbClr val="0000FF"/>
                </a:solidFill>
                <a:latin typeface="+mj-lt"/>
              </a:rPr>
              <a:t>В России : М. В. Кларин, С. И. Заир - Бек, И. О. </a:t>
            </a:r>
            <a:r>
              <a:rPr lang="ru-RU" dirty="0" err="1">
                <a:solidFill>
                  <a:srgbClr val="0000FF"/>
                </a:solidFill>
                <a:latin typeface="+mj-lt"/>
              </a:rPr>
              <a:t>Загашев</a:t>
            </a:r>
            <a:r>
              <a:rPr lang="ru-RU" dirty="0">
                <a:solidFill>
                  <a:srgbClr val="0000FF"/>
                </a:solidFill>
                <a:latin typeface="+mj-lt"/>
              </a:rPr>
              <a:t>, И. В. </a:t>
            </a:r>
            <a:r>
              <a:rPr lang="ru-RU" dirty="0" err="1">
                <a:solidFill>
                  <a:srgbClr val="0000FF"/>
                </a:solidFill>
                <a:latin typeface="+mj-lt"/>
              </a:rPr>
              <a:t>Муштавинская</a:t>
            </a:r>
            <a:r>
              <a:rPr lang="ru-RU" dirty="0">
                <a:solidFill>
                  <a:srgbClr val="0000FF"/>
                </a:solidFill>
                <a:latin typeface="+mj-lt"/>
              </a:rPr>
              <a:t>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919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Цель обучения!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  <a:latin typeface="+mj-lt"/>
              </a:rPr>
              <a:t>Актуализировать имеющиеся у учащихся знания и смыслы в связи с изучаемым материалом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  <a:latin typeface="+mj-lt"/>
              </a:rPr>
              <a:t>Пробудить познавательный интерес к изучаемому материалу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  <a:latin typeface="+mj-lt"/>
              </a:rPr>
              <a:t>Помочь учащимся самим определить направление в изучении темы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53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>
                <a:latin typeface="Comic Sans MS" panose="030F0702030302020204" pitchFamily="66" charset="0"/>
              </a:rPr>
              <a:t>Основные контуры ТРКМ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0000FF"/>
                </a:solidFill>
                <a:latin typeface="+mj-lt"/>
              </a:rPr>
              <a:t>Цель данной технологии -</a:t>
            </a:r>
            <a:r>
              <a:rPr lang="ru-RU" altLang="ru-RU" dirty="0">
                <a:solidFill>
                  <a:srgbClr val="0000FF"/>
                </a:solidFill>
                <a:latin typeface="+mj-lt"/>
              </a:rPr>
              <a:t> развитие мыслительных навыков учащихся, необходимых не только в учебе, но и в обычной жизни</a:t>
            </a:r>
          </a:p>
          <a:p>
            <a:r>
              <a:rPr lang="ru-RU" altLang="ru-RU" dirty="0">
                <a:solidFill>
                  <a:srgbClr val="0000FF"/>
                </a:solidFill>
                <a:latin typeface="+mj-lt"/>
              </a:rPr>
              <a:t> (умение принимать взвешенные решения, работать с информацией, анализировать различные стороны явлений и т.п.).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92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latin typeface="Comic Sans MS" panose="030F0702030302020204" pitchFamily="66" charset="0"/>
              </a:rPr>
              <a:t>Основа ТРКМ</a:t>
            </a:r>
            <a:r>
              <a:rPr lang="ru-RU" altLang="ru-RU" dirty="0">
                <a:latin typeface="Comic Sans MS" panose="030F0702030302020204" pitchFamily="66" charset="0"/>
              </a:rPr>
              <a:t> –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ru-RU" alt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Задачи фазы </a:t>
            </a:r>
            <a:r>
              <a:rPr lang="ru-RU" altLang="ru-RU" sz="28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вызова </a:t>
            </a:r>
            <a:r>
              <a:rPr lang="ru-RU" altLang="ru-RU" sz="3600" dirty="0" smtClean="0"/>
              <a:t> </a:t>
            </a:r>
            <a:r>
              <a:rPr lang="ru-RU" altLang="ru-RU" sz="1800" dirty="0"/>
              <a:t>( пробуждение интереса к предмету</a:t>
            </a:r>
            <a:r>
              <a:rPr lang="ru-RU" altLang="ru-RU" sz="1800" dirty="0" smtClean="0"/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alt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Задачи </a:t>
            </a:r>
            <a:r>
              <a:rPr lang="ru-RU" alt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фазы реализации </a:t>
            </a:r>
            <a:r>
              <a:rPr lang="ru-RU" altLang="ru-RU" sz="28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смысла</a:t>
            </a:r>
            <a:r>
              <a:rPr lang="ru-RU" alt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alt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–</a:t>
            </a:r>
            <a:r>
              <a:rPr lang="ru-RU" altLang="ru-RU" sz="1800" dirty="0" smtClean="0"/>
              <a:t>(</a:t>
            </a:r>
            <a:r>
              <a:rPr lang="ru-RU" altLang="ru-RU" sz="1800" dirty="0"/>
              <a:t>осмысление материала во времени работы над ним</a:t>
            </a:r>
            <a:r>
              <a:rPr lang="ru-RU" altLang="ru-RU" sz="1800" dirty="0" smtClean="0"/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alt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Задачи фазы </a:t>
            </a:r>
            <a:r>
              <a:rPr lang="ru-RU" altLang="ru-RU" sz="28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рефлексии</a:t>
            </a:r>
            <a:r>
              <a:rPr lang="ru-RU" alt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–</a:t>
            </a:r>
            <a:br>
              <a:rPr lang="ru-RU" alt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altLang="ru-RU" sz="1800" dirty="0"/>
              <a:t>(обобщение материала, подведение итогов)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2284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600" dirty="0"/>
              <a:t>Формы и средства развития КМ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сбор данных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анализ текстов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сопоставление альтернативных точек зрения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коллективное обсуждение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разные виды парной и групповой работы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дебаты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дискуссии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dirty="0">
                <a:latin typeface="Comic Sans MS" panose="030F0702030302020204" pitchFamily="66" charset="0"/>
              </a:rPr>
              <a:t>публикации письменных работ учащихся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74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Графичческие</a:t>
            </a:r>
            <a:r>
              <a:rPr lang="ru-RU" dirty="0"/>
              <a:t> организаторы: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Кластеры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Интеллект карты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Линейные последовательности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Иерархии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Сети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Блок-схемы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Таблицы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Матрицы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FF"/>
                </a:solidFill>
              </a:rPr>
              <a:t>Другое 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28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Критическое мышление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sz="3600" b="1" dirty="0">
                <a:solidFill>
                  <a:srgbClr val="FF6600"/>
                </a:solidFill>
                <a:latin typeface="Cambria Math" pitchFamily="18" charset="0"/>
                <a:ea typeface="Cambria Math" pitchFamily="18" charset="0"/>
              </a:rPr>
              <a:t>Ричард К. Поль </a:t>
            </a:r>
            <a:r>
              <a:rPr lang="ru-RU" b="1" dirty="0">
                <a:solidFill>
                  <a:srgbClr val="0000FF"/>
                </a:solidFill>
                <a:latin typeface="Cambria Math" pitchFamily="18" charset="0"/>
                <a:ea typeface="Cambria Math" pitchFamily="18" charset="0"/>
              </a:rPr>
              <a:t>- дисциплинированное, </a:t>
            </a:r>
            <a:r>
              <a:rPr lang="ru-RU" b="1" dirty="0" err="1">
                <a:solidFill>
                  <a:srgbClr val="0000FF"/>
                </a:solidFill>
                <a:latin typeface="Cambria Math" pitchFamily="18" charset="0"/>
                <a:ea typeface="Cambria Math" pitchFamily="18" charset="0"/>
              </a:rPr>
              <a:t>самонаправляемое</a:t>
            </a:r>
            <a:r>
              <a:rPr lang="ru-RU" b="1" dirty="0">
                <a:solidFill>
                  <a:srgbClr val="0000FF"/>
                </a:solidFill>
                <a:latin typeface="Cambria Math" pitchFamily="18" charset="0"/>
                <a:ea typeface="Cambria Math" pitchFamily="18" charset="0"/>
              </a:rPr>
              <a:t> и саморегулируемое мышление, которое иллюстрирует совершенства мышления, соответствующие к специфическому способу или области мысли. Критическое мышление проявляется в двух формах. Если оно натренировано (дисциплинировано) отвечать интересам специфического индивидуума или группы, исключая других уместных людей и группы, это софистический или слабый смысл критического мышления, Если натренировано (дисциплинировано) принимать во внимание интересы разнообразных людей или групп, это — справедливый или сильный смысл критического мышления.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222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</TotalTime>
  <Words>288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    Технология развития критического мышления</vt:lpstr>
      <vt:lpstr>Технология развития критического мышления</vt:lpstr>
      <vt:lpstr>Цель обучения!</vt:lpstr>
      <vt:lpstr>Основные контуры ТРКМ</vt:lpstr>
      <vt:lpstr>Основа ТРКМ –</vt:lpstr>
      <vt:lpstr>Формы и средства развития КМ</vt:lpstr>
      <vt:lpstr>Графичческие организаторы:</vt:lpstr>
      <vt:lpstr>Критическое мышление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Технология развития критического мышления</dc:title>
  <dc:creator>Admin</dc:creator>
  <cp:lastModifiedBy>Admin</cp:lastModifiedBy>
  <cp:revision>2</cp:revision>
  <dcterms:created xsi:type="dcterms:W3CDTF">2015-10-19T14:48:44Z</dcterms:created>
  <dcterms:modified xsi:type="dcterms:W3CDTF">2015-10-19T15:07:06Z</dcterms:modified>
</cp:coreProperties>
</file>