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21E5-3D31-48E7-BFA1-10383499D027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82E7-38A8-411D-A91D-FBE06810DE4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21E5-3D31-48E7-BFA1-10383499D027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82E7-38A8-411D-A91D-FBE06810D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21E5-3D31-48E7-BFA1-10383499D027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82E7-38A8-411D-A91D-FBE06810D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21E5-3D31-48E7-BFA1-10383499D027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82E7-38A8-411D-A91D-FBE06810DE4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21E5-3D31-48E7-BFA1-10383499D027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82E7-38A8-411D-A91D-FBE06810D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21E5-3D31-48E7-BFA1-10383499D027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82E7-38A8-411D-A91D-FBE06810DE4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21E5-3D31-48E7-BFA1-10383499D027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82E7-38A8-411D-A91D-FBE06810DE4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21E5-3D31-48E7-BFA1-10383499D027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82E7-38A8-411D-A91D-FBE06810D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21E5-3D31-48E7-BFA1-10383499D027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82E7-38A8-411D-A91D-FBE06810D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21E5-3D31-48E7-BFA1-10383499D027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82E7-38A8-411D-A91D-FBE06810D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21E5-3D31-48E7-BFA1-10383499D027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82E7-38A8-411D-A91D-FBE06810DE4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28E21E5-3D31-48E7-BFA1-10383499D027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5582E7-38A8-411D-A91D-FBE06810DE4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5157192"/>
            <a:ext cx="5276970" cy="158417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b="1" i="1" dirty="0" smtClean="0">
                <a:solidFill>
                  <a:srgbClr val="0070C0"/>
                </a:solidFill>
                <a:latin typeface="Century" pitchFamily="18" charset="0"/>
              </a:rPr>
              <a:t>Подготовила: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b="1" i="1" dirty="0" smtClean="0">
                <a:solidFill>
                  <a:srgbClr val="0070C0"/>
                </a:solidFill>
                <a:latin typeface="Century" pitchFamily="18" charset="0"/>
              </a:rPr>
              <a:t>Сопьянова Оксана Геннадьевна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b="1" i="1" dirty="0" smtClean="0">
                <a:solidFill>
                  <a:srgbClr val="0070C0"/>
                </a:solidFill>
                <a:latin typeface="Century" pitchFamily="18" charset="0"/>
              </a:rPr>
              <a:t>учитель начальных </a:t>
            </a:r>
            <a:r>
              <a:rPr lang="ru-RU" sz="1400" b="1" i="1" dirty="0" smtClean="0">
                <a:solidFill>
                  <a:srgbClr val="0070C0"/>
                </a:solidFill>
                <a:latin typeface="Century" pitchFamily="18" charset="0"/>
              </a:rPr>
              <a:t>классов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b="1" i="1" dirty="0">
                <a:solidFill>
                  <a:srgbClr val="0070C0"/>
                </a:solidFill>
                <a:latin typeface="Century" pitchFamily="18" charset="0"/>
              </a:rPr>
              <a:t>п</a:t>
            </a:r>
            <a:r>
              <a:rPr lang="ru-RU" sz="1400" b="1" i="1" dirty="0" smtClean="0">
                <a:solidFill>
                  <a:srgbClr val="0070C0"/>
                </a:solidFill>
                <a:latin typeface="Century" pitchFamily="18" charset="0"/>
              </a:rPr>
              <a:t>ервой квалификационной категории</a:t>
            </a:r>
            <a:endParaRPr lang="ru-RU" sz="1400" b="1" i="1" dirty="0" smtClean="0">
              <a:solidFill>
                <a:srgbClr val="0070C0"/>
              </a:solidFill>
              <a:latin typeface="Century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b="1" i="1" dirty="0" smtClean="0">
                <a:solidFill>
                  <a:srgbClr val="0070C0"/>
                </a:solidFill>
                <a:latin typeface="Century" pitchFamily="18" charset="0"/>
              </a:rPr>
              <a:t>МБОУ «Средняя общеобразовательная школа №1»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b="1" i="1" dirty="0" smtClean="0">
                <a:solidFill>
                  <a:srgbClr val="0070C0"/>
                </a:solidFill>
                <a:latin typeface="Century" pitchFamily="18" charset="0"/>
              </a:rPr>
              <a:t>Энгельсского муниципального района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b="1" i="1" dirty="0" smtClean="0">
                <a:solidFill>
                  <a:srgbClr val="0070C0"/>
                </a:solidFill>
                <a:latin typeface="Century" pitchFamily="18" charset="0"/>
              </a:rPr>
              <a:t>Саратовской области</a:t>
            </a:r>
            <a:endParaRPr lang="ru-RU" sz="1400" b="1" i="1" dirty="0">
              <a:solidFill>
                <a:srgbClr val="0070C0"/>
              </a:solidFill>
              <a:latin typeface="Century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404664"/>
            <a:ext cx="7175351" cy="1793167"/>
          </a:xfrm>
          <a:ln>
            <a:noFill/>
          </a:ln>
          <a:effectLst/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ru-RU" sz="4000" i="1" dirty="0" smtClean="0">
                <a:ln w="11430"/>
                <a:solidFill>
                  <a:srgbClr val="0070C0"/>
                </a:solidFill>
                <a:effectLst/>
                <a:latin typeface="Century" pitchFamily="18" charset="0"/>
                <a:cs typeface="Times New Roman" pitchFamily="18" charset="0"/>
              </a:rPr>
              <a:t>Одаренные дети: реалии, проблемы, перспективы.</a:t>
            </a:r>
            <a:endParaRPr lang="ru-RU" sz="4000" i="1" dirty="0">
              <a:ln w="11430"/>
              <a:solidFill>
                <a:srgbClr val="0070C0"/>
              </a:solidFill>
              <a:effectLst/>
              <a:latin typeface="Century" pitchFamily="18" charset="0"/>
              <a:cs typeface="Times New Roman" pitchFamily="18" charset="0"/>
            </a:endParaRPr>
          </a:p>
        </p:txBody>
      </p:sp>
      <p:pic>
        <p:nvPicPr>
          <p:cNvPr id="1038" name="Picture 14" descr="C:\Documents and Settings\User\Рабочий стол\Новая папка\ода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92896"/>
            <a:ext cx="3528392" cy="2417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Documents and Settings\User\Рабочий стол\Новая папка\одар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88840"/>
            <a:ext cx="288032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64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424936" cy="3888432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Обеспечение нормативно-правового закрепления особых образовательных запросов одаренных детей;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Поддержка и развитие образовательных учреждений, специализирующихся на работе с одаренными детьми;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Создание национального ресурсного центра для работы с одаренными детьми в целях обеспечения диагностики, развития, обучения и психолого-педагогической поддержки одаренных детей;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Создание системы специальной подготовки и переподготовки психолого-педагогических кадров для работы с одаренными детьми;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Обеспечение информационной поддержки государственной политики по оказанию помощи талантливым детям и молодежи.</a:t>
            </a:r>
            <a:endParaRPr lang="ru-RU" sz="2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136904" cy="2160239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400" i="1" dirty="0" smtClean="0">
                <a:solidFill>
                  <a:srgbClr val="C00000"/>
                </a:solidFill>
                <a:effectLst/>
                <a:latin typeface="Century" pitchFamily="18" charset="0"/>
              </a:rPr>
              <a:t>Указ Президента РФ № 761 </a:t>
            </a:r>
            <a:br>
              <a:rPr lang="ru-RU" sz="2400" i="1" dirty="0" smtClean="0">
                <a:solidFill>
                  <a:srgbClr val="C00000"/>
                </a:solidFill>
                <a:effectLst/>
                <a:latin typeface="Century" pitchFamily="18" charset="0"/>
              </a:rPr>
            </a:br>
            <a:r>
              <a:rPr lang="ru-RU" sz="2400" i="1" dirty="0" smtClean="0">
                <a:solidFill>
                  <a:srgbClr val="C00000"/>
                </a:solidFill>
                <a:effectLst/>
                <a:latin typeface="Century" pitchFamily="18" charset="0"/>
              </a:rPr>
              <a:t>«О национальной стратегии действий в интересах детей на 2012 – 2017 годы»</a:t>
            </a:r>
            <a:br>
              <a:rPr lang="ru-RU" sz="2400" i="1" dirty="0" smtClean="0">
                <a:solidFill>
                  <a:srgbClr val="C00000"/>
                </a:solidFill>
                <a:effectLst/>
                <a:latin typeface="Century" pitchFamily="18" charset="0"/>
              </a:rPr>
            </a:br>
            <a:r>
              <a:rPr lang="ru-RU" sz="2000" i="1" dirty="0" smtClean="0">
                <a:solidFill>
                  <a:srgbClr val="C00000"/>
                </a:solidFill>
                <a:effectLst/>
                <a:latin typeface="Century" pitchFamily="18" charset="0"/>
              </a:rPr>
              <a:t>(глава 4. Меры, направленные на поиск и поддержку талантливых детей и молодежи)</a:t>
            </a:r>
            <a:endParaRPr lang="ru-RU" sz="2000" i="1" dirty="0">
              <a:solidFill>
                <a:srgbClr val="C00000"/>
              </a:solidFill>
              <a:effectLst/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29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640960" cy="4536504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Century" pitchFamily="18" charset="0"/>
              </a:rPr>
              <a:t>Нормативно-правовая база организации работы с одаренными детьми в условиях реализации ФГОС</a:t>
            </a:r>
          </a:p>
          <a:p>
            <a:pPr algn="ctr"/>
            <a:endParaRPr lang="ru-RU" sz="2800" b="1" i="1" dirty="0" smtClean="0">
              <a:solidFill>
                <a:srgbClr val="C00000"/>
              </a:solidFill>
              <a:latin typeface="Century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70C0"/>
                </a:solidFill>
                <a:latin typeface="Century" pitchFamily="18" charset="0"/>
              </a:rPr>
              <a:t>Федеральный закон «Об образовании»  </a:t>
            </a:r>
            <a:r>
              <a:rPr lang="ru-RU" sz="1400" b="1" i="1" dirty="0" smtClean="0">
                <a:solidFill>
                  <a:srgbClr val="0070C0"/>
                </a:solidFill>
                <a:latin typeface="Century" pitchFamily="18" charset="0"/>
              </a:rPr>
              <a:t>(</a:t>
            </a:r>
            <a:r>
              <a:rPr lang="en-US" sz="1400" b="1" i="1" dirty="0" smtClean="0">
                <a:solidFill>
                  <a:srgbClr val="0070C0"/>
                </a:solidFill>
                <a:latin typeface="Century" pitchFamily="18" charset="0"/>
              </a:rPr>
              <a:t>29</a:t>
            </a:r>
            <a:r>
              <a:rPr lang="ru-RU" sz="1400" b="1" i="1" dirty="0" smtClean="0">
                <a:solidFill>
                  <a:srgbClr val="0070C0"/>
                </a:solidFill>
                <a:latin typeface="Century" pitchFamily="18" charset="0"/>
              </a:rPr>
              <a:t> декабря </a:t>
            </a:r>
            <a:r>
              <a:rPr lang="en-US" sz="1400" b="1" i="1" dirty="0" smtClean="0">
                <a:solidFill>
                  <a:srgbClr val="0070C0"/>
                </a:solidFill>
                <a:latin typeface="Century" pitchFamily="18" charset="0"/>
              </a:rPr>
              <a:t>2012 </a:t>
            </a:r>
            <a:r>
              <a:rPr lang="en-US" sz="1400" b="1" i="1" dirty="0">
                <a:solidFill>
                  <a:srgbClr val="0070C0"/>
                </a:solidFill>
                <a:latin typeface="Century" pitchFamily="18" charset="0"/>
              </a:rPr>
              <a:t>N 273-</a:t>
            </a:r>
            <a:r>
              <a:rPr lang="ru-RU" sz="1400" b="1" i="1" dirty="0" smtClean="0">
                <a:solidFill>
                  <a:srgbClr val="0070C0"/>
                </a:solidFill>
                <a:latin typeface="Century" pitchFamily="18" charset="0"/>
              </a:rPr>
              <a:t>ФЗ)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70C0"/>
                </a:solidFill>
                <a:latin typeface="Century" pitchFamily="18" charset="0"/>
              </a:rPr>
              <a:t>Концепция модернизации образования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70C0"/>
                </a:solidFill>
                <a:latin typeface="Century" pitchFamily="18" charset="0"/>
              </a:rPr>
              <a:t>Федеральный государственный образовательный стандарт </a:t>
            </a:r>
            <a:r>
              <a:rPr lang="ru-RU" sz="1400" b="1" i="1" dirty="0" smtClean="0">
                <a:solidFill>
                  <a:srgbClr val="0070C0"/>
                </a:solidFill>
                <a:latin typeface="Century" pitchFamily="18" charset="0"/>
              </a:rPr>
              <a:t>(от 17 декабря 2010 г.)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70C0"/>
                </a:solidFill>
                <a:latin typeface="Century" pitchFamily="18" charset="0"/>
              </a:rPr>
              <a:t>Национальная образовательная инициатива «Наша новая школа» </a:t>
            </a:r>
            <a:r>
              <a:rPr lang="ru-RU" sz="1400" b="1" i="1" dirty="0" smtClean="0">
                <a:solidFill>
                  <a:srgbClr val="0070C0"/>
                </a:solidFill>
                <a:latin typeface="Century" pitchFamily="18" charset="0"/>
              </a:rPr>
              <a:t>(4 февраля 2010 г.)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1400" b="1" i="1" dirty="0" smtClean="0">
              <a:latin typeface="Century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b="1" i="1" dirty="0" smtClean="0">
              <a:latin typeface="Century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b="1" i="1" dirty="0" smtClean="0">
              <a:latin typeface="Century" pitchFamily="18" charset="0"/>
            </a:endParaRPr>
          </a:p>
        </p:txBody>
      </p:sp>
      <p:pic>
        <p:nvPicPr>
          <p:cNvPr id="3074" name="Picture 2" descr="C:\Documents and Settings\User\Рабочий стол\Новая папка\одар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293096"/>
            <a:ext cx="3200400" cy="241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51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1256736"/>
            <a:ext cx="8424936" cy="4593896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Природными способностями наделены все дети, только эти способности различны по своему спектру и характеру проявления.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Одаренность базируется на внутренних особенностях ребенка, внешние ее проявления возможны при высокой мотивации собственных достижений и при наличии необходимых условий.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Педагог обязан увидеть и выявить грани одаренности, создать все условия для ее развития и реализации.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Для развития и реализации одаренности необходимо создавать образовательные услуги, развивающую среду, формировать мотивацию по совершенствованию способностей.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Главным вектором в работе с одаренными детьми является развитие мыслительных процессов.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7175351" cy="1008112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800" i="1" dirty="0">
                <a:solidFill>
                  <a:srgbClr val="C00000"/>
                </a:solidFill>
                <a:effectLst/>
                <a:latin typeface="Century" pitchFamily="18" charset="0"/>
              </a:rPr>
              <a:t>О</a:t>
            </a:r>
            <a:r>
              <a:rPr lang="ru-RU" sz="2800" i="1" dirty="0" smtClean="0">
                <a:solidFill>
                  <a:srgbClr val="C00000"/>
                </a:solidFill>
                <a:effectLst/>
                <a:latin typeface="Century" pitchFamily="18" charset="0"/>
              </a:rPr>
              <a:t>сновные идеи работы с одаренными детьми в школе</a:t>
            </a:r>
            <a:endParaRPr lang="ru-RU" sz="2800" i="1" dirty="0">
              <a:solidFill>
                <a:srgbClr val="C00000"/>
              </a:solidFill>
              <a:effectLst/>
              <a:latin typeface="Century" pitchFamily="18" charset="0"/>
            </a:endParaRPr>
          </a:p>
        </p:txBody>
      </p:sp>
      <p:pic>
        <p:nvPicPr>
          <p:cNvPr id="2050" name="Picture 2" descr="C:\Documents and Settings\User\Рабочий стол\Новая папка\одар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481" y="4711400"/>
            <a:ext cx="3106864" cy="211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851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755826" y="260648"/>
            <a:ext cx="6163072" cy="86409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600" i="1" dirty="0" smtClean="0">
                <a:solidFill>
                  <a:srgbClr val="C00000"/>
                </a:solidFill>
                <a:effectLst/>
                <a:latin typeface="Century" pitchFamily="18" charset="0"/>
              </a:rPr>
              <a:t>Одаренность. Что это?</a:t>
            </a:r>
            <a:endParaRPr lang="ru-RU" sz="3600" i="1" dirty="0">
              <a:solidFill>
                <a:srgbClr val="C00000"/>
              </a:solidFill>
              <a:effectLst/>
              <a:latin typeface="Century" pitchFamily="18" charset="0"/>
            </a:endParaRPr>
          </a:p>
        </p:txBody>
      </p:sp>
      <p:pic>
        <p:nvPicPr>
          <p:cNvPr id="4098" name="Picture 2" descr="C:\Documents and Settings\User\Рабочий стол\Новая папка\одар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230425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Documents and Settings\User\Рабочий стол\Новая папка\одар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10" y="2563366"/>
            <a:ext cx="200025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вал 7"/>
          <p:cNvSpPr/>
          <p:nvPr/>
        </p:nvSpPr>
        <p:spPr>
          <a:xfrm>
            <a:off x="5508103" y="1057049"/>
            <a:ext cx="2736304" cy="1319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436096" y="1393428"/>
            <a:ext cx="2880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latin typeface="Century" pitchFamily="18" charset="0"/>
              </a:rPr>
              <a:t>Задатки – природные возможности </a:t>
            </a:r>
            <a:endParaRPr lang="ru-RU" b="1" i="1" dirty="0">
              <a:solidFill>
                <a:srgbClr val="0070C0"/>
              </a:solidFill>
              <a:latin typeface="Century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755827" y="2492896"/>
            <a:ext cx="3024334" cy="15121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115866" y="2669969"/>
            <a:ext cx="23042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latin typeface="Century" pitchFamily="18" charset="0"/>
              </a:rPr>
              <a:t>Способности – это способы выполнения деятельности</a:t>
            </a:r>
            <a:endParaRPr lang="ru-RU" b="1" i="1" dirty="0">
              <a:solidFill>
                <a:srgbClr val="0070C0"/>
              </a:solidFill>
              <a:latin typeface="Century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464249" y="4403179"/>
            <a:ext cx="3240360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004309" y="4600619"/>
            <a:ext cx="2160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latin typeface="Century" pitchFamily="18" charset="0"/>
              </a:rPr>
              <a:t>Одаренность – это высокий уровень развития каких-либо способностей</a:t>
            </a:r>
            <a:endParaRPr lang="ru-RU" b="1" i="1" dirty="0">
              <a:solidFill>
                <a:srgbClr val="0070C0"/>
              </a:solidFill>
              <a:latin typeface="Century" pitchFamily="18" charset="0"/>
            </a:endParaRPr>
          </a:p>
        </p:txBody>
      </p:sp>
      <p:cxnSp>
        <p:nvCxnSpPr>
          <p:cNvPr id="20" name="Прямая со стрелкой 19"/>
          <p:cNvCxnSpPr>
            <a:stCxn id="11" idx="6"/>
            <a:endCxn id="17" idx="0"/>
          </p:cNvCxnSpPr>
          <p:nvPr/>
        </p:nvCxnSpPr>
        <p:spPr>
          <a:xfrm>
            <a:off x="5780161" y="3248980"/>
            <a:ext cx="1304268" cy="11541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8" idx="4"/>
            <a:endCxn id="11" idx="6"/>
          </p:cNvCxnSpPr>
          <p:nvPr/>
        </p:nvCxnSpPr>
        <p:spPr>
          <a:xfrm flipH="1">
            <a:off x="5780161" y="2376137"/>
            <a:ext cx="1096094" cy="8728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4102" name="Picture 6" descr="C:\Documents and Settings\User\Рабочий стол\Новая папка\одар1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440113"/>
            <a:ext cx="3135684" cy="2100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30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771800" y="2924944"/>
            <a:ext cx="3312368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  <a:latin typeface="Century" pitchFamily="18" charset="0"/>
              </a:rPr>
              <a:t>одаренность</a:t>
            </a:r>
            <a:endParaRPr lang="ru-RU" sz="4000" b="1" i="1" dirty="0">
              <a:solidFill>
                <a:srgbClr val="0070C0"/>
              </a:solidFill>
              <a:latin typeface="Century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836712"/>
            <a:ext cx="3710856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  <a:latin typeface="Century" pitchFamily="18" charset="0"/>
              </a:rPr>
              <a:t>Умственная (интеллектуальная)</a:t>
            </a:r>
            <a:endParaRPr lang="ru-RU" sz="2800" b="1" i="1" dirty="0">
              <a:solidFill>
                <a:srgbClr val="0070C0"/>
              </a:solidFill>
              <a:latin typeface="Century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00414" y="548680"/>
            <a:ext cx="3560018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  <a:latin typeface="Century" pitchFamily="18" charset="0"/>
              </a:rPr>
              <a:t>Одаренность в сфере социальных отношений (лидерство)</a:t>
            </a:r>
            <a:endParaRPr lang="ru-RU" sz="2800" b="1" i="1" dirty="0">
              <a:solidFill>
                <a:srgbClr val="0070C0"/>
              </a:solidFill>
              <a:latin typeface="Century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85842" y="4735996"/>
            <a:ext cx="2880320" cy="1202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  <a:latin typeface="Century" pitchFamily="18" charset="0"/>
              </a:rPr>
              <a:t>Психомоторная </a:t>
            </a:r>
          </a:p>
          <a:p>
            <a:pPr algn="ctr"/>
            <a:r>
              <a:rPr lang="ru-RU" sz="2800" b="1" i="1" dirty="0" smtClean="0">
                <a:solidFill>
                  <a:srgbClr val="0070C0"/>
                </a:solidFill>
                <a:latin typeface="Century" pitchFamily="18" charset="0"/>
              </a:rPr>
              <a:t>(в спорте)</a:t>
            </a:r>
            <a:endParaRPr lang="ru-RU" sz="2800" b="1" i="1" dirty="0">
              <a:solidFill>
                <a:srgbClr val="0070C0"/>
              </a:solidFill>
              <a:latin typeface="Century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22016" y="4203551"/>
            <a:ext cx="3528392" cy="223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  <a:latin typeface="Century" pitchFamily="18" charset="0"/>
              </a:rPr>
              <a:t>Творческая</a:t>
            </a:r>
          </a:p>
          <a:p>
            <a:pPr algn="ctr"/>
            <a:r>
              <a:rPr lang="ru-RU" sz="2800" b="1" i="1" dirty="0" smtClean="0">
                <a:solidFill>
                  <a:srgbClr val="0070C0"/>
                </a:solidFill>
                <a:latin typeface="Century" pitchFamily="18" charset="0"/>
              </a:rPr>
              <a:t>(высокая способность к созданию новых идей)</a:t>
            </a:r>
            <a:endParaRPr lang="ru-RU" sz="2800" b="1" i="1" dirty="0">
              <a:solidFill>
                <a:srgbClr val="0070C0"/>
              </a:solidFill>
              <a:latin typeface="Century" pitchFamily="18" charset="0"/>
            </a:endParaRPr>
          </a:p>
        </p:txBody>
      </p:sp>
      <p:cxnSp>
        <p:nvCxnSpPr>
          <p:cNvPr id="12" name="Прямая со стрелкой 11"/>
          <p:cNvCxnSpPr>
            <a:stCxn id="7" idx="2"/>
          </p:cNvCxnSpPr>
          <p:nvPr/>
        </p:nvCxnSpPr>
        <p:spPr>
          <a:xfrm>
            <a:off x="2394980" y="206084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0"/>
            <a:endCxn id="7" idx="2"/>
          </p:cNvCxnSpPr>
          <p:nvPr/>
        </p:nvCxnSpPr>
        <p:spPr>
          <a:xfrm flipH="1" flipV="1">
            <a:off x="2394980" y="2060848"/>
            <a:ext cx="2033004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0"/>
            <a:endCxn id="8" idx="2"/>
          </p:cNvCxnSpPr>
          <p:nvPr/>
        </p:nvCxnSpPr>
        <p:spPr>
          <a:xfrm flipV="1">
            <a:off x="4427984" y="2348880"/>
            <a:ext cx="2452439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6" idx="2"/>
            <a:endCxn id="10" idx="0"/>
          </p:cNvCxnSpPr>
          <p:nvPr/>
        </p:nvCxnSpPr>
        <p:spPr>
          <a:xfrm flipH="1">
            <a:off x="2486212" y="3717032"/>
            <a:ext cx="1941772" cy="4865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6" idx="2"/>
            <a:endCxn id="9" idx="0"/>
          </p:cNvCxnSpPr>
          <p:nvPr/>
        </p:nvCxnSpPr>
        <p:spPr>
          <a:xfrm>
            <a:off x="4427984" y="3717032"/>
            <a:ext cx="2198018" cy="10189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89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95936" y="1124744"/>
            <a:ext cx="5224536" cy="5472608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Наличие специфических стратегий деятельности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Особый тип обучаемости одаренных детей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Протестное поведение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Увлеченность и одержимость одаренных детей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Негативное отношение к школе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Проблемы общения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Стандартные правила и требования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Философские проблемы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Познавательная потребность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Целеполагание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Мышление и моторика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Поверхностные знания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Внимание взрослых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Сверхчувствительность </a:t>
            </a:r>
            <a:endParaRPr lang="ru-RU" sz="1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15616" y="260649"/>
            <a:ext cx="7175351" cy="79208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600" i="1" dirty="0" smtClean="0">
                <a:solidFill>
                  <a:srgbClr val="C00000"/>
                </a:solidFill>
                <a:effectLst/>
                <a:latin typeface="Century" pitchFamily="18" charset="0"/>
              </a:rPr>
              <a:t>Проблемы</a:t>
            </a:r>
            <a:r>
              <a:rPr lang="ru-RU" sz="3600" i="1" dirty="0" smtClean="0">
                <a:solidFill>
                  <a:srgbClr val="C00000"/>
                </a:solidFill>
                <a:latin typeface="Century" pitchFamily="18" charset="0"/>
              </a:rPr>
              <a:t> </a:t>
            </a:r>
            <a:endParaRPr lang="ru-RU" sz="3600" i="1" dirty="0">
              <a:solidFill>
                <a:srgbClr val="C00000"/>
              </a:solidFill>
              <a:latin typeface="Century" pitchFamily="18" charset="0"/>
            </a:endParaRPr>
          </a:p>
        </p:txBody>
      </p:sp>
      <p:pic>
        <p:nvPicPr>
          <p:cNvPr id="5123" name="Picture 3" descr="C:\Documents and Settings\User\Рабочий стол\Новая папка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2" y="2204864"/>
            <a:ext cx="3564396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04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059832" y="1124744"/>
            <a:ext cx="5637010" cy="5472608"/>
          </a:xfrm>
        </p:spPr>
        <p:txBody>
          <a:bodyPr/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Метод ускорения: ранее поступление в школу и последующее «перепрыгивание» через классы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Метод обогащения:</a:t>
            </a:r>
          </a:p>
          <a:p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    - расширение кругозора;</a:t>
            </a:r>
          </a:p>
          <a:p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    - углубление этих знаний;</a:t>
            </a:r>
          </a:p>
          <a:p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    - развитие инструментария получения знаний;</a:t>
            </a:r>
          </a:p>
          <a:p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    - самопознание.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Создание малых учебных групп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Специально подобранные учителя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Индивидуальная психологическая помощь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Формирование корректных отношений между учениками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Работа с родителями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Просветительская и консультативная работа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43608" y="332657"/>
            <a:ext cx="7175351" cy="72008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600" i="1" dirty="0" smtClean="0">
                <a:solidFill>
                  <a:srgbClr val="C00000"/>
                </a:solidFill>
                <a:effectLst/>
                <a:latin typeface="Century" pitchFamily="18" charset="0"/>
              </a:rPr>
              <a:t>Пути решения</a:t>
            </a:r>
            <a:endParaRPr lang="ru-RU" sz="3600" i="1" dirty="0">
              <a:solidFill>
                <a:srgbClr val="C00000"/>
              </a:solidFill>
              <a:effectLst/>
              <a:latin typeface="Century" pitchFamily="18" charset="0"/>
            </a:endParaRPr>
          </a:p>
        </p:txBody>
      </p:sp>
      <p:pic>
        <p:nvPicPr>
          <p:cNvPr id="6146" name="Picture 2" descr="C:\Documents and Settings\User\Рабочий стол\Новая папка\одар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59" y="548680"/>
            <a:ext cx="2605878" cy="2260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Documents and Settings\User\Рабочий стол\Новая папка\одар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95" y="4957765"/>
            <a:ext cx="2537406" cy="190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Documents and Settings\User\Рабочий стол\Новая папка\одар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3" y="2835625"/>
            <a:ext cx="2784309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6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WordArt 2"/>
          <p:cNvSpPr>
            <a:spLocks noChangeArrowheads="1" noChangeShapeType="1" noTextEdit="1"/>
          </p:cNvSpPr>
          <p:nvPr/>
        </p:nvSpPr>
        <p:spPr bwMode="auto">
          <a:xfrm>
            <a:off x="2339752" y="1124744"/>
            <a:ext cx="4680520" cy="136815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>
              <a:buNone/>
            </a:pPr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/>
                <a:latin typeface="Century"/>
              </a:rPr>
              <a:t>Спасибо за внимание!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70C0"/>
              </a:solidFill>
              <a:effectLst/>
              <a:latin typeface="Century"/>
            </a:endParaRPr>
          </a:p>
        </p:txBody>
      </p:sp>
      <p:pic>
        <p:nvPicPr>
          <p:cNvPr id="7171" name="Picture 3" descr="C:\Documents and Settings\User\Рабочий стол\Новая папка\одар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64" y="1929567"/>
            <a:ext cx="2946515" cy="1965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Documents and Settings\User\Рабочий стол\Новая папка\одар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473" y="4293096"/>
            <a:ext cx="3240360" cy="213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C:\Documents and Settings\User\Рабочий стол\Новая папка\одар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500" y="1985218"/>
            <a:ext cx="3515990" cy="1910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C:\Documents and Settings\User\Рабочий стол\Новая папка\одар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035" y="3895313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 descr="C:\Documents and Settings\User\Рабочий стол\Новая папка\одар1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4725144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28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187</TotalTime>
  <Words>415</Words>
  <Application>Microsoft Office PowerPoint</Application>
  <PresentationFormat>Экран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Одаренные дети: реалии, проблемы, перспективы.</vt:lpstr>
      <vt:lpstr>Указ Президента РФ № 761  «О национальной стратегии действий в интересах детей на 2012 – 2017 годы» (глава 4. Меры, направленные на поиск и поддержку талантливых детей и молодежи)</vt:lpstr>
      <vt:lpstr>Презентация PowerPoint</vt:lpstr>
      <vt:lpstr>Основные идеи работы с одаренными детьми в школе</vt:lpstr>
      <vt:lpstr>Одаренность. Что это?</vt:lpstr>
      <vt:lpstr>Презентация PowerPoint</vt:lpstr>
      <vt:lpstr>Проблемы </vt:lpstr>
      <vt:lpstr>Пути решения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Одаренные дети: реалии, проблемы, перспективы.</dc:title>
  <dc:creator>User</dc:creator>
  <cp:lastModifiedBy>User</cp:lastModifiedBy>
  <cp:revision>18</cp:revision>
  <dcterms:created xsi:type="dcterms:W3CDTF">2015-10-08T17:52:48Z</dcterms:created>
  <dcterms:modified xsi:type="dcterms:W3CDTF">2015-10-08T21:05:32Z</dcterms:modified>
</cp:coreProperties>
</file>