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68" r:id="rId2"/>
    <p:sldId id="354" r:id="rId3"/>
    <p:sldId id="356" r:id="rId4"/>
    <p:sldId id="357" r:id="rId5"/>
    <p:sldId id="358" r:id="rId6"/>
    <p:sldId id="359" r:id="rId7"/>
    <p:sldId id="360" r:id="rId8"/>
    <p:sldId id="361" r:id="rId9"/>
    <p:sldId id="362" r:id="rId10"/>
    <p:sldId id="363" r:id="rId11"/>
    <p:sldId id="366" r:id="rId12"/>
    <p:sldId id="364" r:id="rId13"/>
    <p:sldId id="333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3C84"/>
    <a:srgbClr val="DF21AD"/>
    <a:srgbClr val="FF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00" autoAdjust="0"/>
    <p:restoredTop sz="94590" autoAdjust="0"/>
  </p:normalViewPr>
  <p:slideViewPr>
    <p:cSldViewPr>
      <p:cViewPr>
        <p:scale>
          <a:sx n="66" d="100"/>
          <a:sy n="66" d="100"/>
        </p:scale>
        <p:origin x="-1680" y="-5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4380F1-C409-4536-AE81-8FA18FB1EA8C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D9E88-D0CB-42F2-8F72-4A2578FF7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7116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F430B-3FAB-4E5E-9C36-DB90A832595E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9F64F-1965-4F46-9AB1-B4E9184B18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6383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Рисунок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C:\Users\Елена\Downloads\26109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668344" y="1484784"/>
            <a:ext cx="54862" cy="45719"/>
          </a:xfrm>
          <a:prstGeom prst="rect">
            <a:avLst/>
          </a:prstGeom>
          <a:noFill/>
        </p:spPr>
      </p:pic>
      <p:pic>
        <p:nvPicPr>
          <p:cNvPr id="9" name="Picture 2" descr="C:\Users\Елена\Downloads\1762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548680"/>
            <a:ext cx="2376264" cy="316835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644008" y="1772817"/>
            <a:ext cx="41764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Калашникова 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Галина Ивановна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4005064"/>
            <a:ext cx="61024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«Фёдоровский детский сад «Теремок» Кайбицкого муниципального района РТ»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Helvetica"/>
              </a:rPr>
              <a:t>Направление </a:t>
            </a:r>
            <a:br>
              <a:rPr lang="ru-RU" b="1" dirty="0" smtClean="0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Helvetica"/>
              </a:rPr>
            </a:br>
            <a:r>
              <a:rPr lang="ru-RU" b="1" dirty="0" smtClean="0">
                <a:solidFill>
                  <a:srgbClr val="C00000"/>
                </a:solidFill>
                <a:ea typeface="Times New Roman" pitchFamily="18" charset="0"/>
                <a:cs typeface="Helvetica"/>
              </a:rPr>
              <a:t>«</a:t>
            </a:r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Helvetica"/>
              </a:rPr>
              <a:t>Закаливание</a:t>
            </a:r>
            <a:r>
              <a:rPr lang="ru-RU" b="1" dirty="0" smtClean="0">
                <a:solidFill>
                  <a:srgbClr val="C00000"/>
                </a:solidFill>
                <a:ea typeface="Times New Roman" pitchFamily="18" charset="0"/>
                <a:cs typeface="Helvetica"/>
              </a:rPr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Польза закаливающих процедур заключается в повышении сопротивляемости организма ребёнка к различным инфекционным заболеваниям. Кроме того закаливание способствует повышению работоспособности и развитию целого комплекса компенсаторных реакций.</a:t>
            </a:r>
            <a:endParaRPr lang="ru-RU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Главными союзниками в нашей работе по формированию привычки 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здоровому образу жизни у малышей 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являются родители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3" name="Picture 2" descr="C:\Users\ГАЛИНА\Desktop\фотки\20150219_1223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1628799"/>
            <a:ext cx="4032447" cy="367240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716016" y="1268759"/>
            <a:ext cx="381642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accent6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Все медицинские и закаливающие процедуры проводим с согласия родителей.</a:t>
            </a:r>
            <a:endParaRPr lang="ru-RU" b="1" i="1" dirty="0" smtClean="0">
              <a:solidFill>
                <a:schemeClr val="accent6"/>
              </a:solidFill>
              <a:latin typeface="Cambri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accent6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    Но, главное, на что в первую очередь направлена наша работа – это доказать, что без их участия мы не сможем добиться хороших результатов, только они являются самым ярким примером для своих детей.</a:t>
            </a:r>
            <a:endParaRPr lang="ru-RU" b="1" i="1" dirty="0" smtClean="0">
              <a:solidFill>
                <a:schemeClr val="accent6"/>
              </a:solidFill>
              <a:latin typeface="Cambri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accent6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    Наладить взаимоотношения помогают разнообразные формы работы: показы занятий, консультации, тематические родительские собрания, папки-передвижки, в которых отражается жизнь детей в детском саду. </a:t>
            </a:r>
            <a:endParaRPr lang="ru-RU" b="1" i="1" dirty="0" smtClean="0">
              <a:solidFill>
                <a:schemeClr val="accent6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Helvetica"/>
              </a:rPr>
              <a:t>Направление </a:t>
            </a:r>
            <a:br>
              <a:rPr lang="ru-RU" b="1" dirty="0" smtClean="0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Helvetica"/>
              </a:rPr>
            </a:br>
            <a:r>
              <a:rPr lang="ru-RU" b="1" dirty="0" smtClean="0">
                <a:solidFill>
                  <a:srgbClr val="C00000"/>
                </a:solidFill>
                <a:ea typeface="Times New Roman" pitchFamily="18" charset="0"/>
                <a:cs typeface="Helvetica"/>
              </a:rPr>
              <a:t>«</a:t>
            </a:r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Helvetica"/>
              </a:rPr>
              <a:t>ЗОЖ</a:t>
            </a:r>
            <a:r>
              <a:rPr lang="ru-RU" b="1" dirty="0" smtClean="0">
                <a:solidFill>
                  <a:srgbClr val="C00000"/>
                </a:solidFill>
                <a:ea typeface="Times New Roman" pitchFamily="18" charset="0"/>
                <a:cs typeface="Helvetica"/>
              </a:rPr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Здоровый образ жизни является основой для гармоничного развития ребёнка, причём, чем в более раннем возрасте человеку начинают прививаться здоровые привычки и порядки, тем более эффективным становится воспитание здорового образа жизни.</a:t>
            </a:r>
            <a:endParaRPr lang="ru-RU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Рисунок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Профилактика</a:t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эмоционального напряжения</a:t>
            </a:r>
          </a:p>
        </p:txBody>
      </p:sp>
      <p:pic>
        <p:nvPicPr>
          <p:cNvPr id="6" name="Рисунок 5" descr="C:\Documents and Settings\Admin\Рабочий стол\Новая папка\фото дети 0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84784"/>
            <a:ext cx="3672408" cy="324036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763688" y="4869160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3C3C84"/>
                </a:solidFill>
                <a:latin typeface="Times New Roman" pitchFamily="18" charset="0"/>
                <a:cs typeface="Times New Roman" pitchFamily="18" charset="0"/>
              </a:rPr>
              <a:t>Игры – драматизации очень полезны, потому, что их можно использовать во всех формах работы. В игре снижается скованность, малыш раскрепощается, расширяется сфера эмоциональных и мыслительных способностей.</a:t>
            </a:r>
            <a:endParaRPr lang="ru-RU" b="1" dirty="0">
              <a:solidFill>
                <a:srgbClr val="3C3C8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ГАЛИНА\Desktop\Театр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556792"/>
            <a:ext cx="3816423" cy="3168352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Рисунок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6104720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  <a:b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физических</a:t>
            </a:r>
            <a:b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упражнени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й.</a:t>
            </a:r>
          </a:p>
        </p:txBody>
      </p:sp>
      <p:sp>
        <p:nvSpPr>
          <p:cNvPr id="3076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 marL="914400" indent="-914400" algn="ctr">
              <a:buAutoNum type="arabicPeriod"/>
            </a:pPr>
            <a:endParaRPr lang="ru-RU" sz="5100" dirty="0" smtClean="0">
              <a:solidFill>
                <a:srgbClr val="0000FF"/>
              </a:solidFill>
              <a:latin typeface="+mj-lt"/>
            </a:endParaRPr>
          </a:p>
          <a:p>
            <a:pPr>
              <a:buNone/>
            </a:pPr>
            <a:endParaRPr lang="ru-RU" dirty="0" smtClean="0">
              <a:solidFill>
                <a:srgbClr val="0000FF"/>
              </a:solidFill>
              <a:latin typeface="Monotype Corsiva" pitchFamily="66" charset="0"/>
            </a:endParaRPr>
          </a:p>
          <a:p>
            <a:pPr>
              <a:buFont typeface="Arial" charset="0"/>
              <a:buNone/>
            </a:pPr>
            <a:r>
              <a:rPr lang="ru-RU" dirty="0" smtClean="0"/>
              <a:t> </a:t>
            </a:r>
          </a:p>
        </p:txBody>
      </p:sp>
      <p:pic>
        <p:nvPicPr>
          <p:cNvPr id="6" name="Рисунок 5" descr="C:\Documents and Settings\Admin\Рабочий стол\Новая папка\фото дети 06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71480"/>
            <a:ext cx="4004882" cy="296311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1643042" y="5000636"/>
            <a:ext cx="5143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Century" pitchFamily="18" charset="0"/>
                <a:cs typeface="Tahoma" pitchFamily="34" charset="0"/>
              </a:rPr>
              <a:t>Будем прыгать, как лягушка, </a:t>
            </a:r>
            <a:br>
              <a:rPr lang="ru-RU" b="1" dirty="0" smtClean="0">
                <a:solidFill>
                  <a:srgbClr val="7030A0"/>
                </a:solidFill>
                <a:latin typeface="Century" pitchFamily="18" charset="0"/>
                <a:cs typeface="Tahoma" pitchFamily="34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Century" pitchFamily="18" charset="0"/>
                <a:cs typeface="Tahoma" pitchFamily="34" charset="0"/>
              </a:rPr>
              <a:t>Чемпионка- </a:t>
            </a:r>
            <a:r>
              <a:rPr lang="ru-RU" b="1" dirty="0" err="1" smtClean="0">
                <a:solidFill>
                  <a:srgbClr val="7030A0"/>
                </a:solidFill>
                <a:latin typeface="Century" pitchFamily="18" charset="0"/>
                <a:cs typeface="Tahoma" pitchFamily="34" charset="0"/>
              </a:rPr>
              <a:t>попрыгушка</a:t>
            </a:r>
            <a:r>
              <a:rPr lang="ru-RU" b="1" dirty="0" smtClean="0">
                <a:solidFill>
                  <a:srgbClr val="7030A0"/>
                </a:solidFill>
                <a:latin typeface="Century" pitchFamily="18" charset="0"/>
                <a:cs typeface="Tahoma" pitchFamily="34" charset="0"/>
              </a:rPr>
              <a:t>. </a:t>
            </a:r>
            <a:br>
              <a:rPr lang="ru-RU" b="1" dirty="0" smtClean="0">
                <a:solidFill>
                  <a:srgbClr val="7030A0"/>
                </a:solidFill>
                <a:latin typeface="Century" pitchFamily="18" charset="0"/>
                <a:cs typeface="Tahoma" pitchFamily="34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Century" pitchFamily="18" charset="0"/>
                <a:cs typeface="Tahoma" pitchFamily="34" charset="0"/>
              </a:rPr>
              <a:t>За прыжком — другой прыжок, </a:t>
            </a:r>
            <a:br>
              <a:rPr lang="ru-RU" b="1" dirty="0" smtClean="0">
                <a:solidFill>
                  <a:srgbClr val="7030A0"/>
                </a:solidFill>
                <a:latin typeface="Century" pitchFamily="18" charset="0"/>
                <a:cs typeface="Tahoma" pitchFamily="34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Century" pitchFamily="18" charset="0"/>
                <a:cs typeface="Tahoma" pitchFamily="34" charset="0"/>
              </a:rPr>
              <a:t>Выше прыгаем, дружок</a:t>
            </a:r>
            <a:endParaRPr lang="ru-RU" b="1" dirty="0">
              <a:solidFill>
                <a:srgbClr val="7030A0"/>
              </a:solidFill>
              <a:latin typeface="Century" pitchFamily="18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6314" y="3643314"/>
            <a:ext cx="3929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Century" pitchFamily="18" charset="0"/>
              </a:rPr>
              <a:t>К речке быстро мы спустились, </a:t>
            </a:r>
            <a:br>
              <a:rPr lang="ru-RU" b="1" dirty="0" smtClean="0">
                <a:solidFill>
                  <a:srgbClr val="7030A0"/>
                </a:solidFill>
                <a:latin typeface="Century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Century" pitchFamily="18" charset="0"/>
              </a:rPr>
              <a:t>Наклонились и умылись. </a:t>
            </a:r>
            <a:br>
              <a:rPr lang="ru-RU" b="1" dirty="0" smtClean="0">
                <a:solidFill>
                  <a:srgbClr val="7030A0"/>
                </a:solidFill>
                <a:latin typeface="Century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Century" pitchFamily="18" charset="0"/>
              </a:rPr>
              <a:t>Раз, два, три, четыре, </a:t>
            </a:r>
            <a:br>
              <a:rPr lang="ru-RU" b="1" dirty="0" smtClean="0">
                <a:solidFill>
                  <a:srgbClr val="7030A0"/>
                </a:solidFill>
                <a:latin typeface="Century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Century" pitchFamily="18" charset="0"/>
              </a:rPr>
              <a:t>Вот как славно освежились. </a:t>
            </a:r>
            <a:endParaRPr lang="ru-RU" b="1" dirty="0">
              <a:solidFill>
                <a:srgbClr val="7030A0"/>
              </a:solidFill>
              <a:latin typeface="Century" pitchFamily="18" charset="0"/>
            </a:endParaRPr>
          </a:p>
        </p:txBody>
      </p:sp>
      <p:pic>
        <p:nvPicPr>
          <p:cNvPr id="1026" name="Picture 2" descr="C:\Users\ГАЛИНА\Desktop\фотки\20150219_1122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943" y="1700808"/>
            <a:ext cx="3770034" cy="302433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Рисунок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Обучение подвижным играм </a:t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упражнениям начинаем </a:t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утренней  гимнастики</a:t>
            </a:r>
          </a:p>
        </p:txBody>
      </p:sp>
      <p:sp>
        <p:nvSpPr>
          <p:cNvPr id="3076" name="Содержимое 2"/>
          <p:cNvSpPr>
            <a:spLocks noGrp="1"/>
          </p:cNvSpPr>
          <p:nvPr>
            <p:ph idx="1"/>
          </p:nvPr>
        </p:nvSpPr>
        <p:spPr>
          <a:xfrm>
            <a:off x="467544" y="1571612"/>
            <a:ext cx="8229600" cy="4572032"/>
          </a:xfrm>
        </p:spPr>
        <p:txBody>
          <a:bodyPr>
            <a:normAutofit/>
          </a:bodyPr>
          <a:lstStyle/>
          <a:p>
            <a:pPr marL="914400" indent="-914400" algn="ctr">
              <a:buNone/>
            </a:pPr>
            <a:endParaRPr lang="ru-RU" sz="51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rgbClr val="0000FF"/>
              </a:solidFill>
              <a:latin typeface="Monotype Corsiva" pitchFamily="66" charset="0"/>
            </a:endParaRPr>
          </a:p>
          <a:p>
            <a:pPr>
              <a:buFont typeface="Arial" charset="0"/>
              <a:buNone/>
            </a:pPr>
            <a:r>
              <a:rPr lang="ru-RU" dirty="0" smtClean="0"/>
              <a:t> </a:t>
            </a:r>
          </a:p>
        </p:txBody>
      </p:sp>
      <p:pic>
        <p:nvPicPr>
          <p:cNvPr id="5" name="Содержимое 3" descr="Рисунок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Documents and Settings\Admin\Рабочий стол\Новая папка (2)\фото дети 0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00174"/>
            <a:ext cx="59080" cy="56618"/>
          </a:xfrm>
          <a:prstGeom prst="round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C:\Documents and Settings\Admin\Рабочий стол\Новая папка (2)\фото дети 02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1571612"/>
            <a:ext cx="70298" cy="57188"/>
          </a:xfrm>
          <a:prstGeom prst="round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1714480" y="5000636"/>
            <a:ext cx="5143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Cambria" pitchFamily="18" charset="0"/>
              </a:rPr>
              <a:t>По ровненькой дорожке,                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Cambria" pitchFamily="18" charset="0"/>
              </a:rPr>
              <a:t>По ровненькой дорожке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Cambria" pitchFamily="18" charset="0"/>
              </a:rPr>
              <a:t>Шагают наши ножки,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Cambria" pitchFamily="18" charset="0"/>
              </a:rPr>
              <a:t>Раз-два, раз-два,</a:t>
            </a:r>
            <a:endParaRPr lang="ru-RU" b="1" i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86380" y="5072074"/>
            <a:ext cx="32861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Cambria" pitchFamily="18" charset="0"/>
              </a:rPr>
              <a:t>Мы становимся все выше,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Cambria" pitchFamily="18" charset="0"/>
              </a:rPr>
              <a:t>Достаем руками крыши.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Cambria" pitchFamily="18" charset="0"/>
              </a:rPr>
              <a:t>Раз-два — поднялись,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Cambria" pitchFamily="18" charset="0"/>
              </a:rPr>
              <a:t>Раз-два — руки вниз.</a:t>
            </a:r>
            <a:endParaRPr lang="ru-RU" b="1" i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2050" name="Picture 2" descr="C:\Users\ГАЛИНА\Desktop\фотки\20150219_1113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772816"/>
            <a:ext cx="3651639" cy="3096344"/>
          </a:xfrm>
          <a:prstGeom prst="rect">
            <a:avLst/>
          </a:prstGeom>
          <a:noFill/>
        </p:spPr>
      </p:pic>
      <p:pic>
        <p:nvPicPr>
          <p:cNvPr id="2051" name="Picture 3" descr="C:\Users\ГАЛИНА\Desktop\фотки\20150219_1118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7" y="1772816"/>
            <a:ext cx="3672408" cy="309634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1124744"/>
            <a:ext cx="3106688" cy="4608512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  <a:tabLst>
                <a:tab pos="2970213" algn="ctr"/>
                <a:tab pos="5219700" algn="l"/>
              </a:tabLst>
            </a:pPr>
            <a:r>
              <a:rPr lang="ru-RU" sz="2200" b="1" i="1" dirty="0" smtClean="0">
                <a:solidFill>
                  <a:schemeClr val="accent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без детей не значу ничего,</a:t>
            </a:r>
            <a:r>
              <a:rPr lang="ru-RU" sz="2200" b="1" i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b="1" i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i="1" dirty="0" smtClean="0">
                <a:solidFill>
                  <a:schemeClr val="accent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Когда  смеюсь, когда грущу и плачу,</a:t>
            </a:r>
            <a:r>
              <a:rPr lang="ru-RU" sz="2200" b="1" i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b="1" i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i="1" dirty="0" smtClean="0">
                <a:solidFill>
                  <a:schemeClr val="accent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Живу для них я видно от того,</a:t>
            </a:r>
            <a:r>
              <a:rPr lang="ru-RU" sz="2200" b="1" i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b="1" i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i="1" dirty="0" smtClean="0">
                <a:solidFill>
                  <a:schemeClr val="accent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без детей я ничего не значу.</a:t>
            </a:r>
            <a:r>
              <a:rPr lang="ru-RU" sz="2200" b="1" i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b="1" i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i="1" dirty="0" smtClean="0">
                <a:solidFill>
                  <a:schemeClr val="accent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Кручусь, вращаюсь в собственных делах,</a:t>
            </a:r>
            <a:r>
              <a:rPr lang="ru-RU" sz="2200" b="1" i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b="1" i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i="1" dirty="0" smtClean="0">
                <a:solidFill>
                  <a:schemeClr val="accent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Встречаю за удачей неудачу.</a:t>
            </a:r>
            <a:r>
              <a:rPr lang="ru-RU" sz="2200" b="1" i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b="1" i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i="1" dirty="0" smtClean="0">
                <a:solidFill>
                  <a:schemeClr val="accent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каждый день мой полон</a:t>
            </a:r>
            <a:br>
              <a:rPr lang="ru-RU" sz="2200" b="1" i="1" dirty="0" smtClean="0">
                <a:solidFill>
                  <a:schemeClr val="accent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chemeClr val="accent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мыслями о них,</a:t>
            </a:r>
            <a:r>
              <a:rPr lang="ru-RU" sz="2200" b="1" i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b="1" i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i="1" dirty="0" smtClean="0">
                <a:solidFill>
                  <a:schemeClr val="accent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Ведь без детей я ничего не значу.</a:t>
            </a:r>
            <a:r>
              <a:rPr lang="ru-RU" b="1" i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i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chemeClr val="accent6"/>
              </a:solidFill>
            </a:endParaRPr>
          </a:p>
        </p:txBody>
      </p:sp>
      <p:pic>
        <p:nvPicPr>
          <p:cNvPr id="15362" name="Picture 2" descr="C:\Users\ГАЛИНА\Desktop\фотки\20150219_1203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567" y="1214422"/>
            <a:ext cx="5317892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2232248"/>
          </a:xfrm>
        </p:spPr>
        <p:txBody>
          <a:bodyPr>
            <a:noAutofit/>
          </a:bodyPr>
          <a:lstStyle/>
          <a:p>
            <a:pPr lvl="0"/>
            <a:r>
              <a:rPr lang="ru-RU" sz="1800" b="1" i="1" dirty="0" smtClean="0">
                <a:solidFill>
                  <a:schemeClr val="accent6"/>
                </a:solidFill>
                <a:latin typeface="Book Antiqua" pitchFamily="18" charset="0"/>
                <a:ea typeface="Times New Roman" pitchFamily="18" charset="0"/>
                <a:cs typeface="Helvetica" charset="-52"/>
              </a:rPr>
              <a:t/>
            </a:r>
            <a:br>
              <a:rPr lang="ru-RU" sz="1800" b="1" i="1" dirty="0" smtClean="0">
                <a:solidFill>
                  <a:schemeClr val="accent6"/>
                </a:solidFill>
                <a:latin typeface="Book Antiqua" pitchFamily="18" charset="0"/>
                <a:ea typeface="Times New Roman" pitchFamily="18" charset="0"/>
                <a:cs typeface="Helvetica" charset="-52"/>
              </a:rPr>
            </a:br>
            <a:r>
              <a:rPr lang="ru-RU" sz="1800" b="1" i="1" dirty="0" smtClean="0">
                <a:solidFill>
                  <a:schemeClr val="accent6"/>
                </a:solidFill>
                <a:latin typeface="Book Antiqua" pitchFamily="18" charset="0"/>
                <a:ea typeface="Times New Roman" pitchFamily="18" charset="0"/>
                <a:cs typeface="Helvetica" charset="-52"/>
              </a:rPr>
              <a:t/>
            </a:r>
            <a:br>
              <a:rPr lang="ru-RU" sz="1800" b="1" i="1" dirty="0" smtClean="0">
                <a:solidFill>
                  <a:schemeClr val="accent6"/>
                </a:solidFill>
                <a:latin typeface="Book Antiqua" pitchFamily="18" charset="0"/>
                <a:ea typeface="Times New Roman" pitchFamily="18" charset="0"/>
                <a:cs typeface="Helvetica" charset="-52"/>
              </a:rPr>
            </a:br>
            <a:r>
              <a:rPr lang="ru-RU" sz="2000" b="1" i="1" dirty="0" smtClean="0">
                <a:solidFill>
                  <a:schemeClr val="accent6"/>
                </a:solidFill>
                <a:latin typeface="Book Antiqua" pitchFamily="18" charset="0"/>
                <a:ea typeface="Times New Roman" pitchFamily="18" charset="0"/>
                <a:cs typeface="Helvetica" charset="-52"/>
              </a:rPr>
              <a:t>Специфика моей деятельности как  воспитателя  заключается в том, что, прежде всего, я – воспитатель и  люблю своих детей , независимо от того, что все они разные.  При этом</a:t>
            </a:r>
            <a:r>
              <a:rPr lang="ru-RU" sz="2000" b="1" i="1" dirty="0" smtClean="0">
                <a:solidFill>
                  <a:schemeClr val="accent6"/>
                </a:solidFill>
                <a:ea typeface="Times New Roman" pitchFamily="18" charset="0"/>
                <a:cs typeface="Helvetica" charset="-52"/>
              </a:rPr>
              <a:t> </a:t>
            </a:r>
            <a:r>
              <a:rPr lang="ru-RU" sz="2000" b="1" i="1" dirty="0" smtClean="0">
                <a:solidFill>
                  <a:schemeClr val="accent6"/>
                </a:solidFill>
                <a:latin typeface="Book Antiqua" pitchFamily="18" charset="0"/>
                <a:ea typeface="Times New Roman" pitchFamily="18" charset="0"/>
                <a:cs typeface="Helvetica" charset="-52"/>
              </a:rPr>
              <a:t> формирую ребёнка не по частям, имею дело с целостной</a:t>
            </a:r>
            <a:r>
              <a:rPr lang="ru-RU" sz="2000" b="1" i="1" dirty="0" smtClean="0">
                <a:solidFill>
                  <a:schemeClr val="accent6"/>
                </a:solidFill>
                <a:ea typeface="Times New Roman" pitchFamily="18" charset="0"/>
                <a:cs typeface="Helvetica" charset="-52"/>
              </a:rPr>
              <a:t> </a:t>
            </a:r>
            <a:r>
              <a:rPr lang="ru-RU" sz="2000" b="1" i="1" dirty="0" smtClean="0">
                <a:solidFill>
                  <a:schemeClr val="accent6"/>
                </a:solidFill>
                <a:latin typeface="Book Antiqua" pitchFamily="18" charset="0"/>
                <a:ea typeface="Times New Roman" pitchFamily="18" charset="0"/>
                <a:cs typeface="Helvetica" charset="-52"/>
              </a:rPr>
              <a:t> личностью, то есть забочусь и о его здоровье, и о его физическом развитии. Именно поэтому мною разработаны здоровьесберегающие технологии.</a:t>
            </a:r>
            <a:r>
              <a:rPr lang="ru-RU" sz="1800" b="1" i="1" dirty="0" smtClean="0">
                <a:solidFill>
                  <a:schemeClr val="accent6"/>
                </a:solidFill>
                <a:latin typeface="Book Antiqua" pitchFamily="18" charset="0"/>
                <a:ea typeface="Times New Roman" pitchFamily="18" charset="0"/>
                <a:cs typeface="Helvetica" charset="-52"/>
              </a:rPr>
              <a:t/>
            </a:r>
            <a:br>
              <a:rPr lang="ru-RU" sz="1800" b="1" i="1" dirty="0" smtClean="0">
                <a:solidFill>
                  <a:schemeClr val="accent6"/>
                </a:solidFill>
                <a:latin typeface="Book Antiqua" pitchFamily="18" charset="0"/>
                <a:ea typeface="Times New Roman" pitchFamily="18" charset="0"/>
                <a:cs typeface="Helvetica" charset="-52"/>
              </a:rPr>
            </a:br>
            <a:r>
              <a:rPr lang="ru-RU" sz="1800" b="1" i="1" dirty="0" smtClean="0">
                <a:latin typeface="Book Antiqua" pitchFamily="18" charset="0"/>
                <a:ea typeface="Times New Roman" pitchFamily="18" charset="0"/>
                <a:cs typeface="Helvetica" charset="-52"/>
              </a:rPr>
              <a:t/>
            </a:r>
            <a:br>
              <a:rPr lang="ru-RU" sz="1800" b="1" i="1" dirty="0" smtClean="0">
                <a:latin typeface="Book Antiqua" pitchFamily="18" charset="0"/>
                <a:ea typeface="Times New Roman" pitchFamily="18" charset="0"/>
                <a:cs typeface="Helvetica" charset="-52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«Формирование привычки к здоровому образу жизни у детей дошкольного возраста»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140968"/>
            <a:ext cx="8229600" cy="3057203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</a:p>
          <a:p>
            <a:pPr algn="just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Формирование привычки к здоровому образу жизни детей. Воспитание бережного отношения к своему здоровью. Привлечение родителей к формированию и закреплению у детей навыков здорового образа жизни, повышение знаний о культуре здоровья. Развитие представления о том, что здоровье-главная ценность человеческой жизни.</a:t>
            </a:r>
            <a:endParaRPr lang="ru-RU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52128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  <a:tabLst>
                <a:tab pos="457200" algn="l"/>
              </a:tabLst>
            </a:pPr>
            <a:r>
              <a:rPr lang="ru-RU" sz="3200" b="1" i="1" dirty="0" smtClean="0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Helvetica"/>
              </a:rPr>
              <a:t>Чтобы реализовать данную цель,  </a:t>
            </a:r>
            <a:br>
              <a:rPr lang="ru-RU" sz="3200" b="1" i="1" dirty="0" smtClean="0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Helvetica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Helvetica"/>
              </a:rPr>
              <a:t>мною решаются следующие задачи:</a:t>
            </a:r>
            <a:br>
              <a:rPr lang="ru-RU" sz="3200" b="1" i="1" dirty="0" smtClean="0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Helvetica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273630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Обеспечение физического  и эмоционального развития ребёнка в детском саду и семье.</a:t>
            </a:r>
          </a:p>
          <a:p>
            <a:pPr algn="just"/>
            <a:r>
              <a:rPr lang="ru-RU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Формирование у детей стремления к сохранению своего здоровья через наличие устойчивого интереса к систематическим занятиям физическими упражнениями.</a:t>
            </a:r>
          </a:p>
          <a:p>
            <a:pPr algn="just"/>
            <a:r>
              <a:rPr lang="ru-RU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Закрепление элементарных представлений детей о том, как нужно заботиться о своём здоровье.</a:t>
            </a:r>
          </a:p>
          <a:p>
            <a:pPr algn="just"/>
            <a:endParaRPr lang="ru-RU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Елена\Downloads\545865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200250"/>
            <a:ext cx="4032448" cy="2397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Helvetica" charset="-52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Helvetica" charset="-52"/>
              </a:rPr>
            </a:br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Helvetica" charset="-52"/>
              </a:rPr>
              <a:t>Основные направления  </a:t>
            </a:r>
            <a:br>
              <a:rPr lang="ru-RU" b="1" dirty="0" smtClean="0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Helvetica" charset="-52"/>
              </a:rPr>
            </a:br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Helvetica" charset="-52"/>
              </a:rPr>
              <a:t>воспитательной работы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347864" y="3284984"/>
            <a:ext cx="2016224" cy="18002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ЗОЖ</a:t>
            </a:r>
            <a:endParaRPr lang="ru-RU" sz="3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275856" y="1340768"/>
            <a:ext cx="1944216" cy="1895520"/>
            <a:chOff x="3136369" y="-1506756"/>
            <a:chExt cx="1880068" cy="1805604"/>
          </a:xfrm>
        </p:grpSpPr>
        <p:sp>
          <p:nvSpPr>
            <p:cNvPr id="6" name="Овал 5"/>
            <p:cNvSpPr/>
            <p:nvPr/>
          </p:nvSpPr>
          <p:spPr>
            <a:xfrm>
              <a:off x="3136369" y="-1506756"/>
              <a:ext cx="1872209" cy="180560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Овал 4"/>
            <p:cNvSpPr/>
            <p:nvPr/>
          </p:nvSpPr>
          <p:spPr>
            <a:xfrm>
              <a:off x="3275633" y="-1095203"/>
              <a:ext cx="1740804" cy="8231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/>
                <a:t>«</a:t>
              </a:r>
              <a:r>
                <a:rPr lang="ru-RU" b="1" dirty="0" smtClean="0"/>
                <a:t>Рациональный режим дня</a:t>
              </a:r>
              <a:r>
                <a:rPr lang="ru-RU" sz="1800" b="1" kern="1200" dirty="0" smtClean="0"/>
                <a:t>»</a:t>
              </a:r>
              <a:endParaRPr lang="ru-RU" sz="1800" b="1" kern="1200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403648" y="2276872"/>
            <a:ext cx="2088232" cy="1949620"/>
            <a:chOff x="1964961" y="388104"/>
            <a:chExt cx="2237391" cy="1805604"/>
          </a:xfrm>
        </p:grpSpPr>
        <p:sp>
          <p:nvSpPr>
            <p:cNvPr id="9" name="Овал 8"/>
            <p:cNvSpPr/>
            <p:nvPr/>
          </p:nvSpPr>
          <p:spPr>
            <a:xfrm>
              <a:off x="2042112" y="388104"/>
              <a:ext cx="2160240" cy="180560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Овал 4"/>
            <p:cNvSpPr/>
            <p:nvPr/>
          </p:nvSpPr>
          <p:spPr>
            <a:xfrm>
              <a:off x="1964961" y="588170"/>
              <a:ext cx="2160240" cy="14004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chemeClr val="bg1"/>
                  </a:solidFill>
                </a:rPr>
                <a:t>«</a:t>
              </a:r>
              <a:r>
                <a:rPr lang="ru-RU" b="1" dirty="0" smtClean="0">
                  <a:solidFill>
                    <a:schemeClr val="bg1"/>
                  </a:solidFill>
                </a:rPr>
                <a:t>Организация правильного питания</a:t>
              </a:r>
              <a:r>
                <a:rPr lang="ru-RU" sz="1800" b="1" kern="1200" dirty="0" smtClean="0">
                  <a:solidFill>
                    <a:schemeClr val="bg1"/>
                  </a:solidFill>
                </a:rPr>
                <a:t>»</a:t>
              </a:r>
              <a:endParaRPr lang="ru-RU" sz="18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220072" y="4005064"/>
            <a:ext cx="1987195" cy="1805604"/>
            <a:chOff x="9119886" y="3590166"/>
            <a:chExt cx="2480870" cy="1805604"/>
          </a:xfrm>
        </p:grpSpPr>
        <p:sp>
          <p:nvSpPr>
            <p:cNvPr id="12" name="Овал 11"/>
            <p:cNvSpPr/>
            <p:nvPr/>
          </p:nvSpPr>
          <p:spPr>
            <a:xfrm>
              <a:off x="9119886" y="3590166"/>
              <a:ext cx="2480870" cy="180560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Овал 4"/>
            <p:cNvSpPr/>
            <p:nvPr/>
          </p:nvSpPr>
          <p:spPr>
            <a:xfrm>
              <a:off x="9389576" y="3806190"/>
              <a:ext cx="1977730" cy="11521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/>
                <a:t>«</a:t>
              </a:r>
              <a:r>
                <a:rPr lang="ru-RU" b="1" dirty="0" smtClean="0"/>
                <a:t>Закаливание</a:t>
              </a:r>
              <a:r>
                <a:rPr lang="ru-RU" sz="1800" b="1" kern="1200" dirty="0" smtClean="0"/>
                <a:t>»</a:t>
              </a:r>
              <a:endParaRPr lang="ru-RU" sz="1800" b="1" kern="1200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563888" y="5085184"/>
            <a:ext cx="2163861" cy="1772816"/>
            <a:chOff x="4249872" y="4757933"/>
            <a:chExt cx="1928556" cy="1772816"/>
          </a:xfrm>
        </p:grpSpPr>
        <p:sp>
          <p:nvSpPr>
            <p:cNvPr id="15" name="Овал 14"/>
            <p:cNvSpPr/>
            <p:nvPr/>
          </p:nvSpPr>
          <p:spPr>
            <a:xfrm>
              <a:off x="4249872" y="4769257"/>
              <a:ext cx="1925329" cy="176149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Овал 4"/>
            <p:cNvSpPr/>
            <p:nvPr/>
          </p:nvSpPr>
          <p:spPr>
            <a:xfrm>
              <a:off x="4378227" y="4757933"/>
              <a:ext cx="1800201" cy="17728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/>
                <a:t>«</a:t>
              </a:r>
              <a:r>
                <a:rPr lang="ru-RU" b="1" dirty="0" smtClean="0"/>
                <a:t>организация занятий по физической культуре</a:t>
              </a:r>
              <a:r>
                <a:rPr lang="ru-RU" sz="1800" b="1" kern="1200" dirty="0" smtClean="0"/>
                <a:t>»</a:t>
              </a:r>
              <a:endParaRPr lang="ru-RU" sz="1800" b="1" kern="12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547664" y="4365104"/>
            <a:ext cx="2211140" cy="1872209"/>
            <a:chOff x="-82960" y="4016947"/>
            <a:chExt cx="2550071" cy="1650776"/>
          </a:xfrm>
        </p:grpSpPr>
        <p:sp>
          <p:nvSpPr>
            <p:cNvPr id="18" name="Овал 17"/>
            <p:cNvSpPr/>
            <p:nvPr/>
          </p:nvSpPr>
          <p:spPr>
            <a:xfrm>
              <a:off x="-82960" y="4016947"/>
              <a:ext cx="2550071" cy="165077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Овал 4"/>
            <p:cNvSpPr/>
            <p:nvPr/>
          </p:nvSpPr>
          <p:spPr>
            <a:xfrm>
              <a:off x="83131" y="4334405"/>
              <a:ext cx="2242232" cy="10793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chemeClr val="bg1"/>
                  </a:solidFill>
                </a:rPr>
                <a:t>«</a:t>
              </a:r>
              <a:r>
                <a:rPr lang="ru-RU" b="1" dirty="0" smtClean="0">
                  <a:solidFill>
                    <a:schemeClr val="bg1"/>
                  </a:solidFill>
                </a:rPr>
                <a:t>Гигиенические мероприятия и формирование гигиенических навыков</a:t>
              </a:r>
              <a:r>
                <a:rPr lang="ru-RU" sz="1800" b="1" kern="1200" dirty="0" smtClean="0">
                  <a:solidFill>
                    <a:schemeClr val="bg1"/>
                  </a:solidFill>
                </a:rPr>
                <a:t>»</a:t>
              </a:r>
              <a:endParaRPr lang="ru-RU" sz="1800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Овал 19"/>
          <p:cNvSpPr/>
          <p:nvPr/>
        </p:nvSpPr>
        <p:spPr>
          <a:xfrm>
            <a:off x="5076056" y="2132856"/>
            <a:ext cx="2088232" cy="187761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 b="1" dirty="0" smtClean="0"/>
          </a:p>
          <a:p>
            <a:r>
              <a:rPr lang="ru-RU" b="1" dirty="0" smtClean="0"/>
              <a:t>Работа с родителями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Helvetica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Helvetica"/>
              </a:rPr>
            </a:br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Helvetica"/>
              </a:rPr>
              <a:t>Направление </a:t>
            </a:r>
            <a:br>
              <a:rPr lang="ru-RU" b="1" dirty="0" smtClean="0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Helvetica"/>
              </a:rPr>
            </a:br>
            <a:r>
              <a:rPr lang="ru-RU" b="1" dirty="0" smtClean="0">
                <a:solidFill>
                  <a:srgbClr val="C00000"/>
                </a:solidFill>
                <a:ea typeface="Times New Roman" pitchFamily="18" charset="0"/>
                <a:cs typeface="Helvetica"/>
              </a:rPr>
              <a:t>«</a:t>
            </a:r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Helvetica"/>
              </a:rPr>
              <a:t>Рациональный режим дня</a:t>
            </a:r>
            <a:r>
              <a:rPr lang="ru-RU" b="1" dirty="0" smtClean="0">
                <a:solidFill>
                  <a:srgbClr val="C00000"/>
                </a:solidFill>
                <a:ea typeface="Times New Roman" pitchFamily="18" charset="0"/>
                <a:cs typeface="Helvetica"/>
              </a:rPr>
              <a:t>»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Режим дня подразумевает особое распределение времени и чередование различных видов деятельности в течении дня. Соблюдение режима даёт возможность наладить функционирование всех органов и систем, облегчить процесс обучения, сделать процессы работы и восстановления организма наиболее эффективными. Именно поэтому режим дня становится основой формирования здоровья с самых первых дней жизни.</a:t>
            </a:r>
            <a:endParaRPr lang="ru-RU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Helvetica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Helvetica"/>
              </a:rPr>
            </a:br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Helvetica"/>
              </a:rPr>
              <a:t>Направление </a:t>
            </a:r>
            <a:br>
              <a:rPr lang="ru-RU" b="1" dirty="0" smtClean="0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Helvetica"/>
              </a:rPr>
            </a:br>
            <a:r>
              <a:rPr lang="ru-RU" b="1" dirty="0" smtClean="0">
                <a:solidFill>
                  <a:srgbClr val="C00000"/>
                </a:solidFill>
                <a:ea typeface="Times New Roman" pitchFamily="18" charset="0"/>
                <a:cs typeface="Helvetica"/>
              </a:rPr>
              <a:t>«</a:t>
            </a:r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Helvetica"/>
              </a:rPr>
              <a:t>Организация правильного питания</a:t>
            </a:r>
            <a:r>
              <a:rPr lang="ru-RU" b="1" dirty="0" smtClean="0">
                <a:solidFill>
                  <a:srgbClr val="C00000"/>
                </a:solidFill>
                <a:ea typeface="Times New Roman" pitchFamily="18" charset="0"/>
                <a:cs typeface="Helvetica"/>
              </a:rPr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Для благополучного функционирования пищеварительной системы обязательно нужно включать в ежедневное питание дошкольника свежие овощи и фрукты, богатые витаминами и хотя бы раз в год рекомендовать прохождение курса комплексных витаминных препаратов.</a:t>
            </a:r>
            <a:endParaRPr lang="ru-RU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Helvetica"/>
              </a:rPr>
              <a:t>Направление </a:t>
            </a:r>
            <a:br>
              <a:rPr lang="ru-RU" b="1" dirty="0" smtClean="0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Helvetica"/>
              </a:rPr>
            </a:br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Helvetica"/>
              </a:rPr>
              <a:t>«Гигиенические мероприятия и формирование гигиенических навыков»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Гигиенические мероприятия должны стать для дошкольника обычными и субъективно необходимыми - этого можно достичь регулярностью и возможно более ранним их введением. Нужно напоминать ребёнку о необходимости мыть руки, контролировать его умывание, поощрять его самостоятельность.</a:t>
            </a:r>
            <a:endParaRPr lang="ru-RU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Helvetica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Helvetica"/>
              </a:rPr>
            </a:br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Helvetica"/>
              </a:rPr>
              <a:t>Направление </a:t>
            </a:r>
            <a:br>
              <a:rPr lang="ru-RU" b="1" dirty="0" smtClean="0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Helvetica"/>
              </a:rPr>
            </a:br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  <a:ea typeface="Times New Roman" pitchFamily="18" charset="0"/>
                <a:cs typeface="Helvetica"/>
              </a:rPr>
              <a:t>«Организация занятий по физической культуре»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Ежедневная зарядка, занятия физкультурой и танцами, подвижные игры на свежем воздухе являются обязательными в детском учреждении. Физическая нагрузка учит дошкольника чувствовать своё тело и управлять им, к тому же движение активирует аппетит, улучшает обмен веществ и пищеварительные процессы, тренирует волю и характер, даёт ребёнку массу позитивных эмоций.</a:t>
            </a:r>
            <a:endParaRPr lang="ru-RU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1711</TotalTime>
  <Words>263</Words>
  <Application>Microsoft Office PowerPoint</Application>
  <PresentationFormat>Экран (4:3)</PresentationFormat>
  <Paragraphs>56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Я без детей не значу ничего, Когда  смеюсь, когда грущу и плачу, Живу для них я видно от того, Что без детей я ничего не значу. Кручусь, вращаюсь в собственных делах, Встречаю за удачей неудачу. Но каждый день мой полон  мыслями о них, Ведь без детей я ничего не значу. </vt:lpstr>
      <vt:lpstr>  Специфика моей деятельности как  воспитателя  заключается в том, что, прежде всего, я – воспитатель и  люблю своих детей , независимо от того, что все они разные.  При этом  формирую ребёнка не по частям, имею дело с целостной  личностью, то есть забочусь и о его здоровье, и о его физическом развитии. Именно поэтому мною разработаны здоровьесберегающие технологии.   «Формирование привычки к здоровому образу жизни у детей дошкольного возраста» </vt:lpstr>
      <vt:lpstr>Чтобы реализовать данную цель,   мною решаются следующие задачи:  </vt:lpstr>
      <vt:lpstr> Основные направления   воспитательной работы </vt:lpstr>
      <vt:lpstr> Направление  «Рациональный режим дня» </vt:lpstr>
      <vt:lpstr> Направление  «Организация правильного питания»</vt:lpstr>
      <vt:lpstr>Направление  «Гигиенические мероприятия и формирование гигиенических навыков»</vt:lpstr>
      <vt:lpstr> Направление  «Организация занятий по физической культуре»</vt:lpstr>
      <vt:lpstr>Направление  «Закаливание»</vt:lpstr>
      <vt:lpstr>Слайд 11</vt:lpstr>
      <vt:lpstr>Направление  «ЗОЖ»</vt:lpstr>
      <vt:lpstr>Профилактика  эмоционального напряжения</vt:lpstr>
      <vt:lpstr>Развитие физических  упражнений.</vt:lpstr>
      <vt:lpstr>Обучение подвижным играм  и упражнениям начинаем  с утренней  гимнастики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I. Упражнение на развитие внимания.</dc:title>
  <dc:creator>ГАЛИНА</dc:creator>
  <cp:lastModifiedBy>Admin</cp:lastModifiedBy>
  <cp:revision>216</cp:revision>
  <dcterms:created xsi:type="dcterms:W3CDTF">2013-01-24T11:45:00Z</dcterms:created>
  <dcterms:modified xsi:type="dcterms:W3CDTF">2015-10-20T17:03:50Z</dcterms:modified>
</cp:coreProperties>
</file>