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2"/>
  </p:notesMasterIdLst>
  <p:sldIdLst>
    <p:sldId id="298" r:id="rId2"/>
    <p:sldId id="256" r:id="rId3"/>
    <p:sldId id="265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76" r:id="rId13"/>
    <p:sldId id="267" r:id="rId14"/>
    <p:sldId id="268" r:id="rId15"/>
    <p:sldId id="278" r:id="rId16"/>
    <p:sldId id="269" r:id="rId17"/>
    <p:sldId id="270" r:id="rId18"/>
    <p:sldId id="277" r:id="rId19"/>
    <p:sldId id="271" r:id="rId20"/>
    <p:sldId id="279" r:id="rId21"/>
    <p:sldId id="272" r:id="rId22"/>
    <p:sldId id="274" r:id="rId23"/>
    <p:sldId id="275" r:id="rId24"/>
    <p:sldId id="280" r:id="rId25"/>
    <p:sldId id="282" r:id="rId26"/>
    <p:sldId id="273" r:id="rId27"/>
    <p:sldId id="281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5" r:id="rId37"/>
    <p:sldId id="291" r:id="rId38"/>
    <p:sldId id="292" r:id="rId39"/>
    <p:sldId id="296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00"/>
    <a:srgbClr val="008000"/>
    <a:srgbClr val="66FF66"/>
    <a:srgbClr val="57D3FF"/>
    <a:srgbClr val="FFFF00"/>
    <a:srgbClr val="A6FE6A"/>
    <a:srgbClr val="DAF921"/>
    <a:srgbClr val="1D2F17"/>
    <a:srgbClr val="344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38008-BAFE-4815-AAB1-C612C645A3C2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</dgm:pt>
    <dgm:pt modelId="{178DAD1A-8A0B-40EC-AEDA-AC69386940BB}">
      <dgm:prSet phldrT="[Текст]"/>
      <dgm:spPr/>
      <dgm:t>
        <a:bodyPr/>
        <a:lstStyle/>
        <a:p>
          <a:r>
            <a:rPr lang="ru-RU" b="1" dirty="0" smtClean="0">
              <a:solidFill>
                <a:srgbClr val="1D2F17"/>
              </a:solidFill>
            </a:rPr>
            <a:t>Расширение объёма и уточнение значений</a:t>
          </a:r>
          <a:endParaRPr lang="ru-RU" b="1" dirty="0">
            <a:solidFill>
              <a:srgbClr val="1D2F17"/>
            </a:solidFill>
          </a:endParaRPr>
        </a:p>
      </dgm:t>
    </dgm:pt>
    <dgm:pt modelId="{7A66F617-E78E-46E0-80F5-14E83F28C67B}" type="parTrans" cxnId="{E85D484E-80B3-4091-8B55-191FACD251D0}">
      <dgm:prSet/>
      <dgm:spPr/>
      <dgm:t>
        <a:bodyPr/>
        <a:lstStyle/>
        <a:p>
          <a:endParaRPr lang="ru-RU"/>
        </a:p>
      </dgm:t>
    </dgm:pt>
    <dgm:pt modelId="{211D0915-CE4F-401E-9B8B-E8A635E20EC8}" type="sibTrans" cxnId="{E85D484E-80B3-4091-8B55-191FACD251D0}">
      <dgm:prSet/>
      <dgm:spPr/>
      <dgm:t>
        <a:bodyPr/>
        <a:lstStyle/>
        <a:p>
          <a:endParaRPr lang="ru-RU" dirty="0"/>
        </a:p>
      </dgm:t>
    </dgm:pt>
    <dgm:pt modelId="{CB64AAA7-0016-4A8B-B7B9-71BE3575DE2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Формирование семантических полей и лексической системности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6141731F-68EF-465A-8C00-3264675795FE}" type="parTrans" cxnId="{01ADA920-81F5-4B45-B36B-AF7C8640B3D1}">
      <dgm:prSet/>
      <dgm:spPr/>
      <dgm:t>
        <a:bodyPr/>
        <a:lstStyle/>
        <a:p>
          <a:endParaRPr lang="ru-RU"/>
        </a:p>
      </dgm:t>
    </dgm:pt>
    <dgm:pt modelId="{A9A11BFE-3EEB-4FEE-AA04-F710F67CB71A}" type="sibTrans" cxnId="{01ADA920-81F5-4B45-B36B-AF7C8640B3D1}">
      <dgm:prSet/>
      <dgm:spPr/>
      <dgm:t>
        <a:bodyPr/>
        <a:lstStyle/>
        <a:p>
          <a:endParaRPr lang="ru-RU" dirty="0"/>
        </a:p>
      </dgm:t>
    </dgm:pt>
    <dgm:pt modelId="{A43920F0-740C-47F2-A14F-007DB82FE7E8}">
      <dgm:prSet phldrT="[Текст]"/>
      <dgm:spPr/>
      <dgm:t>
        <a:bodyPr/>
        <a:lstStyle/>
        <a:p>
          <a:r>
            <a:rPr lang="ru-RU" b="1" dirty="0" smtClean="0"/>
            <a:t>Расширение связи между словами в лексиконе</a:t>
          </a:r>
          <a:endParaRPr lang="ru-RU" b="1" dirty="0"/>
        </a:p>
      </dgm:t>
    </dgm:pt>
    <dgm:pt modelId="{455150A8-9F24-41D7-B969-BB911E4BA586}" type="parTrans" cxnId="{26AB5AD4-AF76-46CE-83B5-D9569A12D30B}">
      <dgm:prSet/>
      <dgm:spPr/>
      <dgm:t>
        <a:bodyPr/>
        <a:lstStyle/>
        <a:p>
          <a:endParaRPr lang="ru-RU"/>
        </a:p>
      </dgm:t>
    </dgm:pt>
    <dgm:pt modelId="{1D309A8F-A1F0-4C4B-BA1A-34435B3E948F}" type="sibTrans" cxnId="{26AB5AD4-AF76-46CE-83B5-D9569A12D30B}">
      <dgm:prSet/>
      <dgm:spPr/>
      <dgm:t>
        <a:bodyPr/>
        <a:lstStyle/>
        <a:p>
          <a:endParaRPr lang="ru-RU"/>
        </a:p>
      </dgm:t>
    </dgm:pt>
    <dgm:pt modelId="{EB5C31F3-56DA-4A32-91B2-BF937F7CEF1A}" type="pres">
      <dgm:prSet presAssocID="{67638008-BAFE-4815-AAB1-C612C645A3C2}" presName="outerComposite" presStyleCnt="0">
        <dgm:presLayoutVars>
          <dgm:chMax val="5"/>
          <dgm:dir/>
          <dgm:resizeHandles val="exact"/>
        </dgm:presLayoutVars>
      </dgm:prSet>
      <dgm:spPr/>
    </dgm:pt>
    <dgm:pt modelId="{E2C8B14A-7A4D-443B-998B-EA32B925282A}" type="pres">
      <dgm:prSet presAssocID="{67638008-BAFE-4815-AAB1-C612C645A3C2}" presName="dummyMaxCanvas" presStyleCnt="0">
        <dgm:presLayoutVars/>
      </dgm:prSet>
      <dgm:spPr/>
    </dgm:pt>
    <dgm:pt modelId="{EF4BF312-591A-4269-9A9C-31DD63157036}" type="pres">
      <dgm:prSet presAssocID="{67638008-BAFE-4815-AAB1-C612C645A3C2}" presName="ThreeNodes_1" presStyleLbl="node1" presStyleIdx="0" presStyleCnt="3" custLinFactNeighborY="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46D1E-AB2F-4965-8BF6-83D9EDE5C45C}" type="pres">
      <dgm:prSet presAssocID="{67638008-BAFE-4815-AAB1-C612C645A3C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B9EF6-CF7C-44DF-BB3D-4A7EE3F2A1C5}" type="pres">
      <dgm:prSet presAssocID="{67638008-BAFE-4815-AAB1-C612C645A3C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D3FD4-B4A5-4DB1-BDEA-8081C5A1A594}" type="pres">
      <dgm:prSet presAssocID="{67638008-BAFE-4815-AAB1-C612C645A3C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767E8-E086-495D-9360-5ED9220CE7A0}" type="pres">
      <dgm:prSet presAssocID="{67638008-BAFE-4815-AAB1-C612C645A3C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601B2-A4CD-419E-9368-9DAF4BD7BFCB}" type="pres">
      <dgm:prSet presAssocID="{67638008-BAFE-4815-AAB1-C612C645A3C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3537D-7611-4A4F-ACF6-7133580F0AF1}" type="pres">
      <dgm:prSet presAssocID="{67638008-BAFE-4815-AAB1-C612C645A3C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D2F3D-AEC2-465C-AD72-5C4C09B11B90}" type="pres">
      <dgm:prSet presAssocID="{67638008-BAFE-4815-AAB1-C612C645A3C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95FBE2-A1BD-4C22-B19F-8EC24838FC75}" type="presOf" srcId="{67638008-BAFE-4815-AAB1-C612C645A3C2}" destId="{EB5C31F3-56DA-4A32-91B2-BF937F7CEF1A}" srcOrd="0" destOrd="0" presId="urn:microsoft.com/office/officeart/2005/8/layout/vProcess5"/>
    <dgm:cxn modelId="{0473BF21-3701-427A-987C-519DBE06B8B1}" type="presOf" srcId="{178DAD1A-8A0B-40EC-AEDA-AC69386940BB}" destId="{26D601B2-A4CD-419E-9368-9DAF4BD7BFCB}" srcOrd="1" destOrd="0" presId="urn:microsoft.com/office/officeart/2005/8/layout/vProcess5"/>
    <dgm:cxn modelId="{64A42FC0-BB33-4919-A8E3-9F6CA14E10EA}" type="presOf" srcId="{A43920F0-740C-47F2-A14F-007DB82FE7E8}" destId="{26EB9EF6-CF7C-44DF-BB3D-4A7EE3F2A1C5}" srcOrd="0" destOrd="0" presId="urn:microsoft.com/office/officeart/2005/8/layout/vProcess5"/>
    <dgm:cxn modelId="{1D394038-36B4-495C-9DFF-8FA36A970045}" type="presOf" srcId="{211D0915-CE4F-401E-9B8B-E8A635E20EC8}" destId="{BCBD3FD4-B4A5-4DB1-BDEA-8081C5A1A594}" srcOrd="0" destOrd="0" presId="urn:microsoft.com/office/officeart/2005/8/layout/vProcess5"/>
    <dgm:cxn modelId="{8C000D1B-33EC-4E38-BBBF-CE30E54F78F6}" type="presOf" srcId="{A43920F0-740C-47F2-A14F-007DB82FE7E8}" destId="{157D2F3D-AEC2-465C-AD72-5C4C09B11B90}" srcOrd="1" destOrd="0" presId="urn:microsoft.com/office/officeart/2005/8/layout/vProcess5"/>
    <dgm:cxn modelId="{01ADA920-81F5-4B45-B36B-AF7C8640B3D1}" srcId="{67638008-BAFE-4815-AAB1-C612C645A3C2}" destId="{CB64AAA7-0016-4A8B-B7B9-71BE3575DE2E}" srcOrd="1" destOrd="0" parTransId="{6141731F-68EF-465A-8C00-3264675795FE}" sibTransId="{A9A11BFE-3EEB-4FEE-AA04-F710F67CB71A}"/>
    <dgm:cxn modelId="{26AB5AD4-AF76-46CE-83B5-D9569A12D30B}" srcId="{67638008-BAFE-4815-AAB1-C612C645A3C2}" destId="{A43920F0-740C-47F2-A14F-007DB82FE7E8}" srcOrd="2" destOrd="0" parTransId="{455150A8-9F24-41D7-B969-BB911E4BA586}" sibTransId="{1D309A8F-A1F0-4C4B-BA1A-34435B3E948F}"/>
    <dgm:cxn modelId="{E8B73805-6F9B-41AD-B44C-64D1094E6EA2}" type="presOf" srcId="{A9A11BFE-3EEB-4FEE-AA04-F710F67CB71A}" destId="{CB7767E8-E086-495D-9360-5ED9220CE7A0}" srcOrd="0" destOrd="0" presId="urn:microsoft.com/office/officeart/2005/8/layout/vProcess5"/>
    <dgm:cxn modelId="{E85D484E-80B3-4091-8B55-191FACD251D0}" srcId="{67638008-BAFE-4815-AAB1-C612C645A3C2}" destId="{178DAD1A-8A0B-40EC-AEDA-AC69386940BB}" srcOrd="0" destOrd="0" parTransId="{7A66F617-E78E-46E0-80F5-14E83F28C67B}" sibTransId="{211D0915-CE4F-401E-9B8B-E8A635E20EC8}"/>
    <dgm:cxn modelId="{8BD5D0CD-55F8-412B-A11D-189D07D5E54D}" type="presOf" srcId="{CB64AAA7-0016-4A8B-B7B9-71BE3575DE2E}" destId="{5493537D-7611-4A4F-ACF6-7133580F0AF1}" srcOrd="1" destOrd="0" presId="urn:microsoft.com/office/officeart/2005/8/layout/vProcess5"/>
    <dgm:cxn modelId="{E81C5676-610F-4A97-9378-784D58D14812}" type="presOf" srcId="{178DAD1A-8A0B-40EC-AEDA-AC69386940BB}" destId="{EF4BF312-591A-4269-9A9C-31DD63157036}" srcOrd="0" destOrd="0" presId="urn:microsoft.com/office/officeart/2005/8/layout/vProcess5"/>
    <dgm:cxn modelId="{8DE1B738-0ACE-4642-A95F-E4D62143CD8D}" type="presOf" srcId="{CB64AAA7-0016-4A8B-B7B9-71BE3575DE2E}" destId="{44846D1E-AB2F-4965-8BF6-83D9EDE5C45C}" srcOrd="0" destOrd="0" presId="urn:microsoft.com/office/officeart/2005/8/layout/vProcess5"/>
    <dgm:cxn modelId="{B1FAC60E-D35C-4C1A-93AA-2E968B8B9116}" type="presParOf" srcId="{EB5C31F3-56DA-4A32-91B2-BF937F7CEF1A}" destId="{E2C8B14A-7A4D-443B-998B-EA32B925282A}" srcOrd="0" destOrd="0" presId="urn:microsoft.com/office/officeart/2005/8/layout/vProcess5"/>
    <dgm:cxn modelId="{E56BA53D-B2BA-49D2-B6C3-BC615B9F1198}" type="presParOf" srcId="{EB5C31F3-56DA-4A32-91B2-BF937F7CEF1A}" destId="{EF4BF312-591A-4269-9A9C-31DD63157036}" srcOrd="1" destOrd="0" presId="urn:microsoft.com/office/officeart/2005/8/layout/vProcess5"/>
    <dgm:cxn modelId="{95E7F809-C71A-437A-B029-C4C4592188EC}" type="presParOf" srcId="{EB5C31F3-56DA-4A32-91B2-BF937F7CEF1A}" destId="{44846D1E-AB2F-4965-8BF6-83D9EDE5C45C}" srcOrd="2" destOrd="0" presId="urn:microsoft.com/office/officeart/2005/8/layout/vProcess5"/>
    <dgm:cxn modelId="{6E671F88-064B-4269-8E3F-053DAE1076BD}" type="presParOf" srcId="{EB5C31F3-56DA-4A32-91B2-BF937F7CEF1A}" destId="{26EB9EF6-CF7C-44DF-BB3D-4A7EE3F2A1C5}" srcOrd="3" destOrd="0" presId="urn:microsoft.com/office/officeart/2005/8/layout/vProcess5"/>
    <dgm:cxn modelId="{E8DE9CBE-C3A1-4F65-A69C-35EC5C740816}" type="presParOf" srcId="{EB5C31F3-56DA-4A32-91B2-BF937F7CEF1A}" destId="{BCBD3FD4-B4A5-4DB1-BDEA-8081C5A1A594}" srcOrd="4" destOrd="0" presId="urn:microsoft.com/office/officeart/2005/8/layout/vProcess5"/>
    <dgm:cxn modelId="{2649F468-DEC5-44DE-92BA-22F83D40D70B}" type="presParOf" srcId="{EB5C31F3-56DA-4A32-91B2-BF937F7CEF1A}" destId="{CB7767E8-E086-495D-9360-5ED9220CE7A0}" srcOrd="5" destOrd="0" presId="urn:microsoft.com/office/officeart/2005/8/layout/vProcess5"/>
    <dgm:cxn modelId="{8A46110F-00DD-4F1C-82F2-9232F15C8995}" type="presParOf" srcId="{EB5C31F3-56DA-4A32-91B2-BF937F7CEF1A}" destId="{26D601B2-A4CD-419E-9368-9DAF4BD7BFCB}" srcOrd="6" destOrd="0" presId="urn:microsoft.com/office/officeart/2005/8/layout/vProcess5"/>
    <dgm:cxn modelId="{1EF37FD0-2FB0-4167-ADFE-4FA0098F574D}" type="presParOf" srcId="{EB5C31F3-56DA-4A32-91B2-BF937F7CEF1A}" destId="{5493537D-7611-4A4F-ACF6-7133580F0AF1}" srcOrd="7" destOrd="0" presId="urn:microsoft.com/office/officeart/2005/8/layout/vProcess5"/>
    <dgm:cxn modelId="{FBC776FB-76C1-4212-A227-88CCB8AF719F}" type="presParOf" srcId="{EB5C31F3-56DA-4A32-91B2-BF937F7CEF1A}" destId="{157D2F3D-AEC2-465C-AD72-5C4C09B11B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BF312-591A-4269-9A9C-31DD63157036}">
      <dsp:nvSpPr>
        <dsp:cNvPr id="0" name=""/>
        <dsp:cNvSpPr/>
      </dsp:nvSpPr>
      <dsp:spPr>
        <a:xfrm>
          <a:off x="0" y="71432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1D2F17"/>
              </a:solidFill>
            </a:rPr>
            <a:t>Расширение объёма и уточнение значений</a:t>
          </a:r>
          <a:endParaRPr lang="ru-RU" sz="2200" b="1" kern="1200" dirty="0">
            <a:solidFill>
              <a:srgbClr val="1D2F17"/>
            </a:solidFill>
          </a:endParaRPr>
        </a:p>
      </dsp:txBody>
      <dsp:txXfrm>
        <a:off x="0" y="71432"/>
        <a:ext cx="3937406" cy="1219200"/>
      </dsp:txXfrm>
    </dsp:sp>
    <dsp:sp modelId="{44846D1E-AB2F-4965-8BF6-83D9EDE5C45C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1605168"/>
              <a:satOff val="19845"/>
              <a:lumOff val="-647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3">
                  <a:lumMod val="50000"/>
                </a:schemeClr>
              </a:solidFill>
            </a:rPr>
            <a:t>Формирование семантических полей и лексической системности</a:t>
          </a: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57199" y="1422399"/>
        <a:ext cx="3931920" cy="1219200"/>
      </dsp:txXfrm>
    </dsp:sp>
    <dsp:sp modelId="{26EB9EF6-CF7C-44DF-BB3D-4A7EE3F2A1C5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3210336"/>
              <a:satOff val="39690"/>
              <a:lumOff val="-129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Расширение связи между словами в лексиконе</a:t>
          </a:r>
          <a:endParaRPr lang="ru-RU" sz="2200" b="1" kern="1200" dirty="0"/>
        </a:p>
      </dsp:txBody>
      <dsp:txXfrm>
        <a:off x="914399" y="2844799"/>
        <a:ext cx="3931920" cy="1219200"/>
      </dsp:txXfrm>
    </dsp:sp>
    <dsp:sp modelId="{BCBD3FD4-B4A5-4DB1-BDEA-8081C5A1A594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389120" y="924560"/>
        <a:ext cx="792480" cy="792480"/>
      </dsp:txXfrm>
    </dsp:sp>
    <dsp:sp modelId="{CB7767E8-E086-495D-9360-5ED9220CE7A0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537969"/>
            <a:satOff val="-6003"/>
            <a:lumOff val="-13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846320" y="2338832"/>
        <a:ext cx="792480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0D86F-69F8-4D11-A51E-B0370A8F770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8733-D68C-4DE3-AD61-E26F53BCB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8733-D68C-4DE3-AD61-E26F53BCBE40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F37B6F-7929-4F95-9FED-D627D6D93DFF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A8103F-5623-45BB-9F0A-C810E3AA479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57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Развитие словаря   – одна из основных задач  коррекции речевого развития дошкольников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357694"/>
            <a:ext cx="8711952" cy="1752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                                                     Подготовила: Володина И.Г.</a:t>
            </a:r>
          </a:p>
          <a:p>
            <a:pPr algn="just"/>
            <a:r>
              <a:rPr lang="ru-RU" b="1" dirty="0" smtClean="0"/>
              <a:t>                                                                               учитель-логопед</a:t>
            </a:r>
          </a:p>
          <a:p>
            <a:pPr algn="just"/>
            <a:r>
              <a:rPr lang="ru-RU" b="1" dirty="0" smtClean="0"/>
              <a:t>                                                                         МКДОУ «ЦРР- </a:t>
            </a:r>
            <a:r>
              <a:rPr lang="ru-RU" b="1" dirty="0" err="1" smtClean="0"/>
              <a:t>д</a:t>
            </a:r>
            <a:r>
              <a:rPr lang="ru-RU" b="1" dirty="0" smtClean="0"/>
              <a:t>/с №4» </a:t>
            </a:r>
          </a:p>
          <a:p>
            <a:pPr algn="just"/>
            <a:r>
              <a:rPr lang="ru-RU" b="1" dirty="0" smtClean="0"/>
              <a:t>                                                                                 п.г.т. Анна  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D:\2012-01-24 фото цифровые\фото цифровые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571612"/>
            <a:ext cx="5857916" cy="43937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500042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Игра  «В парке» 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D:\2012-01-24 фото цифровые\фото цифровые 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00438"/>
            <a:ext cx="4095450" cy="3071834"/>
          </a:xfrm>
          <a:prstGeom prst="rect">
            <a:avLst/>
          </a:prstGeom>
          <a:noFill/>
        </p:spPr>
      </p:pic>
      <p:pic>
        <p:nvPicPr>
          <p:cNvPr id="2051" name="Picture 3" descr="D:\2012-01-24 фото цифровые\фото цифровые 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0472" y="214291"/>
            <a:ext cx="4095449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643182"/>
            <a:ext cx="478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Игра «В гостях у белочки»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364331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</a:rPr>
              <a:t>Игра «На поляне»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D:\2012-01-24 фото цифровые\фото цифровые 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071942"/>
            <a:ext cx="3428992" cy="2571744"/>
          </a:xfrm>
          <a:prstGeom prst="rect">
            <a:avLst/>
          </a:prstGeom>
          <a:noFill/>
        </p:spPr>
      </p:pic>
      <p:pic>
        <p:nvPicPr>
          <p:cNvPr id="3075" name="Picture 3" descr="D:\2012-01-24 фото цифровые\фото цифровые 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2214554"/>
            <a:ext cx="3309929" cy="2482447"/>
          </a:xfrm>
          <a:prstGeom prst="rect">
            <a:avLst/>
          </a:prstGeom>
          <a:noFill/>
        </p:spPr>
      </p:pic>
      <p:pic>
        <p:nvPicPr>
          <p:cNvPr id="3076" name="Picture 4" descr="D:\2012-01-24 фото цифровые\фото цифровые 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14290"/>
            <a:ext cx="3333773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92867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Игра «За грибами»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D:\2012-01-24 фото цифровые\фото цифровые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000372"/>
            <a:ext cx="4143372" cy="2839888"/>
          </a:xfrm>
          <a:prstGeom prst="rect">
            <a:avLst/>
          </a:prstGeom>
          <a:noFill/>
        </p:spPr>
      </p:pic>
      <p:pic>
        <p:nvPicPr>
          <p:cNvPr id="4099" name="Picture 3" descr="D:\2012-01-24 фото цифровые\фото цифровые 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928670"/>
            <a:ext cx="4000528" cy="276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14285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Игра «Накорми животных»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500066"/>
          </a:xfrm>
        </p:spPr>
        <p:txBody>
          <a:bodyPr/>
          <a:lstStyle/>
          <a:p>
            <a:r>
              <a:rPr lang="ru-RU" sz="5400" dirty="0" smtClean="0">
                <a:latin typeface="+mn-lt"/>
              </a:rPr>
              <a:t>Игра «Почини игрушку»  </a:t>
            </a:r>
            <a:endParaRPr lang="ru-RU" sz="5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D:\2012-01-24 фото цифровые\фото цифровые 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3548087" cy="2661066"/>
          </a:xfrm>
          <a:prstGeom prst="rect">
            <a:avLst/>
          </a:prstGeom>
          <a:noFill/>
        </p:spPr>
      </p:pic>
      <p:pic>
        <p:nvPicPr>
          <p:cNvPr id="5" name="Picture 18" descr="Imag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5500702"/>
            <a:ext cx="1624018" cy="1143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3" name="Picture 3" descr="D:\2012-01-24 фото цифровые\фото цифровые 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642918"/>
            <a:ext cx="3523968" cy="26431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3214686"/>
            <a:ext cx="7206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Игра «Что без чего?»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14" descr="Image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4143380"/>
            <a:ext cx="1600200" cy="1147762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10" descr="Image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57290" y="5429264"/>
            <a:ext cx="1643074" cy="127748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12" descr="Image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4214818"/>
            <a:ext cx="1600200" cy="10668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0" descr="Image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71736" y="4286256"/>
            <a:ext cx="1524000" cy="9144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16" descr="Image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57884" y="5500702"/>
            <a:ext cx="1600200" cy="1143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Picture 8" descr="Image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72330" y="4143380"/>
            <a:ext cx="1643074" cy="1143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D:\Documents\Scanned Documents\собери цвето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570713" y="3393271"/>
            <a:ext cx="25031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фото цифровые\2011-12-18 фото цифровые\фото цифровые 0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000108"/>
            <a:ext cx="3154339" cy="2365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071547"/>
            <a:ext cx="47149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Игры и задания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конструктивного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характера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2012-01-26\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3706198"/>
            <a:ext cx="3071834" cy="230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D:\2012-01-24 фото цифровые\фото цифровые 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571876"/>
            <a:ext cx="4012778" cy="3009825"/>
          </a:xfrm>
          <a:prstGeom prst="rect">
            <a:avLst/>
          </a:prstGeom>
          <a:noFill/>
        </p:spPr>
      </p:pic>
      <p:pic>
        <p:nvPicPr>
          <p:cNvPr id="6148" name="Picture 4" descr="D:\2012-01-24 фото цифровые\фото цифровые 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982218"/>
            <a:ext cx="4000528" cy="30006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35716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Игра «Кому что нужно для работы?»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D:\2012-01-24 фото цифровые\фото цифровые 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429000"/>
            <a:ext cx="4381499" cy="3286124"/>
          </a:xfrm>
          <a:prstGeom prst="rect">
            <a:avLst/>
          </a:prstGeom>
          <a:noFill/>
        </p:spPr>
      </p:pic>
      <p:pic>
        <p:nvPicPr>
          <p:cNvPr id="7171" name="Picture 3" descr="D:\2012-01-24 фото цифровые\фото цифровые 0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0"/>
            <a:ext cx="4357686" cy="3268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0"/>
            <a:ext cx="769121" cy="628654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 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285860"/>
            <a:ext cx="6976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66FF66"/>
                </a:solidFill>
              </a:rPr>
              <a:t>Н</a:t>
            </a:r>
          </a:p>
          <a:p>
            <a:r>
              <a:rPr lang="ru-RU" sz="4800" b="1" dirty="0" smtClean="0">
                <a:solidFill>
                  <a:srgbClr val="66FF66"/>
                </a:solidFill>
              </a:rPr>
              <a:t>А</a:t>
            </a:r>
          </a:p>
          <a:p>
            <a:r>
              <a:rPr lang="ru-RU" sz="4800" b="1" dirty="0" smtClean="0">
                <a:solidFill>
                  <a:srgbClr val="66FF66"/>
                </a:solidFill>
              </a:rPr>
              <a:t>Й</a:t>
            </a:r>
          </a:p>
          <a:p>
            <a:r>
              <a:rPr lang="ru-RU" sz="4800" b="1" dirty="0" smtClean="0">
                <a:solidFill>
                  <a:srgbClr val="66FF66"/>
                </a:solidFill>
              </a:rPr>
              <a:t>Д</a:t>
            </a:r>
          </a:p>
          <a:p>
            <a:r>
              <a:rPr lang="ru-RU" sz="4800" b="1" dirty="0" smtClean="0">
                <a:solidFill>
                  <a:srgbClr val="66FF66"/>
                </a:solidFill>
              </a:rPr>
              <a:t>И</a:t>
            </a:r>
            <a:endParaRPr lang="ru-RU" sz="4800" b="1" dirty="0">
              <a:solidFill>
                <a:srgbClr val="66FF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082" y="1785926"/>
            <a:ext cx="7601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66FF66"/>
                </a:solidFill>
              </a:rPr>
              <a:t>М</a:t>
            </a:r>
          </a:p>
          <a:p>
            <a:r>
              <a:rPr lang="ru-RU" sz="4800" b="1" dirty="0" smtClean="0">
                <a:solidFill>
                  <a:srgbClr val="66FF66"/>
                </a:solidFill>
              </a:rPr>
              <a:t>А</a:t>
            </a:r>
          </a:p>
          <a:p>
            <a:r>
              <a:rPr lang="ru-RU" sz="4800" b="1" dirty="0" smtClean="0">
                <a:solidFill>
                  <a:srgbClr val="66FF66"/>
                </a:solidFill>
              </a:rPr>
              <a:t>М</a:t>
            </a:r>
          </a:p>
          <a:p>
            <a:r>
              <a:rPr lang="ru-RU" sz="4800" b="1" dirty="0" smtClean="0">
                <a:solidFill>
                  <a:srgbClr val="66FF66"/>
                </a:solidFill>
              </a:rPr>
              <a:t>У</a:t>
            </a:r>
            <a:endParaRPr lang="ru-RU" sz="4800" b="1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smile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981200" y="3810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Спор машин</a:t>
            </a:r>
          </a:p>
        </p:txBody>
      </p:sp>
      <p:pic>
        <p:nvPicPr>
          <p:cNvPr id="28676" name="Picture 8" descr="j0233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14811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j02119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3763" y="5486400"/>
            <a:ext cx="19002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2" descr="j028679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724400"/>
            <a:ext cx="18621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0"/>
            <a:ext cx="2895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1752600" y="1163638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Вышел у машин спор: какая из них самая важная? 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Какая самая нужная?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Я сам могу груз сваливать,— сказал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Самосвал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Я могу улицы от снега очищать, — похвастал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Снегоочиститель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Вы без меня ничего не можете! Ведь только я бензин умею возить, — зашумел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Бензовоз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Я самая нужная на стройке,— вмешалась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Бетономешалка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А кто возит молоко для малышей? Я,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Молоковоз</a:t>
            </a:r>
            <a:r>
              <a:rPr lang="ru-RU" sz="1400" b="1" dirty="0">
                <a:latin typeface="Times New Roman" pitchFamily="18" charset="0"/>
              </a:rPr>
              <a:t>!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Тут загремели, затрещали, завизжали кухонные машины: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—Без нас большой обед и ужин не сварить. Мы нужны! Мы важны!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Хлеб резать — нужна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Хлеборезка</a:t>
            </a:r>
            <a:r>
              <a:rPr lang="ru-RU" sz="1400" b="1" dirty="0">
                <a:latin typeface="Times New Roman" pitchFamily="18" charset="0"/>
              </a:rPr>
              <a:t>, овощи резать —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Овощерезка</a:t>
            </a:r>
            <a:r>
              <a:rPr lang="ru-RU" sz="1400" b="1" dirty="0">
                <a:latin typeface="Times New Roman" pitchFamily="18" charset="0"/>
              </a:rPr>
              <a:t>, мясо рубить —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Мясорубка</a:t>
            </a:r>
            <a:r>
              <a:rPr lang="ru-RU" sz="1400" b="1" dirty="0">
                <a:latin typeface="Times New Roman" pitchFamily="18" charset="0"/>
              </a:rPr>
              <a:t>, кофе сварить —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Кофеварка</a:t>
            </a:r>
            <a:r>
              <a:rPr lang="ru-RU" sz="1400" b="1" dirty="0">
                <a:latin typeface="Times New Roman" pitchFamily="18" charset="0"/>
              </a:rPr>
              <a:t>, сок выжать —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Соковыжималка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Вы все только сорить умеете, а я чистоту люблю, всю пыль мигом всосу, — загудел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Пылесос</a:t>
            </a:r>
            <a:r>
              <a:rPr lang="ru-RU" sz="1400" b="1" dirty="0">
                <a:latin typeface="Times New Roman" pitchFamily="18" charset="0"/>
              </a:rPr>
              <a:t>.— Важнее меня машины в доме нет!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Эх, с вами только дома сидеть! — запыхтел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Паровоз</a:t>
            </a:r>
            <a:r>
              <a:rPr lang="ru-RU" sz="1400" b="1" dirty="0">
                <a:latin typeface="Times New Roman" pitchFamily="18" charset="0"/>
              </a:rPr>
              <a:t>,— Вот я — это машина! Во мне такой сильный пар. Я с ним тяжелые вагоны возить могу. А мой браток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Тепловоз</a:t>
            </a:r>
            <a:r>
              <a:rPr lang="ru-RU" sz="1400" b="1" dirty="0">
                <a:latin typeface="Times New Roman" pitchFamily="18" charset="0"/>
              </a:rPr>
              <a:t> возит пассажиров в дальние края. У него внутри — сильное тепло.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Нет, я важнее всех! Я по морям, по волнам на всех парах хожу, — загудел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Пароход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Насмешили вы меня! Самый нужный — тот, кто самый быстрый, тот, кто сам летает, — сказал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Самолет.</a:t>
            </a:r>
            <a:r>
              <a:rPr lang="ru-RU" sz="1400" b="1" dirty="0">
                <a:latin typeface="Times New Roman" pitchFamily="18" charset="0"/>
              </a:rPr>
              <a:t> 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Только умный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Компьютер</a:t>
            </a:r>
            <a:r>
              <a:rPr lang="ru-RU" sz="1400" b="1" dirty="0">
                <a:latin typeface="Times New Roman" pitchFamily="18" charset="0"/>
              </a:rPr>
              <a:t> молчал, думал. А потом сказал: 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— Все мы нужны, все важны. Но нам всем нужен Человек. </a:t>
            </a:r>
          </a:p>
          <a:p>
            <a:pPr indent="215900">
              <a:tabLst>
                <a:tab pos="393700" algn="l"/>
              </a:tabLst>
            </a:pPr>
            <a:r>
              <a:rPr lang="ru-RU" sz="1400" b="1" dirty="0">
                <a:latin typeface="Times New Roman" pitchFamily="18" charset="0"/>
              </a:rPr>
              <a:t>Это он нас придумал. Человек самый важный.</a:t>
            </a:r>
          </a:p>
        </p:txBody>
      </p:sp>
      <p:pic>
        <p:nvPicPr>
          <p:cNvPr id="28681" name="Picture 16" descr="j03266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76600"/>
            <a:ext cx="16764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7" descr="25о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924800" y="1828800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04"/>
            <a:ext cx="89641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 Игра «Большой-маленький»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" y="2857496"/>
            <a:ext cx="497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2012-01-25\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2510" y="1785925"/>
            <a:ext cx="6191324" cy="464349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358246" cy="2271730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Звуковая сторона речи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Фонематические процессы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Грамматический строй речи 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Словарный запас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Связная речь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28604"/>
            <a:ext cx="8858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Речевая готовность к школьному обучению - сформированность всех речевых компетенций:</a:t>
            </a:r>
            <a:endParaRPr lang="ru-RU" sz="4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КАРТИНКИ\школа\e0dbd0c4e81d9fabe65635ab05b689a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643314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78952"/>
          </a:xfrm>
        </p:spPr>
        <p:txBody>
          <a:bodyPr/>
          <a:lstStyle/>
          <a:p>
            <a:r>
              <a:rPr lang="ru-RU" dirty="0" smtClean="0"/>
              <a:t>Игра «Малютка и Великан»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1660271" cy="364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96" y="4071942"/>
            <a:ext cx="107122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2012-01-25\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142984"/>
            <a:ext cx="2774701" cy="2081193"/>
          </a:xfrm>
          <a:prstGeom prst="rect">
            <a:avLst/>
          </a:prstGeom>
          <a:noFill/>
        </p:spPr>
      </p:pic>
      <p:pic>
        <p:nvPicPr>
          <p:cNvPr id="2052" name="Picture 4" descr="D:\2012-01-25\0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4143380"/>
            <a:ext cx="2798207" cy="2098823"/>
          </a:xfrm>
          <a:prstGeom prst="rect">
            <a:avLst/>
          </a:prstGeom>
          <a:noFill/>
        </p:spPr>
      </p:pic>
      <p:pic>
        <p:nvPicPr>
          <p:cNvPr id="2053" name="Picture 5" descr="D:\2012-01-25\0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0784" y="1142984"/>
            <a:ext cx="276204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Глагольный словарь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704664"/>
            <a:ext cx="8715436" cy="150971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3200" b="1" dirty="0" smtClean="0"/>
              <a:t> Расширение словаря действий при    изучении всех лексических   тем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3200" b="1" dirty="0" smtClean="0"/>
              <a:t> Введение в речь приставочных глаголов</a:t>
            </a:r>
            <a:endParaRPr lang="ru-RU" sz="32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75039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Игра «Что   делает …?»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D:\2012-01-25\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000108"/>
            <a:ext cx="2857488" cy="2143116"/>
          </a:xfrm>
          <a:prstGeom prst="rect">
            <a:avLst/>
          </a:prstGeom>
          <a:noFill/>
        </p:spPr>
      </p:pic>
      <p:pic>
        <p:nvPicPr>
          <p:cNvPr id="3075" name="Picture 3" descr="C:\Users\Admin\Desktop\КАРТИНКИ\Природа\Животные\Собаки\S_5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1500174"/>
            <a:ext cx="1765300" cy="2667000"/>
          </a:xfrm>
          <a:prstGeom prst="rect">
            <a:avLst/>
          </a:prstGeom>
          <a:noFill/>
        </p:spPr>
      </p:pic>
      <p:pic>
        <p:nvPicPr>
          <p:cNvPr id="3076" name="Picture 4" descr="C:\Users\Admin\Desktop\КАРТИНКИ\Природа\Животные\Лошади\K_5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4643446"/>
            <a:ext cx="3036087" cy="2024058"/>
          </a:xfrm>
          <a:prstGeom prst="rect">
            <a:avLst/>
          </a:prstGeom>
          <a:noFill/>
        </p:spPr>
      </p:pic>
      <p:pic>
        <p:nvPicPr>
          <p:cNvPr id="3077" name="Picture 5" descr="C:\Users\Admin\Desktop\КАРТИНКИ\Машины\OMSOCEA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214686"/>
            <a:ext cx="2928937" cy="2196703"/>
          </a:xfrm>
          <a:prstGeom prst="rect">
            <a:avLst/>
          </a:prstGeom>
          <a:noFill/>
        </p:spPr>
      </p:pic>
      <p:pic>
        <p:nvPicPr>
          <p:cNvPr id="3081" name="Picture 9" descr="C:\Users\Admin\Desktop\КАРТИНКИ\Природа\Птицы\F_0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1214422"/>
            <a:ext cx="1801813" cy="2702719"/>
          </a:xfrm>
          <a:prstGeom prst="rect">
            <a:avLst/>
          </a:prstGeom>
          <a:noFill/>
        </p:spPr>
      </p:pic>
      <p:pic>
        <p:nvPicPr>
          <p:cNvPr id="3082" name="Picture 10" descr="C:\Users\Admin\Desktop\КАРТИНКИ\Природа\Лес\IMG009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4643446"/>
            <a:ext cx="3000396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144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24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Что можно делать с …?»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Users\Admin\Desktop\КАРТИНКИ\Быт\Инструменты\ПОЖА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357298"/>
            <a:ext cx="1857388" cy="1725660"/>
          </a:xfrm>
          <a:prstGeom prst="rect">
            <a:avLst/>
          </a:prstGeom>
          <a:noFill/>
        </p:spPr>
      </p:pic>
      <p:pic>
        <p:nvPicPr>
          <p:cNvPr id="4100" name="Picture 4" descr="C:\Users\Admin\Desktop\КАРТИНКИ\Быт\спорт\mia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639982"/>
            <a:ext cx="1857388" cy="1471198"/>
          </a:xfrm>
          <a:prstGeom prst="rect">
            <a:avLst/>
          </a:prstGeom>
          <a:noFill/>
        </p:spPr>
      </p:pic>
      <p:pic>
        <p:nvPicPr>
          <p:cNvPr id="4101" name="Picture 5" descr="C:\Users\Admin\Desktop\КАРТИНКИ\Быт\Еда\51r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3380"/>
            <a:ext cx="1643074" cy="1643074"/>
          </a:xfrm>
          <a:prstGeom prst="rect">
            <a:avLst/>
          </a:prstGeom>
          <a:noFill/>
        </p:spPr>
      </p:pic>
      <p:pic>
        <p:nvPicPr>
          <p:cNvPr id="4102" name="Picture 6" descr="C:\Users\Admin\Desktop\КАРТИНКИ\Быт\Еда\photo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7" y="1757348"/>
            <a:ext cx="1928826" cy="1157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3" name="Picture 7" descr="C:\Users\Admin\Desktop\КАРТИНКИ\Быт\Музыка\6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267200"/>
            <a:ext cx="1143008" cy="2095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4" name="Picture 8" descr="C:\Users\Admin\Desktop\КАРТИНКИ\Быт\Головные уборы, обувь\38r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572008"/>
            <a:ext cx="1571636" cy="1247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362456"/>
          </a:xfrm>
        </p:spPr>
        <p:txBody>
          <a:bodyPr/>
          <a:lstStyle/>
          <a:p>
            <a:pPr algn="ctr"/>
            <a:r>
              <a:rPr lang="ru-RU" sz="4800" dirty="0" smtClean="0"/>
              <a:t>Игры и задания на образование приставочных глаголов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D:\2012-01-25\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643050"/>
            <a:ext cx="4286248" cy="3214686"/>
          </a:xfrm>
          <a:prstGeom prst="rect">
            <a:avLst/>
          </a:prstGeom>
          <a:noFill/>
        </p:spPr>
      </p:pic>
      <p:pic>
        <p:nvPicPr>
          <p:cNvPr id="5123" name="Picture 3" descr="D:\2012-01-25\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76600" y="2566988"/>
            <a:ext cx="5867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95275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Решила торопливая белочка платье сшить. Взяла красивую ткань, один кусок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отрезала,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другой кусок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отрезала,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всю ткань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изрезала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Платье не получилось.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indent="295275" eaLnBrk="0" hangingPunct="0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Решила терпеливая курочка сарафан сшить. Семь раз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измерила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семь раз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примерила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один раз отрезала. Нарядный сарафан получился.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indent="295275" algn="ctr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Правильно говорят люди:</a:t>
            </a:r>
          </a:p>
          <a:p>
            <a:pPr indent="295275"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«Семь раз отмерь, один раз отрежь».</a:t>
            </a:r>
          </a:p>
        </p:txBody>
      </p:sp>
      <p:graphicFrame>
        <p:nvGraphicFramePr>
          <p:cNvPr id="25614" name="Group 14"/>
          <p:cNvGraphicFramePr>
            <a:graphicFrameLocks noGrp="1"/>
          </p:cNvGraphicFramePr>
          <p:nvPr/>
        </p:nvGraphicFramePr>
        <p:xfrm>
          <a:off x="-9525" y="3308350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05" name="Picture 16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3200400"/>
            <a:ext cx="32670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685800" y="274638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 ТОРОПЛИВОЙ БЕЛОЧКЕ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ТЕРПЕЛИВОЙ КУРОЧКЕ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719514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h="25400" prst="softRound"/>
            </a:sp3d>
          </a:bodyPr>
          <a:lstStyle/>
          <a:p>
            <a:pPr algn="ctr"/>
            <a:r>
              <a:rPr lang="ru-RU" sz="5400" dirty="0" smtClean="0">
                <a:solidFill>
                  <a:srgbClr val="DAF92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Словарь прилагательных</a:t>
            </a:r>
            <a:endParaRPr lang="ru-RU" sz="5400" dirty="0">
              <a:solidFill>
                <a:srgbClr val="DAF92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5052" cy="471490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4600" b="1" dirty="0" smtClean="0"/>
              <a:t>Расширение словаря признаков при изучении всех лексических  тем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600" b="1" dirty="0" smtClean="0"/>
              <a:t>Закрепление в речи умения образовывать притяжательные и относительные прилагательные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600" b="1" dirty="0" smtClean="0"/>
              <a:t>Формирование умения образовывать и использовать в речи сложные прилагательные</a:t>
            </a:r>
          </a:p>
          <a:p>
            <a:pPr algn="just"/>
            <a:endParaRPr lang="ru-RU" sz="4600" b="1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D:\2012-01-25\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786058"/>
            <a:ext cx="4489075" cy="336707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000240"/>
            <a:ext cx="3667666" cy="41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8186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«Чей, чья, чьё?»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142852"/>
            <a:ext cx="9052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игра «Назови блюдо»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4" name="Picture 3" descr="D:\2012-01-25\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142984"/>
            <a:ext cx="4095778" cy="3071834"/>
          </a:xfrm>
          <a:prstGeom prst="rect">
            <a:avLst/>
          </a:prstGeom>
          <a:noFill/>
        </p:spPr>
      </p:pic>
      <p:pic>
        <p:nvPicPr>
          <p:cNvPr id="25" name="Picture 2" descr="D:\2012-01-25\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286124"/>
            <a:ext cx="4012860" cy="300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857256"/>
          </a:xfrm>
        </p:spPr>
        <p:txBody>
          <a:bodyPr/>
          <a:lstStyle/>
          <a:p>
            <a:pPr algn="ctr"/>
            <a:r>
              <a:rPr lang="ru-RU" dirty="0" smtClean="0"/>
              <a:t>Игра «Вкусная еда»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1514475" cy="1133475"/>
          </a:xfrm>
          <a:prstGeom prst="rect">
            <a:avLst/>
          </a:prstGeom>
          <a:noFill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500174"/>
            <a:ext cx="1190625" cy="1028700"/>
          </a:xfrm>
          <a:prstGeom prst="rect">
            <a:avLst/>
          </a:prstGeom>
          <a:noFill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500174"/>
            <a:ext cx="1285875" cy="895350"/>
          </a:xfrm>
          <a:prstGeom prst="rect">
            <a:avLst/>
          </a:prstGeom>
          <a:noFill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1285860"/>
            <a:ext cx="1028700" cy="1914525"/>
          </a:xfrm>
          <a:prstGeom prst="rect">
            <a:avLst/>
          </a:prstGeom>
          <a:noFill/>
        </p:spPr>
      </p:pic>
      <p:pic>
        <p:nvPicPr>
          <p:cNvPr id="7179" name="Рисунок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1571612"/>
            <a:ext cx="1609725" cy="1133475"/>
          </a:xfrm>
          <a:prstGeom prst="rect">
            <a:avLst/>
          </a:prstGeom>
          <a:noFill/>
        </p:spPr>
      </p:pic>
      <p:pic>
        <p:nvPicPr>
          <p:cNvPr id="7178" name="Рисунок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29520" y="1643050"/>
            <a:ext cx="1428760" cy="942975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5357826"/>
            <a:ext cx="1500198" cy="970716"/>
          </a:xfrm>
          <a:prstGeom prst="rect">
            <a:avLst/>
          </a:prstGeom>
          <a:noFill/>
        </p:spPr>
      </p:pic>
      <p:pic>
        <p:nvPicPr>
          <p:cNvPr id="7176" name="Рисунок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14480" y="5357826"/>
            <a:ext cx="1428760" cy="885825"/>
          </a:xfrm>
          <a:prstGeom prst="rect">
            <a:avLst/>
          </a:prstGeom>
          <a:noFill/>
        </p:spPr>
      </p:pic>
      <p:pic>
        <p:nvPicPr>
          <p:cNvPr id="7175" name="Рисунок 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15272" y="4929198"/>
            <a:ext cx="1214446" cy="1387938"/>
          </a:xfrm>
          <a:prstGeom prst="rect">
            <a:avLst/>
          </a:prstGeom>
          <a:noFill/>
        </p:spPr>
      </p:pic>
      <p:pic>
        <p:nvPicPr>
          <p:cNvPr id="7174" name="Рисунок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86116" y="5214950"/>
            <a:ext cx="1481228" cy="1100135"/>
          </a:xfrm>
          <a:prstGeom prst="rect">
            <a:avLst/>
          </a:prstGeom>
          <a:noFill/>
        </p:spPr>
      </p:pic>
      <p:pic>
        <p:nvPicPr>
          <p:cNvPr id="7173" name="Рисунок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57950" y="4857760"/>
            <a:ext cx="1276350" cy="1333500"/>
          </a:xfrm>
          <a:prstGeom prst="rect">
            <a:avLst/>
          </a:prstGeom>
          <a:noFill/>
        </p:spPr>
      </p:pic>
      <p:pic>
        <p:nvPicPr>
          <p:cNvPr id="7172" name="Рисунок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57752" y="5072074"/>
            <a:ext cx="1431068" cy="1147760"/>
          </a:xfrm>
          <a:prstGeom prst="rect">
            <a:avLst/>
          </a:prstGeom>
          <a:noFill/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269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542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656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750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15020925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214423"/>
            <a:ext cx="914400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Одна из главных составляющих речевого недоразвития  детей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дошкольного возраста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бедность словарного запаса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КАРТИНКИ\Люди\мультяшные\Дети\Мальчики\j02836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253277"/>
            <a:ext cx="1071570" cy="1176113"/>
          </a:xfrm>
          <a:prstGeom prst="rect">
            <a:avLst/>
          </a:prstGeom>
          <a:noFill/>
        </p:spPr>
      </p:pic>
      <p:pic>
        <p:nvPicPr>
          <p:cNvPr id="2051" name="Picture 3" descr="C:\Users\Admin\Desktop\КАРТИНКИ\Люди\мультяшные\Дети\Мальчики\j02836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121444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750390"/>
          </a:xfrm>
        </p:spPr>
        <p:txBody>
          <a:bodyPr/>
          <a:lstStyle/>
          <a:p>
            <a:r>
              <a:rPr lang="ru-RU" dirty="0" smtClean="0">
                <a:solidFill>
                  <a:srgbClr val="DAF921"/>
                </a:solidFill>
              </a:rPr>
              <a:t>Игра «Назови одежду»</a:t>
            </a:r>
            <a:endParaRPr lang="ru-RU" dirty="0">
              <a:solidFill>
                <a:srgbClr val="DAF92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3010" name="Picture 2" descr="D:\2012-01-25\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688" y="3214686"/>
            <a:ext cx="4095779" cy="3071834"/>
          </a:xfrm>
          <a:prstGeom prst="rect">
            <a:avLst/>
          </a:prstGeom>
          <a:noFill/>
        </p:spPr>
      </p:pic>
      <p:pic>
        <p:nvPicPr>
          <p:cNvPr id="43011" name="Picture 3" descr="D:\2012-01-25\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9610" y="1357298"/>
            <a:ext cx="4333904" cy="32506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362456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Задания и игры на образование сложных прилагательных</a:t>
            </a:r>
            <a:endParaRPr lang="ru-RU" sz="4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4034" name="Picture 2" descr="D:\2012-01-25\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71462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7772400" cy="136245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8117870" cy="449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 descr="C:\Users\Admin\Desktop\КАРТИНКИ\Сказки\Разные мультики\pin-ba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340" y="0"/>
            <a:ext cx="1829660" cy="2881354"/>
          </a:xfrm>
          <a:prstGeom prst="rect">
            <a:avLst/>
          </a:prstGeom>
          <a:noFill/>
        </p:spPr>
      </p:pic>
      <p:pic>
        <p:nvPicPr>
          <p:cNvPr id="45060" name="Picture 4" descr="C:\Users\Admin\Desktop\КАРТИНКИ\Сказки\Золушка\dis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1428760" cy="1714512"/>
          </a:xfrm>
          <a:prstGeom prst="rect">
            <a:avLst/>
          </a:prstGeom>
          <a:noFill/>
        </p:spPr>
      </p:pic>
      <p:pic>
        <p:nvPicPr>
          <p:cNvPr id="45063" name="Picture 7" descr="C:\Users\Admin\Desktop\КАРТИНКИ\Новый год\13m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0953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772400" cy="2322026"/>
          </a:xfrm>
        </p:spPr>
        <p:txBody>
          <a:bodyPr/>
          <a:lstStyle/>
          <a:p>
            <a:pPr lvl="0" algn="ctr"/>
            <a:r>
              <a:rPr lang="ru-RU" sz="4400" dirty="0" smtClean="0">
                <a:solidFill>
                  <a:srgbClr val="A6FE6A"/>
                </a:solidFill>
              </a:rPr>
              <a:t>Формирование семантических полей и лексической системности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857496"/>
            <a:ext cx="8929718" cy="32956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Семантические поля – группы слов, связанные по смыслу.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Организация семантических полей и лексической системности осуществляется за счёт укрепления родовидовых отношений между словами одного поля.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821828"/>
          </a:xfrm>
        </p:spPr>
        <p:txBody>
          <a:bodyPr/>
          <a:lstStyle/>
          <a:p>
            <a:pPr algn="ctr"/>
            <a:r>
              <a:rPr lang="ru-RU" dirty="0" smtClean="0"/>
              <a:t>Игра «Классификация»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D:\Documents\Scanned Documents\посу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4112756" cy="44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D:\2012-01-25\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786058"/>
            <a:ext cx="4381499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821828"/>
          </a:xfrm>
        </p:spPr>
        <p:txBody>
          <a:bodyPr/>
          <a:lstStyle/>
          <a:p>
            <a:pPr algn="ctr"/>
            <a:r>
              <a:rPr lang="ru-RU" sz="4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«Четвёртый лишний»</a:t>
            </a:r>
            <a:endParaRPr lang="ru-RU" sz="48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D:\Documents\Scanned Documents\транспор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928802"/>
            <a:ext cx="7200908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ocuments\Scanned Documents\мебе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929066"/>
            <a:ext cx="7286676" cy="17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362456"/>
          </a:xfrm>
        </p:spPr>
        <p:txBody>
          <a:bodyPr/>
          <a:lstStyle/>
          <a:p>
            <a:pPr algn="ctr"/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786058"/>
            <a:ext cx="7772400" cy="15097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lum bright="-19000"/>
          </a:blip>
          <a:srcRect/>
          <a:stretch>
            <a:fillRect/>
          </a:stretch>
        </p:blipFill>
        <p:spPr bwMode="auto">
          <a:xfrm>
            <a:off x="0" y="0"/>
            <a:ext cx="4932191" cy="351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email">
            <a:lum bright="-22000"/>
          </a:blip>
          <a:srcRect/>
          <a:stretch>
            <a:fillRect/>
          </a:stretch>
        </p:blipFill>
        <p:spPr bwMode="auto">
          <a:xfrm>
            <a:off x="4357654" y="3376668"/>
            <a:ext cx="4786346" cy="34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75039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Игра «Скажи наоборот»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D:\Documents\Scanned Documents\антоним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714500"/>
            <a:ext cx="592931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7772400" cy="964704"/>
          </a:xfrm>
        </p:spPr>
        <p:txBody>
          <a:bodyPr/>
          <a:lstStyle/>
          <a:p>
            <a:pPr algn="ctr"/>
            <a:r>
              <a:rPr lang="ru-RU" dirty="0" smtClean="0"/>
              <a:t>Словесные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643182"/>
            <a:ext cx="7772400" cy="15097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57D3FF"/>
                </a:solidFill>
              </a:rPr>
              <a:t>Назови другим словом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57D3FF"/>
                </a:solidFill>
              </a:rPr>
              <a:t>Исправь ошибку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57D3FF"/>
                </a:solidFill>
              </a:rPr>
              <a:t>Два из трёх</a:t>
            </a:r>
            <a:endParaRPr lang="ru-RU" sz="3200" b="1" dirty="0">
              <a:solidFill>
                <a:srgbClr val="57D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857752" y="4500570"/>
            <a:ext cx="3962400" cy="2209800"/>
          </a:xfrm>
          <a:prstGeom prst="wedgeEllipseCallout">
            <a:avLst>
              <a:gd name="adj1" fmla="val -59736"/>
              <a:gd name="adj2" fmla="val -1080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592263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</a:rPr>
              <a:t>Подбор названия жилища животного</a:t>
            </a:r>
          </a:p>
          <a:p>
            <a:pPr defTabSz="1592263"/>
            <a:r>
              <a:rPr lang="ru-RU" b="1" i="1" dirty="0" smtClean="0">
                <a:latin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096000" y="1928802"/>
            <a:ext cx="3048000" cy="2590800"/>
          </a:xfrm>
          <a:prstGeom prst="wedgeEllipseCallout">
            <a:avLst>
              <a:gd name="adj1" fmla="val -101458"/>
              <a:gd name="adj2" fmla="val 57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592263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Дополнение предложений словами</a:t>
            </a:r>
          </a:p>
          <a:p>
            <a:pPr defTabSz="1592263"/>
            <a:r>
              <a:rPr lang="ru-RU" b="1" dirty="0" smtClean="0">
                <a:latin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</a:endParaRPr>
          </a:p>
          <a:p>
            <a:pPr defTabSz="1592263"/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143504" y="0"/>
            <a:ext cx="3810000" cy="1905000"/>
          </a:xfrm>
          <a:prstGeom prst="wedgeEllipseCallout">
            <a:avLst>
              <a:gd name="adj1" fmla="val -70333"/>
              <a:gd name="adj2" fmla="val 128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defTabSz="1592263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Игры на подбор слов  к названию действия</a:t>
            </a:r>
          </a:p>
          <a:p>
            <a:pPr algn="ctr" defTabSz="1592263"/>
            <a:r>
              <a:rPr lang="ru-RU" b="1" i="1" dirty="0" smtClean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  <a:p>
            <a:pPr algn="just" defTabSz="1592263"/>
            <a:r>
              <a:rPr lang="ru-RU" b="1" i="1" dirty="0" smtClean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  <a:p>
            <a:pPr algn="just" defTabSz="1592263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H="1">
            <a:off x="1500166" y="0"/>
            <a:ext cx="3505200" cy="1905000"/>
          </a:xfrm>
          <a:prstGeom prst="wedgeEllipseCallout">
            <a:avLst>
              <a:gd name="adj1" fmla="val -28718"/>
              <a:gd name="adj2" fmla="val 1301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defTabSz="1592263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Игры на подбор слов к признаку</a:t>
            </a:r>
          </a:p>
          <a:p>
            <a:pPr algn="just" defTabSz="1592263"/>
            <a:r>
              <a:rPr lang="ru-RU" b="1" i="1" dirty="0" smtClean="0">
                <a:latin typeface="Times New Roman" pitchFamily="18" charset="0"/>
              </a:rPr>
              <a:t> .</a:t>
            </a:r>
            <a:endParaRPr lang="ru-RU" b="1" dirty="0">
              <a:latin typeface="Times New Roman" pitchFamily="18" charset="0"/>
            </a:endParaRPr>
          </a:p>
          <a:p>
            <a:pPr algn="just" defTabSz="1592263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0" y="1714488"/>
            <a:ext cx="3124200" cy="2619380"/>
          </a:xfrm>
          <a:prstGeom prst="wedgeEllipseCallout">
            <a:avLst>
              <a:gd name="adj1" fmla="val 95731"/>
              <a:gd name="adj2" fmla="val 896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592263"/>
            <a:endParaRPr lang="ru-RU" sz="2400" b="1" dirty="0" smtClean="0">
              <a:latin typeface="Times New Roman" pitchFamily="18" charset="0"/>
            </a:endParaRPr>
          </a:p>
          <a:p>
            <a:pPr defTabSz="1592263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Собери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семью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»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1592263"/>
            <a:r>
              <a:rPr lang="ru-RU" b="1" i="1" dirty="0" smtClean="0">
                <a:latin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71472" y="4572008"/>
            <a:ext cx="3810000" cy="2143116"/>
          </a:xfrm>
          <a:prstGeom prst="wedgeEllipseCallout">
            <a:avLst>
              <a:gd name="adj1" fmla="val 46375"/>
              <a:gd name="adj2" fmla="val -119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1592263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Составление предложений с парой слов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defTabSz="1592263"/>
            <a:r>
              <a:rPr lang="ru-RU" b="1" i="1" dirty="0" smtClean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  <a:p>
            <a:pPr algn="just" defTabSz="1592263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352800" y="2438400"/>
            <a:ext cx="2514600" cy="1905000"/>
          </a:xfrm>
          <a:prstGeom prst="octagon">
            <a:avLst>
              <a:gd name="adj" fmla="val 2928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Расширение связей между  словами 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лексиконе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642918"/>
            <a:ext cx="8786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28670"/>
            <a:ext cx="79639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дошкольном детстве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важно: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714620"/>
            <a:ext cx="82868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Познакомить ребёнка со словарным богатством языка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Воспитать языковое чутьё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Научить  излагать свои мысли  и выражать  эмоциональное состояние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857232"/>
            <a:ext cx="8572560" cy="1536208"/>
          </a:xfrm>
        </p:spPr>
        <p:txBody>
          <a:bodyPr>
            <a:prstTxWarp prst="textWave1">
              <a:avLst/>
            </a:prstTxWarp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66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7772400" cy="15097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928934"/>
            <a:ext cx="4214810" cy="316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785926"/>
            <a:ext cx="5786478" cy="255454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</a:rPr>
              <a:t> Зависит от социально-культурного уровня людей, воспитывающих ребёнка.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66"/>
            <a:ext cx="80724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Словарный запас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643446"/>
            <a:ext cx="8385207" cy="206210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Развивается 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в ходе ознакомления с окружающим миром, его предметами, явлениями, признаками предметов и действий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429256" y="1214422"/>
            <a:ext cx="1000132" cy="500066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71472" y="1857364"/>
            <a:ext cx="3286148" cy="2000264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52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Рекомендации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развитию словарного запаса детей: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286388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обязательно сопровождать любые действия с ребёнком речью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28612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активно знакомить ребёнка с новыми предметами, явлениями, их признаками и действиями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143116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b="1" dirty="0" smtClean="0">
                <a:latin typeface="Times New Roman" pitchFamily="18" charset="0"/>
              </a:rPr>
              <a:t> развивать мышление ребёнка</a:t>
            </a:r>
            <a:endParaRPr lang="ru-RU" sz="3200" b="1" dirty="0"/>
          </a:p>
        </p:txBody>
      </p:sp>
      <p:pic>
        <p:nvPicPr>
          <p:cNvPr id="3074" name="Picture 2" descr="C:\Users\Admin\Desktop\КАРТИНКИ\Люди\мультяшные\Взрос и дети вместе\charlie_read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500173"/>
            <a:ext cx="1770068" cy="159306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714885"/>
            <a:ext cx="1795726" cy="17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42"/>
            <a:ext cx="778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направления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развития словаря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31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1435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71604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42"/>
            <a:ext cx="89257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 Развитие объёма и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у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точнение значений слов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различных частей речи: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643314"/>
            <a:ext cx="41808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Существительных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Прилагательных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Глаголов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840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Словарь существительных</a:t>
            </a:r>
            <a:endParaRPr lang="ru-RU" sz="48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00034" y="1142984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3600" dirty="0" smtClean="0"/>
              <a:t>Демонстрационный материал по всем лексическим  темам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/>
              <a:t>Игры, позволяющие в практической деятельности закреплять в речи  употребление новых слов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/>
              <a:t>Игры и задания на словообразование</a:t>
            </a:r>
          </a:p>
          <a:p>
            <a:pPr algn="just">
              <a:buFont typeface="Wingdings" pitchFamily="2" charset="2"/>
              <a:buChar char="§"/>
            </a:pPr>
            <a:endParaRPr lang="ru-RU" sz="3600" dirty="0"/>
          </a:p>
        </p:txBody>
      </p:sp>
      <p:pic>
        <p:nvPicPr>
          <p:cNvPr id="6" name="Picture 5" descr="D:\фото цифровые\2011-12-18 фото цифровые\фото цифровые 0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4482687"/>
            <a:ext cx="2857520" cy="2143140"/>
          </a:xfrm>
          <a:prstGeom prst="rect">
            <a:avLst/>
          </a:prstGeom>
          <a:noFill/>
        </p:spPr>
      </p:pic>
      <p:pic>
        <p:nvPicPr>
          <p:cNvPr id="8" name="Picture 4" descr="D:\фото цифровые\2011-12-18 фото цифровые\фото цифровые 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482710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911</Words>
  <Application>Microsoft Office PowerPoint</Application>
  <PresentationFormat>Экран (4:3)</PresentationFormat>
  <Paragraphs>201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Развитие словаря   – одна из основных задач  коррекции речевого развития дошкольников</vt:lpstr>
      <vt:lpstr>   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Игра «Почини игрушку»  </vt:lpstr>
      <vt:lpstr> </vt:lpstr>
      <vt:lpstr> </vt:lpstr>
      <vt:lpstr> </vt:lpstr>
      <vt:lpstr>Слайд 18</vt:lpstr>
      <vt:lpstr> </vt:lpstr>
      <vt:lpstr>Игра «Малютка и Великан»</vt:lpstr>
      <vt:lpstr>Глагольный словарь</vt:lpstr>
      <vt:lpstr>Игра «Что   делает …?»</vt:lpstr>
      <vt:lpstr> </vt:lpstr>
      <vt:lpstr>Игры и задания на образование приставочных глаголов</vt:lpstr>
      <vt:lpstr>Слайд 25</vt:lpstr>
      <vt:lpstr>Словарь прилагательных</vt:lpstr>
      <vt:lpstr> </vt:lpstr>
      <vt:lpstr> </vt:lpstr>
      <vt:lpstr>Игра «Вкусная еда»</vt:lpstr>
      <vt:lpstr>Игра «Назови одежду»</vt:lpstr>
      <vt:lpstr>Задания и игры на образование сложных прилагательных</vt:lpstr>
      <vt:lpstr> </vt:lpstr>
      <vt:lpstr>Формирование семантических полей и лексической системности </vt:lpstr>
      <vt:lpstr>Игра «Классификация»</vt:lpstr>
      <vt:lpstr>Игра «Четвёртый лишний»</vt:lpstr>
      <vt:lpstr> </vt:lpstr>
      <vt:lpstr>Игра «Скажи наоборот»</vt:lpstr>
      <vt:lpstr>Словесные игры</vt:lpstr>
      <vt:lpstr>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91</cp:revision>
  <dcterms:created xsi:type="dcterms:W3CDTF">2012-01-22T16:20:45Z</dcterms:created>
  <dcterms:modified xsi:type="dcterms:W3CDTF">2015-10-19T09:37:01Z</dcterms:modified>
</cp:coreProperties>
</file>