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1" r:id="rId26"/>
    <p:sldId id="280" r:id="rId27"/>
    <p:sldId id="282" r:id="rId28"/>
    <p:sldId id="283" r:id="rId29"/>
    <p:sldId id="286" r:id="rId30"/>
    <p:sldId id="285" r:id="rId31"/>
    <p:sldId id="288" r:id="rId32"/>
    <p:sldId id="287" r:id="rId33"/>
    <p:sldId id="289" r:id="rId34"/>
    <p:sldId id="290" r:id="rId35"/>
    <p:sldId id="291" r:id="rId36"/>
    <p:sldId id="292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435DF-3355-4C35-9311-8DEF2E8251E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9D262-4D0C-4FC7-AF16-0BEADA0DFC71}">
      <dgm:prSet phldrT="[Текст]"/>
      <dgm:spPr/>
      <dgm:t>
        <a:bodyPr/>
        <a:lstStyle/>
        <a:p>
          <a:r>
            <a:rPr lang="ru-RU" b="1" dirty="0" smtClean="0"/>
            <a:t>Телевидение, интернет, видео</a:t>
          </a:r>
          <a:endParaRPr lang="ru-RU" b="1" dirty="0"/>
        </a:p>
      </dgm:t>
    </dgm:pt>
    <dgm:pt modelId="{68A3226C-A0DA-4635-AD6A-C4C6CF642CD4}" type="parTrans" cxnId="{BC969088-5CDB-4C17-B9E7-EFB4A027B5EC}">
      <dgm:prSet/>
      <dgm:spPr/>
      <dgm:t>
        <a:bodyPr/>
        <a:lstStyle/>
        <a:p>
          <a:endParaRPr lang="ru-RU"/>
        </a:p>
      </dgm:t>
    </dgm:pt>
    <dgm:pt modelId="{150D8535-38F6-4561-927C-2E8D3D7AAA5B}" type="sibTrans" cxnId="{BC969088-5CDB-4C17-B9E7-EFB4A027B5EC}">
      <dgm:prSet/>
      <dgm:spPr/>
      <dgm:t>
        <a:bodyPr/>
        <a:lstStyle/>
        <a:p>
          <a:endParaRPr lang="ru-RU"/>
        </a:p>
      </dgm:t>
    </dgm:pt>
    <dgm:pt modelId="{FD511FFA-AA4A-4499-A9D2-905CE9365835}">
      <dgm:prSet phldrT="[Текст]"/>
      <dgm:spPr/>
      <dgm:t>
        <a:bodyPr/>
        <a:lstStyle/>
        <a:p>
          <a:pPr algn="ctr"/>
          <a:r>
            <a:rPr lang="ru-RU" b="1" dirty="0" smtClean="0"/>
            <a:t>Пассивная информация</a:t>
          </a:r>
          <a:endParaRPr lang="ru-RU" b="1" dirty="0"/>
        </a:p>
      </dgm:t>
    </dgm:pt>
    <dgm:pt modelId="{C6AD9FAB-2498-4B05-A84D-01661A99F31C}" type="parTrans" cxnId="{4783F630-6B14-443D-AF4E-6CC05E174C96}">
      <dgm:prSet/>
      <dgm:spPr/>
      <dgm:t>
        <a:bodyPr/>
        <a:lstStyle/>
        <a:p>
          <a:endParaRPr lang="ru-RU"/>
        </a:p>
      </dgm:t>
    </dgm:pt>
    <dgm:pt modelId="{9E6F023C-7220-42D7-B4D3-A3F25A05EC07}" type="sibTrans" cxnId="{4783F630-6B14-443D-AF4E-6CC05E174C96}">
      <dgm:prSet/>
      <dgm:spPr/>
      <dgm:t>
        <a:bodyPr/>
        <a:lstStyle/>
        <a:p>
          <a:endParaRPr lang="ru-RU"/>
        </a:p>
      </dgm:t>
    </dgm:pt>
    <dgm:pt modelId="{6E576FD2-1357-43A5-B47E-A0AE2D9678C9}">
      <dgm:prSet phldrT="[Текст]"/>
      <dgm:spPr/>
      <dgm:t>
        <a:bodyPr/>
        <a:lstStyle/>
        <a:p>
          <a:r>
            <a:rPr lang="ru-RU" b="1" dirty="0" smtClean="0"/>
            <a:t>Игровые действия </a:t>
          </a:r>
          <a:endParaRPr lang="ru-RU" b="1" dirty="0"/>
        </a:p>
      </dgm:t>
    </dgm:pt>
    <dgm:pt modelId="{B8FE218B-A184-4768-B283-A315A5025786}" type="parTrans" cxnId="{9689E0A4-FBB2-4520-8886-3AFFF92D6799}">
      <dgm:prSet/>
      <dgm:spPr/>
      <dgm:t>
        <a:bodyPr/>
        <a:lstStyle/>
        <a:p>
          <a:endParaRPr lang="ru-RU"/>
        </a:p>
      </dgm:t>
    </dgm:pt>
    <dgm:pt modelId="{48762178-6540-4CC4-AE64-6C2285DC7794}" type="sibTrans" cxnId="{9689E0A4-FBB2-4520-8886-3AFFF92D6799}">
      <dgm:prSet/>
      <dgm:spPr/>
      <dgm:t>
        <a:bodyPr/>
        <a:lstStyle/>
        <a:p>
          <a:endParaRPr lang="ru-RU"/>
        </a:p>
      </dgm:t>
    </dgm:pt>
    <dgm:pt modelId="{BAE1B6CA-E223-4004-BE7A-A1299CF1E1BD}">
      <dgm:prSet phldrT="[Текст]"/>
      <dgm:spPr/>
      <dgm:t>
        <a:bodyPr/>
        <a:lstStyle/>
        <a:p>
          <a:r>
            <a:rPr lang="ru-RU" b="1" dirty="0" smtClean="0"/>
            <a:t>Развитие самостоятельных умений оценивать и применять полученную информацию</a:t>
          </a:r>
          <a:endParaRPr lang="ru-RU" b="1" dirty="0"/>
        </a:p>
      </dgm:t>
    </dgm:pt>
    <dgm:pt modelId="{453BC99A-61C8-48FC-B4FC-7658607A97A9}" type="parTrans" cxnId="{BC0DE8E5-99A1-496C-98DD-AF51377FA2E9}">
      <dgm:prSet/>
      <dgm:spPr/>
      <dgm:t>
        <a:bodyPr/>
        <a:lstStyle/>
        <a:p>
          <a:endParaRPr lang="ru-RU"/>
        </a:p>
      </dgm:t>
    </dgm:pt>
    <dgm:pt modelId="{B2BD1AB1-2AF3-432E-ACD1-E4D6B67E46D5}" type="sibTrans" cxnId="{BC0DE8E5-99A1-496C-98DD-AF51377FA2E9}">
      <dgm:prSet/>
      <dgm:spPr/>
      <dgm:t>
        <a:bodyPr/>
        <a:lstStyle/>
        <a:p>
          <a:endParaRPr lang="ru-RU"/>
        </a:p>
      </dgm:t>
    </dgm:pt>
    <dgm:pt modelId="{E7449E9F-AF86-4E1B-864E-572E292F4701}">
      <dgm:prSet phldrT="[Текст]"/>
      <dgm:spPr/>
      <dgm:t>
        <a:bodyPr/>
        <a:lstStyle/>
        <a:p>
          <a:pPr algn="ctr"/>
          <a:endParaRPr lang="ru-RU" dirty="0"/>
        </a:p>
      </dgm:t>
    </dgm:pt>
    <dgm:pt modelId="{39A2E7C5-0090-4283-9825-3C7909149C5F}" type="parTrans" cxnId="{B2817CF9-4A63-4DEC-AB49-E7A8D26A0A14}">
      <dgm:prSet/>
      <dgm:spPr/>
      <dgm:t>
        <a:bodyPr/>
        <a:lstStyle/>
        <a:p>
          <a:endParaRPr lang="ru-RU"/>
        </a:p>
      </dgm:t>
    </dgm:pt>
    <dgm:pt modelId="{A093BF8F-B60F-4A27-846F-C2E6180B7F9A}" type="sibTrans" cxnId="{B2817CF9-4A63-4DEC-AB49-E7A8D26A0A14}">
      <dgm:prSet/>
      <dgm:spPr/>
      <dgm:t>
        <a:bodyPr/>
        <a:lstStyle/>
        <a:p>
          <a:endParaRPr lang="ru-RU"/>
        </a:p>
      </dgm:t>
    </dgm:pt>
    <dgm:pt modelId="{D7FEC451-C490-4A14-BDB7-7A44D7855509}">
      <dgm:prSet phldrT="[Текст]"/>
      <dgm:spPr/>
      <dgm:t>
        <a:bodyPr/>
        <a:lstStyle/>
        <a:p>
          <a:pPr algn="ctr"/>
          <a:endParaRPr lang="ru-RU" dirty="0"/>
        </a:p>
      </dgm:t>
    </dgm:pt>
    <dgm:pt modelId="{E21212AA-0932-453D-9C4D-DD59871B2423}" type="parTrans" cxnId="{62CAF775-19AC-462A-9FC5-A3CD356FBF7C}">
      <dgm:prSet/>
      <dgm:spPr/>
      <dgm:t>
        <a:bodyPr/>
        <a:lstStyle/>
        <a:p>
          <a:endParaRPr lang="ru-RU"/>
        </a:p>
      </dgm:t>
    </dgm:pt>
    <dgm:pt modelId="{C3082053-A89C-4E20-95CC-91AB3DB97FBA}" type="sibTrans" cxnId="{62CAF775-19AC-462A-9FC5-A3CD356FBF7C}">
      <dgm:prSet/>
      <dgm:spPr/>
      <dgm:t>
        <a:bodyPr/>
        <a:lstStyle/>
        <a:p>
          <a:endParaRPr lang="ru-RU"/>
        </a:p>
      </dgm:t>
    </dgm:pt>
    <dgm:pt modelId="{1DC9630B-575D-41C0-B0BB-E2A6E2E75A8C}" type="pres">
      <dgm:prSet presAssocID="{058435DF-3355-4C35-9311-8DEF2E8251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60EDFF-711A-4F7D-8EAD-9EFA20D989B7}" type="pres">
      <dgm:prSet presAssocID="{9D39D262-4D0C-4FC7-AF16-0BEADA0DFC71}" presName="linNode" presStyleCnt="0"/>
      <dgm:spPr/>
    </dgm:pt>
    <dgm:pt modelId="{12F782C0-4DE1-4ECC-A179-C11F89127809}" type="pres">
      <dgm:prSet presAssocID="{9D39D262-4D0C-4FC7-AF16-0BEADA0DFC7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4F2D2-FE16-4280-893F-2F6F139A4D5E}" type="pres">
      <dgm:prSet presAssocID="{9D39D262-4D0C-4FC7-AF16-0BEADA0DFC7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9A970-DF16-4397-B268-DE42EFB90711}" type="pres">
      <dgm:prSet presAssocID="{150D8535-38F6-4561-927C-2E8D3D7AAA5B}" presName="spacing" presStyleCnt="0"/>
      <dgm:spPr/>
    </dgm:pt>
    <dgm:pt modelId="{3E7384C9-B4C4-4204-B4AC-0CBBFD3186EB}" type="pres">
      <dgm:prSet presAssocID="{6E576FD2-1357-43A5-B47E-A0AE2D9678C9}" presName="linNode" presStyleCnt="0"/>
      <dgm:spPr/>
    </dgm:pt>
    <dgm:pt modelId="{0A6A97C2-7FB7-4EC5-8B22-724D76D27CDE}" type="pres">
      <dgm:prSet presAssocID="{6E576FD2-1357-43A5-B47E-A0AE2D9678C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85573-70B7-4239-A04C-414ACC6914A4}" type="pres">
      <dgm:prSet presAssocID="{6E576FD2-1357-43A5-B47E-A0AE2D9678C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DE8E5-99A1-496C-98DD-AF51377FA2E9}" srcId="{6E576FD2-1357-43A5-B47E-A0AE2D9678C9}" destId="{BAE1B6CA-E223-4004-BE7A-A1299CF1E1BD}" srcOrd="0" destOrd="0" parTransId="{453BC99A-61C8-48FC-B4FC-7658607A97A9}" sibTransId="{B2BD1AB1-2AF3-432E-ACD1-E4D6B67E46D5}"/>
    <dgm:cxn modelId="{9689E0A4-FBB2-4520-8886-3AFFF92D6799}" srcId="{058435DF-3355-4C35-9311-8DEF2E8251E5}" destId="{6E576FD2-1357-43A5-B47E-A0AE2D9678C9}" srcOrd="1" destOrd="0" parTransId="{B8FE218B-A184-4768-B283-A315A5025786}" sibTransId="{48762178-6540-4CC4-AE64-6C2285DC7794}"/>
    <dgm:cxn modelId="{547B51B3-D1D2-43F9-8A26-99F04B48C590}" type="presOf" srcId="{E7449E9F-AF86-4E1B-864E-572E292F4701}" destId="{8884F2D2-FE16-4280-893F-2F6F139A4D5E}" srcOrd="0" destOrd="0" presId="urn:microsoft.com/office/officeart/2005/8/layout/vList6"/>
    <dgm:cxn modelId="{BC969088-5CDB-4C17-B9E7-EFB4A027B5EC}" srcId="{058435DF-3355-4C35-9311-8DEF2E8251E5}" destId="{9D39D262-4D0C-4FC7-AF16-0BEADA0DFC71}" srcOrd="0" destOrd="0" parTransId="{68A3226C-A0DA-4635-AD6A-C4C6CF642CD4}" sibTransId="{150D8535-38F6-4561-927C-2E8D3D7AAA5B}"/>
    <dgm:cxn modelId="{04B42674-2FB2-4A16-94EA-3A86F23C2D29}" type="presOf" srcId="{9D39D262-4D0C-4FC7-AF16-0BEADA0DFC71}" destId="{12F782C0-4DE1-4ECC-A179-C11F89127809}" srcOrd="0" destOrd="0" presId="urn:microsoft.com/office/officeart/2005/8/layout/vList6"/>
    <dgm:cxn modelId="{9FA9F454-D051-4FFA-AA65-823AA48744CA}" type="presOf" srcId="{D7FEC451-C490-4A14-BDB7-7A44D7855509}" destId="{8884F2D2-FE16-4280-893F-2F6F139A4D5E}" srcOrd="0" destOrd="1" presId="urn:microsoft.com/office/officeart/2005/8/layout/vList6"/>
    <dgm:cxn modelId="{62CAF775-19AC-462A-9FC5-A3CD356FBF7C}" srcId="{9D39D262-4D0C-4FC7-AF16-0BEADA0DFC71}" destId="{D7FEC451-C490-4A14-BDB7-7A44D7855509}" srcOrd="1" destOrd="0" parTransId="{E21212AA-0932-453D-9C4D-DD59871B2423}" sibTransId="{C3082053-A89C-4E20-95CC-91AB3DB97FBA}"/>
    <dgm:cxn modelId="{B01DFDC2-70AB-4580-A343-661570D58F64}" type="presOf" srcId="{BAE1B6CA-E223-4004-BE7A-A1299CF1E1BD}" destId="{3E785573-70B7-4239-A04C-414ACC6914A4}" srcOrd="0" destOrd="0" presId="urn:microsoft.com/office/officeart/2005/8/layout/vList6"/>
    <dgm:cxn modelId="{B2817CF9-4A63-4DEC-AB49-E7A8D26A0A14}" srcId="{9D39D262-4D0C-4FC7-AF16-0BEADA0DFC71}" destId="{E7449E9F-AF86-4E1B-864E-572E292F4701}" srcOrd="0" destOrd="0" parTransId="{39A2E7C5-0090-4283-9825-3C7909149C5F}" sibTransId="{A093BF8F-B60F-4A27-846F-C2E6180B7F9A}"/>
    <dgm:cxn modelId="{4783F630-6B14-443D-AF4E-6CC05E174C96}" srcId="{9D39D262-4D0C-4FC7-AF16-0BEADA0DFC71}" destId="{FD511FFA-AA4A-4499-A9D2-905CE9365835}" srcOrd="2" destOrd="0" parTransId="{C6AD9FAB-2498-4B05-A84D-01661A99F31C}" sibTransId="{9E6F023C-7220-42D7-B4D3-A3F25A05EC07}"/>
    <dgm:cxn modelId="{D19B0C1C-7CFD-42A6-857F-AAC2B6F33E80}" type="presOf" srcId="{6E576FD2-1357-43A5-B47E-A0AE2D9678C9}" destId="{0A6A97C2-7FB7-4EC5-8B22-724D76D27CDE}" srcOrd="0" destOrd="0" presId="urn:microsoft.com/office/officeart/2005/8/layout/vList6"/>
    <dgm:cxn modelId="{04709909-E8CF-48EC-83B3-0B186BECB1E9}" type="presOf" srcId="{FD511FFA-AA4A-4499-A9D2-905CE9365835}" destId="{8884F2D2-FE16-4280-893F-2F6F139A4D5E}" srcOrd="0" destOrd="2" presId="urn:microsoft.com/office/officeart/2005/8/layout/vList6"/>
    <dgm:cxn modelId="{EB4A2A0E-7662-4132-9162-F181D36BA159}" type="presOf" srcId="{058435DF-3355-4C35-9311-8DEF2E8251E5}" destId="{1DC9630B-575D-41C0-B0BB-E2A6E2E75A8C}" srcOrd="0" destOrd="0" presId="urn:microsoft.com/office/officeart/2005/8/layout/vList6"/>
    <dgm:cxn modelId="{E0E1FCC8-967F-443E-BE91-BDCFCE1D81F0}" type="presParOf" srcId="{1DC9630B-575D-41C0-B0BB-E2A6E2E75A8C}" destId="{1360EDFF-711A-4F7D-8EAD-9EFA20D989B7}" srcOrd="0" destOrd="0" presId="urn:microsoft.com/office/officeart/2005/8/layout/vList6"/>
    <dgm:cxn modelId="{56D81A71-BBFF-4B74-B309-03A5D1C95D4F}" type="presParOf" srcId="{1360EDFF-711A-4F7D-8EAD-9EFA20D989B7}" destId="{12F782C0-4DE1-4ECC-A179-C11F89127809}" srcOrd="0" destOrd="0" presId="urn:microsoft.com/office/officeart/2005/8/layout/vList6"/>
    <dgm:cxn modelId="{E9922561-F7F6-43AB-B17B-7A91838D778B}" type="presParOf" srcId="{1360EDFF-711A-4F7D-8EAD-9EFA20D989B7}" destId="{8884F2D2-FE16-4280-893F-2F6F139A4D5E}" srcOrd="1" destOrd="0" presId="urn:microsoft.com/office/officeart/2005/8/layout/vList6"/>
    <dgm:cxn modelId="{6640DFA6-DA94-4B77-A8E5-FC5824747963}" type="presParOf" srcId="{1DC9630B-575D-41C0-B0BB-E2A6E2E75A8C}" destId="{40B9A970-DF16-4397-B268-DE42EFB90711}" srcOrd="1" destOrd="0" presId="urn:microsoft.com/office/officeart/2005/8/layout/vList6"/>
    <dgm:cxn modelId="{8F517FD0-0C0A-4253-9A99-5D7EDBEBB5C1}" type="presParOf" srcId="{1DC9630B-575D-41C0-B0BB-E2A6E2E75A8C}" destId="{3E7384C9-B4C4-4204-B4AC-0CBBFD3186EB}" srcOrd="2" destOrd="0" presId="urn:microsoft.com/office/officeart/2005/8/layout/vList6"/>
    <dgm:cxn modelId="{74548939-149C-40A6-906D-DB478442B96D}" type="presParOf" srcId="{3E7384C9-B4C4-4204-B4AC-0CBBFD3186EB}" destId="{0A6A97C2-7FB7-4EC5-8B22-724D76D27CDE}" srcOrd="0" destOrd="0" presId="urn:microsoft.com/office/officeart/2005/8/layout/vList6"/>
    <dgm:cxn modelId="{E144F2F3-29E0-4321-9F3A-B8E4AFDABD9A}" type="presParOf" srcId="{3E7384C9-B4C4-4204-B4AC-0CBBFD3186EB}" destId="{3E785573-70B7-4239-A04C-414ACC6914A4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0.10417</cdr:x>
      <cdr:y>0.27083</cdr:y>
    </cdr:from>
    <cdr:to>
      <cdr:x>0.57292</cdr:x>
      <cdr:y>0.4375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967390"/>
          <a:ext cx="3214710" cy="595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tabLst/>
          </a:pPr>
          <a:r>
            <a:rPr kumimoji="0" lang="ru-RU" sz="1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                        Концептуальная 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2F4F4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 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0.48958</cdr:x>
      <cdr:y>0.2</cdr:y>
    </cdr:from>
    <cdr:to>
      <cdr:x>0.9375</cdr:x>
      <cdr:y>0.596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57586" y="714380"/>
          <a:ext cx="3071834" cy="1414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lvl="0" algn="l" rtl="0"/>
          <a:endParaRPr kumimoji="0" lang="ru-RU" sz="1800" b="1" i="0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l" rtl="0"/>
          <a:r>
            <a:rPr lang="ru-RU" sz="1800" b="1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  </a:t>
          </a:r>
        </a:p>
        <a:p xmlns:a="http://schemas.openxmlformats.org/drawingml/2006/main">
          <a:pPr lvl="0" algn="l" rtl="0"/>
          <a:r>
            <a:rPr kumimoji="0" lang="ru-RU" sz="1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Содержательная </a:t>
          </a:r>
        </a:p>
        <a:p xmlns:a="http://schemas.openxmlformats.org/drawingml/2006/main">
          <a:pPr lvl="0" algn="l"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 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0.27083</cdr:x>
      <cdr:y>0.68</cdr:y>
    </cdr:from>
    <cdr:to>
      <cdr:x>0.78125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57388" y="2428892"/>
          <a:ext cx="3500462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kumimoji="0" lang="ru-RU" sz="1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           Процессуальная</a:t>
          </a:r>
          <a:endParaRPr lang="ru-RU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A6FD46-25B0-4692-9B5C-8CEA16379966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1081A7-74F8-4A7D-B858-F5F8A8121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7" Type="http://schemas.openxmlformats.org/officeDocument/2006/relationships/image" Target="../media/image74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928802"/>
            <a:ext cx="7406640" cy="147218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Игровые технологии в работе с дошкольниками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57628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Подготовили: </a:t>
            </a:r>
          </a:p>
          <a:p>
            <a:pPr algn="r"/>
            <a:r>
              <a:rPr lang="ru-RU" b="1" dirty="0" smtClean="0"/>
              <a:t>Володина И.Г., учитель-логопед,</a:t>
            </a:r>
          </a:p>
          <a:p>
            <a:pPr algn="r"/>
            <a:r>
              <a:rPr lang="ru-RU" b="1" dirty="0" err="1" smtClean="0"/>
              <a:t>Ромадина</a:t>
            </a:r>
            <a:r>
              <a:rPr lang="ru-RU" b="1" dirty="0" smtClean="0"/>
              <a:t> Н.В., воспитатель</a:t>
            </a:r>
          </a:p>
          <a:p>
            <a:pPr algn="r"/>
            <a:r>
              <a:rPr lang="ru-RU" b="1" dirty="0" smtClean="0"/>
              <a:t>МКДОУ «</a:t>
            </a:r>
            <a:r>
              <a:rPr lang="ru-RU" b="1" dirty="0" err="1" smtClean="0"/>
              <a:t>ЦРР-д</a:t>
            </a:r>
            <a:r>
              <a:rPr lang="ru-RU" b="1" dirty="0" smtClean="0"/>
              <a:t>/с №4»,</a:t>
            </a:r>
            <a:r>
              <a:rPr lang="ru-RU" b="1" smtClean="0"/>
              <a:t>п.г.тАнна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6443" y="332656"/>
            <a:ext cx="4666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Ролевые игры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C:\Users\Admin\Desktop\работа\Новая папка\100_81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955" y="1358842"/>
            <a:ext cx="4245029" cy="269610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29" y="3356992"/>
            <a:ext cx="3920108" cy="29404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68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Сюжетно-ролевые игры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429000"/>
            <a:ext cx="3600400" cy="27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7955" y="1556792"/>
            <a:ext cx="3620844" cy="27174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54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Театрализованная игра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D:\фото цифровые\2011-12-18 фото цифровые\фото цифровые 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4238623" cy="317896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60" y="3140968"/>
            <a:ext cx="4102964" cy="29568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6378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Строительные игры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85794"/>
            <a:ext cx="3857652" cy="28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821513"/>
            <a:ext cx="3786214" cy="283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714752"/>
            <a:ext cx="3857652" cy="28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5" y="357166"/>
            <a:ext cx="8072495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на развитие </a:t>
            </a:r>
            <a:r>
              <a:rPr lang="ru-RU" sz="4000" b="1" dirty="0" err="1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000" b="1" cap="none" spc="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формационно-коммуникативных</a:t>
            </a:r>
            <a:endParaRPr lang="ru-RU" sz="4000" b="1" cap="none" spc="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умений</a:t>
            </a:r>
            <a:endParaRPr lang="ru-RU" sz="40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57714"/>
            <a:ext cx="3600115" cy="2700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743400" cy="28075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642918"/>
            <a:ext cx="5675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одвижные игры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3595713" cy="26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563888" cy="26729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677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Дидактические игры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4143404" cy="310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071810"/>
            <a:ext cx="4286280" cy="321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57" y="357166"/>
            <a:ext cx="87789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Дидактические игры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 содержанию делятся на: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857496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Математические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Сенсорные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Речевые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Музыкальные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Для ознакомления с окружающим миром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14488"/>
            <a:ext cx="79296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Игры и игровые приёмы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развития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фонематического восприятия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2012-03-13\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3071810"/>
            <a:ext cx="4665667" cy="3498547"/>
          </a:xfrm>
          <a:prstGeom prst="rect">
            <a:avLst/>
          </a:prstGeom>
          <a:noFill/>
        </p:spPr>
      </p:pic>
      <p:pic>
        <p:nvPicPr>
          <p:cNvPr id="3" name="Picture 2" descr="C:\Users\Admin\Desktop\2012-03-13\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71546"/>
            <a:ext cx="4214842" cy="31604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8902" y="142852"/>
            <a:ext cx="7456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«Звуковые  символы»  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590116"/>
            <a:ext cx="771530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это совокупность приемов, применяемых в каком-либо деле, мастерстве, искусстве.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(толковый словарь)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1538" y="3000372"/>
            <a:ext cx="7786742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   (Б.Т.Лихачёв).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0"/>
            <a:ext cx="9286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 место звука в слове»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4" descr="C:\Users\Admin\Desktop\2012-03-13\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4429132"/>
            <a:ext cx="2928958" cy="2196277"/>
          </a:xfrm>
          <a:prstGeom prst="rect">
            <a:avLst/>
          </a:prstGeom>
          <a:noFill/>
        </p:spPr>
      </p:pic>
      <p:pic>
        <p:nvPicPr>
          <p:cNvPr id="4" name="Picture 3" descr="C:\Users\Admin\Desktop\2012-03-13\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071810"/>
            <a:ext cx="3000396" cy="2249845"/>
          </a:xfrm>
          <a:prstGeom prst="rect">
            <a:avLst/>
          </a:prstGeom>
          <a:noFill/>
        </p:spPr>
      </p:pic>
      <p:pic>
        <p:nvPicPr>
          <p:cNvPr id="5" name="Picture 2" descr="C:\Users\Admin\Desktop\2012-03-13\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643050"/>
            <a:ext cx="2902525" cy="217645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072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огопедические бусы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63434"/>
            <a:ext cx="3528392" cy="2646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01" y="3429000"/>
            <a:ext cx="3851920" cy="2888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795" y="357166"/>
            <a:ext cx="7416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Конструирование букв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1" descr="C:\Users\Admin\Desktop\2012-03-13\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14422"/>
            <a:ext cx="4046040" cy="3033921"/>
          </a:xfrm>
          <a:prstGeom prst="rect">
            <a:avLst/>
          </a:prstGeom>
          <a:noFill/>
        </p:spPr>
      </p:pic>
      <p:pic>
        <p:nvPicPr>
          <p:cNvPr id="4" name="Picture 2" descr="C:\Users\Admin\Desktop\2012-03-13\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178901"/>
            <a:ext cx="4379915" cy="32842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00042"/>
            <a:ext cx="5942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на слоговое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деление слов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1" descr="C:\Users\Admin\Desktop\2012-03-13\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214554"/>
            <a:ext cx="5357850" cy="40175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age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14422"/>
            <a:ext cx="7381900" cy="215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3" name="Picture 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857628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4" name="Picture 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571480"/>
            <a:ext cx="3124200" cy="194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7" name="Picture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3857628"/>
            <a:ext cx="3505200" cy="13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8" name="WordArt 50"/>
          <p:cNvSpPr>
            <a:spLocks noChangeArrowheads="1" noChangeShapeType="1" noTextEdit="1"/>
          </p:cNvSpPr>
          <p:nvPr/>
        </p:nvSpPr>
        <p:spPr bwMode="auto">
          <a:xfrm>
            <a:off x="1600200" y="43434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</a:t>
            </a:r>
          </a:p>
        </p:txBody>
      </p:sp>
      <p:sp>
        <p:nvSpPr>
          <p:cNvPr id="32819" name="WordArt 51"/>
          <p:cNvSpPr>
            <a:spLocks noChangeArrowheads="1" noChangeShapeType="1" noTextEdit="1"/>
          </p:cNvSpPr>
          <p:nvPr/>
        </p:nvSpPr>
        <p:spPr bwMode="auto">
          <a:xfrm>
            <a:off x="5791200" y="38100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</a:t>
            </a:r>
          </a:p>
        </p:txBody>
      </p:sp>
      <p:sp>
        <p:nvSpPr>
          <p:cNvPr id="32820" name="WordArt 52"/>
          <p:cNvSpPr>
            <a:spLocks noChangeArrowheads="1" noChangeShapeType="1" noTextEdit="1"/>
          </p:cNvSpPr>
          <p:nvPr/>
        </p:nvSpPr>
        <p:spPr bwMode="auto">
          <a:xfrm>
            <a:off x="6705600" y="11430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ПУС</a:t>
            </a:r>
          </a:p>
        </p:txBody>
      </p:sp>
      <p:pic>
        <p:nvPicPr>
          <p:cNvPr id="32821" name="Picture 5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3786190"/>
            <a:ext cx="77724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22" name="WordArt 54"/>
          <p:cNvSpPr>
            <a:spLocks noChangeArrowheads="1" noChangeShapeType="1" noTextEdit="1"/>
          </p:cNvSpPr>
          <p:nvPr/>
        </p:nvSpPr>
        <p:spPr bwMode="auto">
          <a:xfrm>
            <a:off x="1295400" y="43434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</a:t>
            </a:r>
          </a:p>
        </p:txBody>
      </p:sp>
      <p:sp>
        <p:nvSpPr>
          <p:cNvPr id="32823" name="WordArt 55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</a:t>
            </a:r>
          </a:p>
        </p:txBody>
      </p:sp>
      <p:sp>
        <p:nvSpPr>
          <p:cNvPr id="32824" name="WordArt 56"/>
          <p:cNvSpPr>
            <a:spLocks noChangeArrowheads="1" noChangeShapeType="1" noTextEdit="1"/>
          </p:cNvSpPr>
          <p:nvPr/>
        </p:nvSpPr>
        <p:spPr bwMode="auto">
          <a:xfrm>
            <a:off x="3657600" y="44196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ПУС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300" y="142852"/>
            <a:ext cx="772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Логопедические </a:t>
            </a:r>
            <a:r>
              <a:rPr lang="ru-RU" sz="4400" b="1" cap="none" spc="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пазлы</a:t>
            </a:r>
            <a:endParaRPr lang="ru-RU" sz="4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08332" y="2967335"/>
            <a:ext cx="327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1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1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10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1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8" grpId="0" animBg="1"/>
      <p:bldP spid="32819" grpId="0" animBg="1"/>
      <p:bldP spid="32820" grpId="0" animBg="1"/>
      <p:bldP spid="32822" grpId="0" animBg="1"/>
      <p:bldP spid="32823" grpId="0" animBg="1"/>
      <p:bldP spid="328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\Быт\Еда\CAK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714356"/>
            <a:ext cx="1513290" cy="1476380"/>
          </a:xfrm>
          <a:prstGeom prst="rect">
            <a:avLst/>
          </a:prstGeom>
          <a:noFill/>
        </p:spPr>
      </p:pic>
      <p:pic>
        <p:nvPicPr>
          <p:cNvPr id="1027" name="Picture 3" descr="C:\Users\Admin\Desktop\КАРТИНКИ\Быт\Еда\COR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5143512"/>
            <a:ext cx="2219931" cy="1223962"/>
          </a:xfrm>
          <a:prstGeom prst="rect">
            <a:avLst/>
          </a:prstGeom>
          <a:noFill/>
        </p:spPr>
      </p:pic>
      <p:pic>
        <p:nvPicPr>
          <p:cNvPr id="1028" name="Picture 4" descr="C:\Users\Admin\Desktop\КАРТИНКИ\Быт\Еда\яблок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857232"/>
            <a:ext cx="2014326" cy="1356351"/>
          </a:xfrm>
          <a:prstGeom prst="rect">
            <a:avLst/>
          </a:prstGeom>
          <a:noFill/>
        </p:spPr>
      </p:pic>
      <p:pic>
        <p:nvPicPr>
          <p:cNvPr id="1029" name="Picture 5" descr="C:\Users\Admin\Desktop\КАРТИНКИ\Быт\Головные уборы, обувь\shlyap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3000372"/>
            <a:ext cx="1357322" cy="1289455"/>
          </a:xfrm>
          <a:prstGeom prst="rect">
            <a:avLst/>
          </a:prstGeom>
          <a:noFill/>
        </p:spPr>
      </p:pic>
      <p:pic>
        <p:nvPicPr>
          <p:cNvPr id="1030" name="Picture 6" descr="C:\Users\Admin\Desktop\КАРТИНКИ\Быт\Время\0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857760"/>
            <a:ext cx="1565272" cy="1744730"/>
          </a:xfrm>
          <a:prstGeom prst="rect">
            <a:avLst/>
          </a:prstGeom>
          <a:noFill/>
        </p:spPr>
      </p:pic>
      <p:pic>
        <p:nvPicPr>
          <p:cNvPr id="1032" name="Picture 8" descr="C:\Users\Admin\Desktop\КАРТИНКИ\Быт\Инструменты\ПОЖАР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3" y="3071810"/>
            <a:ext cx="1388532" cy="1289351"/>
          </a:xfrm>
          <a:prstGeom prst="rect">
            <a:avLst/>
          </a:prstGeom>
          <a:noFill/>
        </p:spPr>
      </p:pic>
      <p:pic>
        <p:nvPicPr>
          <p:cNvPr id="1033" name="Picture 9" descr="C:\Users\Admin\Desktop\КАРТИНКИ\Быт\Прочее\games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00166" y="5143512"/>
            <a:ext cx="1632755" cy="1214446"/>
          </a:xfrm>
          <a:prstGeom prst="rect">
            <a:avLst/>
          </a:prstGeom>
          <a:noFill/>
        </p:spPr>
      </p:pic>
      <p:pic>
        <p:nvPicPr>
          <p:cNvPr id="1034" name="Picture 10" descr="C:\Users\Admin\Desktop\КАРТИНКИ\Быт\Прочее\2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57554" y="785794"/>
            <a:ext cx="2052816" cy="1428760"/>
          </a:xfrm>
          <a:prstGeom prst="rect">
            <a:avLst/>
          </a:prstGeom>
          <a:noFill/>
        </p:spPr>
      </p:pic>
      <p:pic>
        <p:nvPicPr>
          <p:cNvPr id="1037" name="Picture 13" descr="C:\Users\Admin\Desktop\КАРТИНКИ\Машины\поезд.bmp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728" y="3143248"/>
            <a:ext cx="1704975" cy="1104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0"/>
            <a:ext cx="325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Игра «Соседи»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42" y="1285860"/>
            <a:ext cx="89567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Игры и игровые приёмы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развитие и активизацию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словарного запаса и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грамматического строя речи</a:t>
            </a:r>
            <a:endParaRPr lang="ru-RU" sz="5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14356"/>
            <a:ext cx="6130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«Скажи наоборот»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3" descr="D:\Documents\Scanned Documents\антоним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714500"/>
            <a:ext cx="592931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2012-01-24 фото цифровые\фото цифровые 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285860"/>
            <a:ext cx="4071934" cy="3053951"/>
          </a:xfrm>
          <a:prstGeom prst="rect">
            <a:avLst/>
          </a:prstGeom>
          <a:noFill/>
        </p:spPr>
      </p:pic>
      <p:pic>
        <p:nvPicPr>
          <p:cNvPr id="3" name="Picture 4" descr="D:\2012-01-24 фото цифровые\фото цифровые 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286124"/>
            <a:ext cx="4333874" cy="32504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2132" y="57148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«За грибами»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428868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«Накорми животных»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D:\2012-01-24 фото цифровые\фото цифровые 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429000"/>
            <a:ext cx="4381499" cy="3286124"/>
          </a:xfrm>
          <a:prstGeom prst="rect">
            <a:avLst/>
          </a:prstGeom>
          <a:noFill/>
        </p:spPr>
      </p:pic>
      <p:pic>
        <p:nvPicPr>
          <p:cNvPr id="7171" name="Picture 3" descr="D:\2012-01-24 фото цифровые\фото цифровые 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0"/>
            <a:ext cx="4357686" cy="3268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0"/>
            <a:ext cx="769121" cy="628654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 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285860"/>
            <a:ext cx="6511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Н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Й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Д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1785926"/>
            <a:ext cx="6928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М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М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У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1014225"/>
            <a:ext cx="792961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   критерии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педагогической технологии: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Концептуальность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Управляемость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Эффективность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Воспроизводимость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50006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Игра «Почини игрушку»  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2012-01-24 фото цифровые\фото цифровые 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85794"/>
            <a:ext cx="3548087" cy="2661066"/>
          </a:xfrm>
          <a:prstGeom prst="rect">
            <a:avLst/>
          </a:prstGeom>
          <a:noFill/>
        </p:spPr>
      </p:pic>
      <p:pic>
        <p:nvPicPr>
          <p:cNvPr id="5" name="Picture 18" descr="Imag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5500702"/>
            <a:ext cx="1624018" cy="1143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3" name="Picture 3" descr="D:\2012-01-24 фото цифровые\фото цифровые 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857232"/>
            <a:ext cx="3523968" cy="26431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3429000"/>
            <a:ext cx="7206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Игра «Что без чего?»</a:t>
            </a:r>
            <a:endParaRPr lang="ru-RU" sz="44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8" name="Picture 14" descr="Image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143380"/>
            <a:ext cx="1600200" cy="1147762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10" descr="Image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290" y="5429264"/>
            <a:ext cx="1643074" cy="127748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12" descr="Image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4214818"/>
            <a:ext cx="1600200" cy="10668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0" descr="Image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71736" y="4286256"/>
            <a:ext cx="1524000" cy="9144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16" descr="Image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57884" y="5500702"/>
            <a:ext cx="1600200" cy="1143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8" descr="Image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4143380"/>
            <a:ext cx="1643074" cy="1143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D:\2012-01-24 фото цифровые\фото цифровые 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929066"/>
            <a:ext cx="3571868" cy="2678901"/>
          </a:xfrm>
          <a:prstGeom prst="rect">
            <a:avLst/>
          </a:prstGeom>
          <a:noFill/>
        </p:spPr>
      </p:pic>
      <p:pic>
        <p:nvPicPr>
          <p:cNvPr id="6147" name="Picture 3" descr="D:\2012-01-24 фото цифровые\фото цифровые 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929066"/>
            <a:ext cx="3631806" cy="2724073"/>
          </a:xfrm>
          <a:prstGeom prst="rect">
            <a:avLst/>
          </a:prstGeom>
          <a:noFill/>
        </p:spPr>
      </p:pic>
      <p:pic>
        <p:nvPicPr>
          <p:cNvPr id="6148" name="Picture 4" descr="D:\2012-01-24 фото цифровые\фото цифровые 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142984"/>
            <a:ext cx="3500462" cy="26255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Игра «Кому что нужно для работы?»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75039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Игра «Что   делает …?»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:\2012-01-25\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00108"/>
            <a:ext cx="2857488" cy="2143116"/>
          </a:xfrm>
          <a:prstGeom prst="rect">
            <a:avLst/>
          </a:prstGeom>
          <a:noFill/>
        </p:spPr>
      </p:pic>
      <p:pic>
        <p:nvPicPr>
          <p:cNvPr id="3075" name="Picture 3" descr="C:\Users\Admin\Desktop\КАРТИНКИ\Природа\Животные\Собаки\S_5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1500174"/>
            <a:ext cx="1765300" cy="2667000"/>
          </a:xfrm>
          <a:prstGeom prst="rect">
            <a:avLst/>
          </a:prstGeom>
          <a:noFill/>
        </p:spPr>
      </p:pic>
      <p:pic>
        <p:nvPicPr>
          <p:cNvPr id="3076" name="Picture 4" descr="C:\Users\Admin\Desktop\КАРТИНКИ\Природа\Животные\Лошади\K_5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4643446"/>
            <a:ext cx="3036087" cy="2024058"/>
          </a:xfrm>
          <a:prstGeom prst="rect">
            <a:avLst/>
          </a:prstGeom>
          <a:noFill/>
        </p:spPr>
      </p:pic>
      <p:pic>
        <p:nvPicPr>
          <p:cNvPr id="3077" name="Picture 5" descr="C:\Users\Admin\Desktop\КАРТИНКИ\Машины\OMSOCE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214686"/>
            <a:ext cx="2928937" cy="2196703"/>
          </a:xfrm>
          <a:prstGeom prst="rect">
            <a:avLst/>
          </a:prstGeom>
          <a:noFill/>
        </p:spPr>
      </p:pic>
      <p:pic>
        <p:nvPicPr>
          <p:cNvPr id="3081" name="Picture 9" descr="C:\Users\Admin\Desktop\КАРТИНКИ\Природа\Птицы\F_0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214422"/>
            <a:ext cx="1801813" cy="2702719"/>
          </a:xfrm>
          <a:prstGeom prst="rect">
            <a:avLst/>
          </a:prstGeom>
          <a:noFill/>
        </p:spPr>
      </p:pic>
      <p:pic>
        <p:nvPicPr>
          <p:cNvPr id="3082" name="Picture 10" descr="C:\Users\Admin\Desktop\КАРТИНКИ\Природа\Лес\IMG009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4643446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144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4699" y="214290"/>
            <a:ext cx="771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можно делать с …?»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Admin\Desktop\КАРТИНКИ\Быт\Инструменты\ПОЖА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357298"/>
            <a:ext cx="1857388" cy="1725660"/>
          </a:xfrm>
          <a:prstGeom prst="rect">
            <a:avLst/>
          </a:prstGeom>
          <a:noFill/>
        </p:spPr>
      </p:pic>
      <p:pic>
        <p:nvPicPr>
          <p:cNvPr id="4100" name="Picture 4" descr="C:\Users\Admin\Desktop\КАРТИНКИ\Быт\спорт\mia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639982"/>
            <a:ext cx="1857388" cy="1471198"/>
          </a:xfrm>
          <a:prstGeom prst="rect">
            <a:avLst/>
          </a:prstGeom>
          <a:noFill/>
        </p:spPr>
      </p:pic>
      <p:pic>
        <p:nvPicPr>
          <p:cNvPr id="4101" name="Picture 5" descr="C:\Users\Admin\Desktop\КАРТИНКИ\Быт\Еда\51r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143380"/>
            <a:ext cx="1643074" cy="1643074"/>
          </a:xfrm>
          <a:prstGeom prst="rect">
            <a:avLst/>
          </a:prstGeom>
          <a:noFill/>
        </p:spPr>
      </p:pic>
      <p:pic>
        <p:nvPicPr>
          <p:cNvPr id="4102" name="Picture 6" descr="C:\Users\Admin\Desktop\КАРТИНКИ\Быт\Еда\photo9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7" y="1757348"/>
            <a:ext cx="1928826" cy="1157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3" name="Picture 7" descr="C:\Users\Admin\Desktop\КАРТИНКИ\Быт\Музыка\6r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92" y="4267200"/>
            <a:ext cx="1143008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4" name="Picture 8" descr="C:\Users\Admin\Desktop\КАРТИНКИ\Быт\Головные уборы, обувь\38r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4572008"/>
            <a:ext cx="1571636" cy="1247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D:\2012-01-25\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786058"/>
            <a:ext cx="4489075" cy="336707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000240"/>
            <a:ext cx="3667666" cy="41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5571" y="428604"/>
            <a:ext cx="753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Игра «Чей, чья, чьё?»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7114" y="142852"/>
            <a:ext cx="835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«Назови блюдо»</a:t>
            </a:r>
            <a:endParaRPr lang="ru-RU" sz="5400" b="1" cap="all" spc="0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" name="Picture 3" descr="D:\2012-01-25\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142984"/>
            <a:ext cx="4095778" cy="3071834"/>
          </a:xfrm>
          <a:prstGeom prst="rect">
            <a:avLst/>
          </a:prstGeom>
          <a:noFill/>
        </p:spPr>
      </p:pic>
      <p:pic>
        <p:nvPicPr>
          <p:cNvPr id="25" name="Picture 2" descr="D:\2012-01-25\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286124"/>
            <a:ext cx="4012860" cy="30098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75039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Игра «Назови одежду»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3010" name="Picture 2" descr="D:\2012-01-25\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688" y="3214686"/>
            <a:ext cx="4095779" cy="3071834"/>
          </a:xfrm>
          <a:prstGeom prst="rect">
            <a:avLst/>
          </a:prstGeom>
          <a:noFill/>
        </p:spPr>
      </p:pic>
      <p:pic>
        <p:nvPicPr>
          <p:cNvPr id="43011" name="Picture 3" descr="D:\2012-01-25\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9610" y="1357298"/>
            <a:ext cx="4333904" cy="32506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8342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43174" y="285728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важно!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000108"/>
            <a:ext cx="7103419" cy="1928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Спасибо за внимание!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C:\Users\андрей\Desktop\ФОТО 14-15\Акция Воронежские дети- детям Новороссии\DSCN05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951707"/>
            <a:ext cx="4857784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Структура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образовательной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технологии</a:t>
            </a:r>
            <a:endParaRPr lang="ru-RU" sz="3600" b="1" cap="none" spc="300" dirty="0">
              <a:ln w="1143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728" y="2214554"/>
          <a:ext cx="685804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29121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Современные образовательные</a:t>
            </a:r>
          </a:p>
          <a:p>
            <a:pPr algn="ctr"/>
            <a:r>
              <a:rPr lang="ru-RU" sz="40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40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ехнологии в ДОУ</a:t>
            </a:r>
            <a:endParaRPr lang="ru-RU" sz="4000" b="1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430887"/>
            <a:ext cx="3593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143116"/>
            <a:ext cx="6643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здоровьесберегающие технологии;</a:t>
            </a:r>
            <a:endParaRPr lang="ru-RU" sz="24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технологии проектной деятельности</a:t>
            </a:r>
            <a:endParaRPr lang="ru-RU" sz="24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технология исследовательской деятельности</a:t>
            </a:r>
            <a:endParaRPr lang="ru-RU" sz="24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информационно-коммуникационные технологии;</a:t>
            </a:r>
            <a:endParaRPr lang="ru-RU" sz="24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личностно-ориентированные технологии;</a:t>
            </a:r>
            <a:endParaRPr lang="ru-RU" sz="24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дошкольника и воспитателя</a:t>
            </a:r>
            <a:endParaRPr lang="ru-RU" sz="24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технология «ТРИЗ» и др.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абота\Новая папка\100_81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3314701" cy="2143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72866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Игровые педагогические технологии -   группа методов и приемов организации педагогического процесса в форме различных педагогических игр. </a:t>
            </a:r>
            <a:endParaRPr lang="ru-RU" sz="2400" dirty="0"/>
          </a:p>
        </p:txBody>
      </p:sp>
      <p:pic>
        <p:nvPicPr>
          <p:cNvPr id="5" name="Picture 4" descr="C:\Users\Admin\Desktop\прс 2011\SAM_01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714620"/>
            <a:ext cx="2196686" cy="2928915"/>
          </a:xfrm>
          <a:prstGeom prst="rect">
            <a:avLst/>
          </a:prstGeom>
          <a:noFill/>
        </p:spPr>
      </p:pic>
      <p:pic>
        <p:nvPicPr>
          <p:cNvPr id="6" name="Picture 3" descr="C:\Users\Admin\Desktop\работа\Новая папка\100_809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643569" y="1643049"/>
            <a:ext cx="3192087" cy="1999211"/>
          </a:xfrm>
          <a:prstGeom prst="rect">
            <a:avLst/>
          </a:prstGeom>
          <a:noFill/>
        </p:spPr>
      </p:pic>
      <p:pic>
        <p:nvPicPr>
          <p:cNvPr id="7" name="Picture 5" descr="C:\Users\Admin\Desktop\работа\Новая папка\100_81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4143380"/>
            <a:ext cx="3176565" cy="2382424"/>
          </a:xfrm>
          <a:prstGeom prst="rect">
            <a:avLst/>
          </a:prstGeom>
          <a:noFill/>
        </p:spPr>
      </p:pic>
      <p:pic>
        <p:nvPicPr>
          <p:cNvPr id="8" name="Picture 4" descr="C:\Users\Admin\Desktop\работа\Новая папка\100_81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214818"/>
            <a:ext cx="328614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332883"/>
            <a:ext cx="821537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Цель и задачи  применения  игровых технологий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повышение мотивации к занятиям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актуализация    знаний дошкольников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обеспечение заинтересованного восприятия изучаемого материала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стимуляция речевой активности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формирование положительного отношения к  образовательному процессу в целом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2928934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развивающих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 Б.П. Никитина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Игровая технология интеллектуально-творческого развития детей 3-7 лет «Сказочные лабиринты игры»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В.В. Воскобовича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«Цветные палочки»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Кюизенера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саморазвития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Монтессори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7154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Общепризнанные игровые технологии в дошкольном образовании</a:t>
            </a:r>
            <a:endParaRPr lang="ru-RU" sz="4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357166"/>
            <a:ext cx="178595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Игры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57818" y="1071546"/>
            <a:ext cx="91440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500430" y="1285860"/>
            <a:ext cx="571504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142976" y="1857364"/>
            <a:ext cx="2771788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творческие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5357818" y="2000240"/>
            <a:ext cx="250033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гры с правилами</a:t>
            </a:r>
            <a:endParaRPr lang="ru-RU" sz="2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427934" y="2929728"/>
            <a:ext cx="430216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893869" y="3392487"/>
            <a:ext cx="121365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86116" y="2786058"/>
            <a:ext cx="214314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71472" y="3286124"/>
            <a:ext cx="162878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ролевые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43042" y="4286256"/>
            <a:ext cx="1843094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южетно-ролевые </a:t>
            </a:r>
            <a:endParaRPr lang="ru-RU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14612" y="3071810"/>
            <a:ext cx="2286016" cy="11287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гры со строительным материалом</a:t>
            </a:r>
            <a:endParaRPr lang="ru-RU" sz="24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2322497" y="53927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двумя вырезанными противолежащими углами 33"/>
          <p:cNvSpPr/>
          <p:nvPr/>
        </p:nvSpPr>
        <p:spPr>
          <a:xfrm>
            <a:off x="1000100" y="5643578"/>
            <a:ext cx="3143272" cy="9144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театрализованные</a:t>
            </a:r>
            <a:endParaRPr lang="ru-RU" sz="24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286644" y="2786058"/>
            <a:ext cx="9144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2" idx="4"/>
          </p:cNvCxnSpPr>
          <p:nvPr/>
        </p:nvCxnSpPr>
        <p:spPr>
          <a:xfrm rot="16200000" flipH="1">
            <a:off x="5439968" y="4082654"/>
            <a:ext cx="2371750" cy="35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5357818" y="5286388"/>
            <a:ext cx="2428892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дидактические</a:t>
            </a:r>
            <a:endParaRPr lang="ru-RU" sz="24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00892" y="3786190"/>
            <a:ext cx="1914532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подвижные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307</TotalTime>
  <Words>409</Words>
  <Application>Microsoft Office PowerPoint</Application>
  <PresentationFormat>Экран (4:3)</PresentationFormat>
  <Paragraphs>136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Солнцестояние</vt:lpstr>
      <vt:lpstr>Игровые технологии в работе с дошкольниками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</vt:lpstr>
      <vt:lpstr>Игра «Почини игрушку»  </vt:lpstr>
      <vt:lpstr> </vt:lpstr>
      <vt:lpstr>Игра «Что   делает …?»</vt:lpstr>
      <vt:lpstr> </vt:lpstr>
      <vt:lpstr> </vt:lpstr>
      <vt:lpstr> </vt:lpstr>
      <vt:lpstr>Игра «Назови одежду»</vt:lpstr>
      <vt:lpstr>Слайд 37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работе с дошкольниками</dc:title>
  <dc:creator>Admin</dc:creator>
  <cp:lastModifiedBy>андрей</cp:lastModifiedBy>
  <cp:revision>37</cp:revision>
  <dcterms:created xsi:type="dcterms:W3CDTF">2015-02-08T13:24:41Z</dcterms:created>
  <dcterms:modified xsi:type="dcterms:W3CDTF">2015-10-19T10:38:51Z</dcterms:modified>
</cp:coreProperties>
</file>