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340" r:id="rId3"/>
    <p:sldId id="318" r:id="rId4"/>
    <p:sldId id="320" r:id="rId5"/>
    <p:sldId id="329" r:id="rId6"/>
    <p:sldId id="330" r:id="rId7"/>
    <p:sldId id="331" r:id="rId8"/>
    <p:sldId id="332" r:id="rId9"/>
    <p:sldId id="333" r:id="rId10"/>
    <p:sldId id="339" r:id="rId11"/>
    <p:sldId id="335" r:id="rId12"/>
    <p:sldId id="336" r:id="rId13"/>
    <p:sldId id="337" r:id="rId14"/>
    <p:sldId id="327" r:id="rId15"/>
    <p:sldId id="272" r:id="rId16"/>
    <p:sldId id="33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CC3300"/>
    <a:srgbClr val="009999"/>
    <a:srgbClr val="006600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5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E0D45-5E98-4237-9D7F-691F8D0B79D2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F6012-C94A-4F61-B354-81E4375327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253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2204864"/>
            <a:ext cx="941956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Итоговая работа по инвариантному модулю </a:t>
            </a:r>
          </a:p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на курсах повышения квалификации воспитателей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«Особенности реализации ФГОС дошкольного образования»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76139049"/>
              </p:ext>
            </p:extLst>
          </p:nvPr>
        </p:nvGraphicFramePr>
        <p:xfrm>
          <a:off x="457200" y="271771"/>
          <a:ext cx="8229600" cy="63144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Помогу вам невесту сыскать, если и вы мне поможете.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 колдую только по четвергам. Какой день недели сегодня? а вчера какой был? После какого дня недели наступает четверг? А сколько всего дней недели?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Спасибо, просветили бабушку. Задал мне Змей Горыныч задание – из палочек составить какие-то фигуры, а я ведь в этом ничего не понимаю и наколдовать не могу. Помогите!!!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Поможете?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Дифференциация заданий по уровню сложности изображенных фигур: некоторым парам простые, другим сложные.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Ну молодцы, умные ребятишки попались. А еще у меня есть шкатулочка волшебная, музыкальная. Я эту музыку люблю, а что под нее делать не знаю. Поможете?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Звучит «Марш оловянных солдатиков»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Звучит «Вальс»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Звучит «Камаринская»</a:t>
                      </a:r>
                    </a:p>
                  </a:txBody>
                  <a:tcPr marL="91434" marR="91434" marT="45729" marB="45729" horzOverflow="overflow"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 детей (ориентировка во времени по дням недели)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разноплановые ответы детей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работа в парах (составление фигур из счетных палочек).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дети маршируют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дети выполняют плавные движения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дети танцуют</a:t>
                      </a:r>
                    </a:p>
                  </a:txBody>
                  <a:tcPr marL="91434" marR="91434"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027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65211815"/>
              </p:ext>
            </p:extLst>
          </p:nvPr>
        </p:nvGraphicFramePr>
        <p:xfrm>
          <a:off x="457200" y="404664"/>
          <a:ext cx="8229600" cy="53390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Ой как хорошо! А кто же такую красивую музыку написал? Вот теперь я знаю, что делать под разную музыку.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Спасибо! Теперь скажу где невесту искать! Идите прямо и найдете невесту.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Пошел Иван-Царевич прямо а на пути его - болото. Болото топкое. Как понять это слово?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Значит двигаться нужно по кочкам. Посмотрите внимательно, кочки в этом болоте необычные. Чем? Как можно проложить маршрут?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Чтобы не утонуть нужно проложить маршрут – соединить эти кочки-цифры по порядку дощечками.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 у нас получилось?(корона).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Мы справились! Значит Василиса-Прекрасная близко уже, пойдемте поищем.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34" marR="91434" marT="45729" marB="45729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 детей, указывают на портрет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ответы-рассуждения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ответы-рассуждения (решение проблемной ситуации)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групповая работа. Соединение цифр по порядку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играют в игру «холодно-горячо». Находят Василису Прекрасную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81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42504252"/>
              </p:ext>
            </p:extLst>
          </p:nvPr>
        </p:nvGraphicFramePr>
        <p:xfrm>
          <a:off x="457200" y="113714"/>
          <a:ext cx="8229600" cy="66305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50405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Присмотрелся Иван-Царевич повнимательнее и увидел Василису –Прекрасную. Обрадовался он невесте красавице, поблагодарил ребят и отправились они домой.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Значит двигаться нужно по кочкам. Посмотрите внимательно, кочки в этом болоте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необычные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Чем? Как можно проложить маршрут чтобы не утонуть? Нужно проложить маршрут – соединить эти кочки-цифры по порядку дощечками.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 у нас получилось?(корона).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Мы справились! Значит Василиса-Прекрасная близко уже, пойдемте поищем.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Присмотрелся Иван-Царевич повнимательнее и увидел Василису –Прекрасную. Обрадовался он невесте красавице, поблагодарил ребят и отправились они домой.</a:t>
                      </a:r>
                    </a:p>
                  </a:txBody>
                  <a:tcPr marL="91434" marR="91434" marT="45729" marB="45729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 детей, решение проблемной ситуации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групповая работа. Соединение цифр по порядку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играют в игру «холодно-горячо». Находят Василису Прекрасную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horzOverflow="overflow"/>
                </a:tc>
              </a:tr>
              <a:tr h="370840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     Результат совместной деятельности: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были рассказчиками и участниками необычного путешествия в сказку, помогли героям справиться с трудностями (совместное творчество)</a:t>
                      </a:r>
                    </a:p>
                    <a:p>
                      <a:endParaRPr lang="ru-RU" sz="1600" dirty="0" smtClean="0"/>
                    </a:p>
                  </a:txBody>
                  <a:tcPr marL="91434" marR="91434" marT="45729" marB="45729" horzOverflow="overflow"/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278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473457" y="169577"/>
            <a:ext cx="8229600" cy="40011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Aft>
                <a:spcPct val="0"/>
              </a:spcAft>
              <a:tabLst>
                <a:tab pos="1482725" algn="l"/>
              </a:tabLst>
            </a:pPr>
            <a:r>
              <a:rPr lang="ru-RU" sz="2000" b="1" i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3. Рефлексия  деятельности.</a:t>
            </a:r>
            <a:endParaRPr lang="ru-RU" sz="200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27587203"/>
              </p:ext>
            </p:extLst>
          </p:nvPr>
        </p:nvGraphicFramePr>
        <p:xfrm>
          <a:off x="457200" y="764704"/>
          <a:ext cx="8229600" cy="5765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Кто ждет нас за пригорком? Кто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провожал нас в путь-дорожку?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Нас ожидает Царь (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би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-ба-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бо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«Где вы так долго были?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Что вы делали?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Зачем?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Все герои довольны. Теперь мы будем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жить у вас в «Уголке  театра».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Я знаю много сказок, героям которых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необходима помощь. Вы готовы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помогать другим? Но чтобы оказать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помощь нужно много знать и уметь. Эта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помощь нужна не только героям сказок и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но и людям, которые вас окружают.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Мы можем поставить представление с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этими героями для родителей. Желаете?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другим героям нужна наша помощь! Мы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поможем? Что для этого нужно?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Разноплановые ответы детей</a:t>
                      </a:r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Разноплановые ответы детей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Результат совместной деятельности: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желание совместно продолжать помогать героям сказок и реальной жизни преодолевать трудности. Наши знания важны для нас и окружающих.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208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43808" y="649253"/>
            <a:ext cx="3456384" cy="40011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450" algn="ctr"/>
            <a:r>
              <a:rPr lang="ru-RU" sz="2000" b="1" dirty="0" smtClean="0"/>
              <a:t>Библиография: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6107" y="1772816"/>
            <a:ext cx="6264696" cy="193899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450" algn="just"/>
            <a:r>
              <a:rPr lang="ru-RU" sz="2000" b="1" dirty="0" smtClean="0"/>
              <a:t>1. Карманова Юлия Владимировна, методист ГОУДПО «КРИРО» кафедра дошкольного образования. </a:t>
            </a:r>
            <a:endParaRPr lang="en-US" sz="2000" b="1" dirty="0" smtClean="0"/>
          </a:p>
          <a:p>
            <a:pPr marL="44450"/>
            <a:r>
              <a:rPr lang="en-US" sz="2000" b="1" dirty="0" smtClean="0"/>
              <a:t>2. </a:t>
            </a:r>
            <a:r>
              <a:rPr lang="ru-RU" sz="2000" b="1" dirty="0" smtClean="0"/>
              <a:t>Сайт «Дошколенок» базовый конспект, </a:t>
            </a:r>
            <a:r>
              <a:rPr lang="ru-RU" sz="2000" b="1" dirty="0" smtClean="0"/>
              <a:t>автор Терентьева С.В. г.Нижний  Новгород</a:t>
            </a:r>
            <a:endParaRPr lang="ru-RU" sz="2000" b="1" dirty="0" smtClean="0"/>
          </a:p>
          <a:p>
            <a:pPr marL="44450"/>
            <a:r>
              <a:rPr lang="ru-RU" sz="2000" b="1" dirty="0" smtClean="0"/>
              <a:t>3. Непосильный интеллектуальный труд педагогов </a:t>
            </a:r>
            <a:r>
              <a:rPr lang="ru-RU" sz="2000" b="1" dirty="0" smtClean="0"/>
              <a:t>            МБОУ </a:t>
            </a:r>
            <a:r>
              <a:rPr lang="ru-RU" sz="2000" b="1" dirty="0" smtClean="0"/>
              <a:t>«НШДС» г.Усинска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125802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ша\Desktop\победа\FloraSlaidPre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54" y="0"/>
            <a:ext cx="9190843" cy="6858000"/>
          </a:xfrm>
          <a:prstGeom prst="rect">
            <a:avLst/>
          </a:prstGeom>
          <a:noFill/>
        </p:spPr>
      </p:pic>
      <p:pic>
        <p:nvPicPr>
          <p:cNvPr id="4" name="Picture 2" descr="F:\картинки\разное\bc70261ace0ff0b07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0356" y="0"/>
            <a:ext cx="7323644" cy="6616128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5" name="TextBox 4"/>
          <p:cNvSpPr txBox="1"/>
          <p:nvPr/>
        </p:nvSpPr>
        <p:spPr>
          <a:xfrm>
            <a:off x="2838972" y="1154891"/>
            <a:ext cx="5286412" cy="3762399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prstTxWarp prst="textDeflateInflate">
              <a:avLst>
                <a:gd name="adj" fmla="val 36081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 и сотрудничество!</a:t>
            </a:r>
          </a:p>
          <a:p>
            <a:pPr algn="ctr"/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8" name="Picture 2" descr="F:\школа 2\картинки +\s102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500570"/>
            <a:ext cx="1436962" cy="8334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ша\Desktop\победа\FloraSlaidPre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54" y="0"/>
            <a:ext cx="9190843" cy="6858000"/>
          </a:xfrm>
          <a:prstGeom prst="rect">
            <a:avLst/>
          </a:prstGeom>
          <a:noFill/>
        </p:spPr>
      </p:pic>
      <p:pic>
        <p:nvPicPr>
          <p:cNvPr id="4" name="Picture 2" descr="F:\картинки\разное\bc70261ace0ff0b07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0356" y="0"/>
            <a:ext cx="7323644" cy="661612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4098" name="Picture 2" descr="F:\школа 2\картинки +\s102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500570"/>
            <a:ext cx="1436962" cy="83344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51376" y="1154891"/>
            <a:ext cx="5286412" cy="3762399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prstTxWarp prst="textDeflateInflate">
              <a:avLst>
                <a:gd name="adj" fmla="val 36081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Ждем Вас в Наш коллектив!!!! 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1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59632" y="214290"/>
            <a:ext cx="6624736" cy="646331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6600"/>
                </a:solidFill>
                <a:latin typeface="Arial Narrow" pitchFamily="34" charset="0"/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b="1" dirty="0" smtClean="0">
                <a:solidFill>
                  <a:srgbClr val="006600"/>
                </a:solidFill>
                <a:latin typeface="Arial Narrow" pitchFamily="34" charset="0"/>
              </a:rPr>
              <a:t>«Начальная школа детский сад» г. Усинска</a:t>
            </a:r>
            <a:endParaRPr lang="ru-RU" b="1" dirty="0">
              <a:solidFill>
                <a:srgbClr val="0066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5181913"/>
            <a:ext cx="34646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Авторы: Красникова И.Н</a:t>
            </a: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              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Кустова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О.В.</a:t>
            </a: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              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Сисина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О.В.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1643050"/>
            <a:ext cx="7685694" cy="3786214"/>
          </a:xfrm>
          <a:prstGeom prst="rect">
            <a:avLst/>
          </a:prstGeom>
          <a:noFill/>
        </p:spPr>
        <p:txBody>
          <a:bodyPr wrap="square" rtlCol="0">
            <a:prstTxWarp prst="textCanDown">
              <a:avLst>
                <a:gd name="adj" fmla="val 900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Познавательное развитие</a:t>
            </a:r>
          </a:p>
          <a:p>
            <a:pPr algn="ctr"/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нтегрированное занятие</a:t>
            </a: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«Царевна-лягушка»</a:t>
            </a:r>
          </a:p>
          <a:p>
            <a:pPr algn="ctr"/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детей 5-6 лет</a:t>
            </a:r>
            <a:endParaRPr lang="ru-RU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59632" y="663068"/>
            <a:ext cx="6624736" cy="646331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450"/>
            <a:r>
              <a:rPr lang="ru-RU" b="1" dirty="0" smtClean="0"/>
              <a:t>Цель</a:t>
            </a:r>
            <a:r>
              <a:rPr lang="ru-RU" dirty="0" smtClean="0"/>
              <a:t> – формирование представлений и знаний о свойствах и отношениях объектов окружающего мира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2" y="1571601"/>
            <a:ext cx="6624736" cy="480131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450"/>
            <a:r>
              <a:rPr lang="ru-RU" b="1" dirty="0"/>
              <a:t>Задачи</a:t>
            </a:r>
            <a:r>
              <a:rPr lang="ru-RU" dirty="0"/>
              <a:t> </a:t>
            </a:r>
            <a:r>
              <a:rPr lang="ru-RU" dirty="0" smtClean="0"/>
              <a:t>: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развивать мыслительную деятельность, зрительное внимание, логическое мышление;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развивать творческое воображение при восприятии музыки;</a:t>
            </a:r>
          </a:p>
          <a:p>
            <a:pPr marL="330200" indent="-285750"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азвивать интерес к русским народным сказкам;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развивать активную речевую деятельность;</a:t>
            </a:r>
          </a:p>
          <a:p>
            <a:pPr marL="330200" indent="-285750"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азвивать инициативность и навыки сотрудничества</a:t>
            </a:r>
          </a:p>
          <a:p>
            <a:pPr marL="330200" indent="-285750">
              <a:buFontTx/>
              <a:buChar char="-"/>
            </a:pPr>
            <a:r>
              <a:rPr lang="ru-RU" dirty="0"/>
              <a:t>ф</a:t>
            </a:r>
            <a:r>
              <a:rPr lang="ru-RU" dirty="0" smtClean="0"/>
              <a:t>ормировать количественный и порядковый счет в пределах 10;</a:t>
            </a:r>
          </a:p>
          <a:p>
            <a:pPr marL="330200" indent="-285750">
              <a:buFontTx/>
              <a:buChar char="-"/>
            </a:pPr>
            <a:r>
              <a:rPr lang="ru-RU" dirty="0"/>
              <a:t>ф</a:t>
            </a:r>
            <a:r>
              <a:rPr lang="ru-RU" dirty="0" smtClean="0"/>
              <a:t>ормировать умение правильно использовать знаки </a:t>
            </a:r>
            <a:r>
              <a:rPr lang="en-US" dirty="0" smtClean="0"/>
              <a:t>&lt;</a:t>
            </a:r>
            <a:r>
              <a:rPr lang="ru-RU" dirty="0" smtClean="0"/>
              <a:t>, </a:t>
            </a:r>
            <a:r>
              <a:rPr lang="en-US" dirty="0" smtClean="0"/>
              <a:t>&gt;</a:t>
            </a:r>
            <a:r>
              <a:rPr lang="ru-RU" dirty="0" smtClean="0"/>
              <a:t>,</a:t>
            </a:r>
            <a:r>
              <a:rPr lang="en-US" dirty="0" smtClean="0"/>
              <a:t>=</a:t>
            </a:r>
            <a:r>
              <a:rPr lang="ru-RU" dirty="0" smtClean="0"/>
              <a:t>;</a:t>
            </a:r>
          </a:p>
          <a:p>
            <a:pPr marL="330200" indent="-285750">
              <a:buFontTx/>
              <a:buChar char="-"/>
            </a:pPr>
            <a:r>
              <a:rPr lang="ru-RU" dirty="0"/>
              <a:t>з</a:t>
            </a:r>
            <a:r>
              <a:rPr lang="ru-RU" dirty="0" smtClean="0"/>
              <a:t>акреплять знания геометрических фигур, последовательности дней недели</a:t>
            </a:r>
          </a:p>
          <a:p>
            <a:pPr marL="330200" indent="-285750">
              <a:buFontTx/>
              <a:buChar char="-"/>
            </a:pPr>
            <a:endParaRPr lang="ru-RU" dirty="0"/>
          </a:p>
          <a:p>
            <a:pPr marL="44450"/>
            <a:r>
              <a:rPr lang="ru-RU" dirty="0" smtClean="0"/>
              <a:t>Интеграция: познавательное, социально-коммуникативное, речевое, физическое</a:t>
            </a:r>
            <a:r>
              <a:rPr lang="ru-RU" smtClean="0"/>
              <a:t>, художественно-эстетическое развитие</a:t>
            </a:r>
            <a:endParaRPr lang="ru-RU" dirty="0" smtClean="0"/>
          </a:p>
          <a:p>
            <a:pPr marL="44450"/>
            <a:endParaRPr lang="ru-RU" dirty="0" smtClean="0"/>
          </a:p>
          <a:p>
            <a:pPr marL="33020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841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43808" y="649253"/>
            <a:ext cx="3456384" cy="40011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450" algn="ctr"/>
            <a:r>
              <a:rPr lang="ru-RU" sz="2000" b="1" dirty="0" smtClean="0"/>
              <a:t>Материалы и оборудование: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340769"/>
            <a:ext cx="7704856" cy="5078313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30200" indent="-285750">
              <a:buFontTx/>
              <a:buChar char="-"/>
            </a:pPr>
            <a:r>
              <a:rPr lang="ru-RU" dirty="0" smtClean="0"/>
              <a:t>куклы </a:t>
            </a:r>
            <a:r>
              <a:rPr lang="ru-RU" dirty="0" err="1" smtClean="0"/>
              <a:t>би</a:t>
            </a:r>
            <a:r>
              <a:rPr lang="ru-RU" dirty="0" smtClean="0"/>
              <a:t>-ба-</a:t>
            </a:r>
            <a:r>
              <a:rPr lang="ru-RU" dirty="0" err="1" smtClean="0"/>
              <a:t>бо</a:t>
            </a:r>
            <a:r>
              <a:rPr lang="ru-RU" dirty="0" smtClean="0"/>
              <a:t> (Царь, Иван Царевич, Василиса Прекрасная, Баба Яга);</a:t>
            </a:r>
          </a:p>
          <a:p>
            <a:pPr marL="330200" indent="-28575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абор геометрических фигур на каждого ребенка (большой прямоугольник, три разных по размеру треугольника, три разных по размеру овала, круг); 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картина с изображением яблони;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10  плоскостных яблок разного цвета и размера;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2 подноса;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2 набора магнитных цифр 1-9;</a:t>
            </a:r>
          </a:p>
          <a:p>
            <a:pPr marL="330200" indent="-28575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абор счетных палочек на каждого ребенка;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д/и «волшебные палочки»;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2 мольберта;</a:t>
            </a:r>
          </a:p>
          <a:p>
            <a:pPr marL="330200" indent="-285750">
              <a:buFontTx/>
              <a:buChar char="-"/>
            </a:pPr>
            <a:r>
              <a:rPr lang="ru-RU" dirty="0" smtClean="0"/>
              <a:t>кочки-цифры, дощечки</a:t>
            </a:r>
            <a:endParaRPr lang="ru-RU" dirty="0"/>
          </a:p>
          <a:p>
            <a:pPr marL="330200" indent="-285750">
              <a:buFontTx/>
              <a:buChar char="-"/>
            </a:pPr>
            <a:r>
              <a:rPr lang="ru-RU" dirty="0" smtClean="0"/>
              <a:t>Аудиозапись «Марш оловянных солдатиков», «Вальс», «Камаринская» </a:t>
            </a:r>
            <a:r>
              <a:rPr lang="ru-RU" dirty="0" err="1" smtClean="0"/>
              <a:t>П.И.Чайковский</a:t>
            </a:r>
            <a:r>
              <a:rPr lang="ru-RU" dirty="0" smtClean="0"/>
              <a:t>;</a:t>
            </a:r>
          </a:p>
          <a:p>
            <a:pPr marL="330200" indent="-285750"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ортрет П.И. Чайковского</a:t>
            </a:r>
          </a:p>
          <a:p>
            <a:pPr marL="330200" indent="-285750">
              <a:buFontTx/>
              <a:buChar char="-"/>
            </a:pPr>
            <a:endParaRPr lang="ru-RU" dirty="0" smtClean="0"/>
          </a:p>
          <a:p>
            <a:pPr marL="44450"/>
            <a:endParaRPr lang="ru-RU" dirty="0" smtClean="0"/>
          </a:p>
          <a:p>
            <a:pPr marL="33020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211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473457" y="355413"/>
            <a:ext cx="8229600" cy="40011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Aft>
                <a:spcPct val="0"/>
              </a:spcAft>
              <a:tabLst>
                <a:tab pos="1482725" algn="l"/>
              </a:tabLst>
            </a:pPr>
            <a:r>
              <a:rPr lang="ru-RU" sz="2000" b="1" i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1. Мотивация (самоопределение) к деятельности.</a:t>
            </a:r>
            <a:endParaRPr lang="ru-RU" sz="200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49862459"/>
              </p:ext>
            </p:extLst>
          </p:nvPr>
        </p:nvGraphicFramePr>
        <p:xfrm>
          <a:off x="473457" y="908720"/>
          <a:ext cx="8229600" cy="5521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 звучание музыки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Чтение «У лукоморья дуб зеленый…»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Вы любите сказки?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Может быть мы сегодня отправимся в сказку?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 вспомнила сказку, а какую догадайтесь сами…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Летела стрела и попала в болото.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 в этом болоте поймал ее кто-то.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Кто распростился с зеленою кожей?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Сделался мигом красивой, пригожей?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Правильно, это Царевна Лягушка. Вы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хотите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отправиться в сказочное путешествие? Сейчас мы вместе расскажем необычную сказку и поможем героям справиться с трудностями. Вы мне поможете?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Дети входят в группу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Отвечают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вопросы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Отвечают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вопросы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Дети отгадывают загадку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Разноплановые ответы детей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Результат совместной деятельности: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желание совместно рассказать необычную сказку и помочь героям справиться с трудностями в пути (совместное творчество)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26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473457" y="355413"/>
            <a:ext cx="8229600" cy="40011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fontAlgn="base">
              <a:spcAft>
                <a:spcPct val="0"/>
              </a:spcAft>
              <a:tabLst>
                <a:tab pos="1482725" algn="l"/>
              </a:tabLst>
              <a:defRPr/>
            </a:pPr>
            <a:r>
              <a:rPr lang="ru-RU" sz="2000" b="1" i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2. Построение процесса  детской деятельности. </a:t>
            </a: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06656395"/>
              </p:ext>
            </p:extLst>
          </p:nvPr>
        </p:nvGraphicFramePr>
        <p:xfrm>
          <a:off x="473457" y="1196752"/>
          <a:ext cx="8229600" cy="53390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Предлагает сесть за столы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« В некотором царстве, в некотором государстве жил-был Царь! И было  у него три сына: старший, средний, младший…» .Мы же вместе рассказываем сказку.</a:t>
                      </a:r>
                    </a:p>
                    <a:p>
                      <a:pPr marL="285750" marR="0" lvl="0" indent="-2857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 каждого из вас лежат на подносах геометрические фигуры. Какие? 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Эти фигуры будут заменять героев сказки.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Как вы думаете, какая геометрическая фигура подойдет на роль короля, сыновей? Почему?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Пришло время жениться сыновьям. Вышли они в чисто поле, приготовили лук и стрелы и выстрелили. У старшего сына упала стрела на боярский двор, нашел он там свою невесту. Как вы думаете какая фигура подходит на «роль» невесты. Почему?</a:t>
                      </a:r>
                    </a:p>
                  </a:txBody>
                  <a:tcPr marL="91434" marR="91434" marT="45729" marB="45729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Дети садятся за свои столы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Называют геометрические фигуры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(треугольники, прямоугольник, овалы, круг)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Разноплановые ответы детей.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ответы-рассуждения детей.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546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1326993"/>
              </p:ext>
            </p:extLst>
          </p:nvPr>
        </p:nvGraphicFramePr>
        <p:xfrm>
          <a:off x="457200" y="149851"/>
          <a:ext cx="8229600" cy="65582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 среднего сына упала стрела на купеческий дров и он там нашел свою невесту. Какая фигура подходит на роль невесты в этом случае?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 у младшего сына стрела улетела на болото и поймала ее лягушка. Какая фигура подходит на роль лягушки в этом случае? Почему?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Разложите, пожалуйста, перечисленных «героев» в ряд, в той последовательности, как они появлялись в сказке.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Сколько героев в сказке? Кто стоит на первом месте? Втором? Четвертом? Какая по счету лягушка?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 вот и наш Иван-Царевич (кукла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-ба-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 сидит и горюет, почему, как вы думаете?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Хочет Иван не лягушку в невесты, а девицу красавицу. За лесами, за горами живет красавица. Но путь долгий и трудный, вы готовы помочь Ивану-Царевичу? Царь тоже горюет (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-ба-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), ждет кто его горю поможет. Провожает нас в путь-дорожку!!!!</a:t>
                      </a:r>
                    </a:p>
                  </a:txBody>
                  <a:tcPr marL="91434" marR="91434" marT="45729" marB="45729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ответы-рассуждения детей.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ответы-рассуждения детей.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индивидуальная работа: раскладывание геометрических фигур в заданной последовательности.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обсуждение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ответы детей.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ответы-рассуждения детей.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разноплановые ответы.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9734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81995320"/>
              </p:ext>
            </p:extLst>
          </p:nvPr>
        </p:nvGraphicFramePr>
        <p:xfrm>
          <a:off x="457200" y="404664"/>
          <a:ext cx="8229600" cy="60706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Тогда пора нам отправляться в путь (звучит «Марш оловянных солдатиков») – динамическая пауза. Двигаемся в такт музыки. Она какая?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Мы попали в сказочный лес, закройте глаза и представьте как красиво вокруг (звучит «Камаринская»). Какие звуки вы слышите? (пение птиц, журчание ручья, шелест листьев).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Ребята, посмотрите, впереди стоит яблонька. Подойдем к ней? Она качает ветками и о чем-то просит. Как вы думаете о чем?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Поможем ей, снимем с веток яблоки, но сначала посчитаем, сколько всего яблок.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Все яблоки одинаковые по форме, размеру, цвету?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Красные яблоки нужно собрать на поднос, расположенный слева, зеленые – на поднос справа.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Давайте разделимся на 2 группы (по принципу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социо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-игровой технологии)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34" marR="91434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разноплановые ответы детей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дети «идут» по сложной дороге: по болоту – приседания, по кочкам – перепрыгивают, по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мосточку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руки в стороны.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разноплановые ответы детей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ответы-рассуждения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счет предметов (яблок)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ответы-рассуждения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делятся на группы по принципу «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иван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» и «царевич»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157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шаблоны 4\Flora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340769"/>
            <a:ext cx="7497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212373"/>
              </p:ext>
            </p:extLst>
          </p:nvPr>
        </p:nvGraphicFramePr>
        <p:xfrm>
          <a:off x="457200" y="404664"/>
          <a:ext cx="8229600" cy="60706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педагога</a:t>
                      </a:r>
                    </a:p>
                  </a:txBody>
                  <a:tcPr marL="91434" marR="91434" marT="45729" marB="4572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Действия детей     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9" marB="45729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Сколько яблок на каждом подносе?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Каких яблок больше?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Найдите нужные цифры и обозначите ими это количество яблок на мольбертах.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Какой знак нужно поставить между этими цифрами? Поставьте и прочитайте запись.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каждой сказке есть проказник, в нашей сказке это Баба-Яга (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-ба-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). Она проказница забрала 1 красное яблоко. И куда-то исчезла. Изменилось ли у нас количество яблок? Составьте новое неравенство. Как можно уровнять количество яблок?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Отправился Иван Царевич дальше и мы пойдем вместе с ним. Долго шли (динамическая пауза), темно стало. Подошли к избушки. Как вы думаете кто в ней живет?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Баба-Яга (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-ба-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): «Тьфу-тьфу-тьфу! Русским духом пахнет. Вы кто такие? Зачем ко мне явились?</a:t>
                      </a:r>
                    </a:p>
                  </a:txBody>
                  <a:tcPr marL="91434" marR="91434" marT="45729" marB="45729" horzOverflow="overflow"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работа в группах (отбор предметов по заданному признаку, счет предметов, соотнесение количества и цифры, составление равенства и неравенства, «чтение» неравенств). 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составление неравенств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решение проблемной ситуации, разноплановые ответы, объяснение выбора действия.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Ходьба змейкой с высоким подниманием колен.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разноплановые ответы детей</a:t>
                      </a:r>
                    </a:p>
                  </a:txBody>
                  <a:tcPr marL="91434" marR="91434" marT="45729" marB="45729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239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1779</Words>
  <Application>Microsoft Office PowerPoint</Application>
  <PresentationFormat>Экран (4:3)</PresentationFormat>
  <Paragraphs>294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ь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78</cp:revision>
  <dcterms:modified xsi:type="dcterms:W3CDTF">2015-05-15T11:08:31Z</dcterms:modified>
</cp:coreProperties>
</file>