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6" r:id="rId18"/>
    <p:sldId id="272" r:id="rId19"/>
    <p:sldId id="277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72" d="100"/>
          <a:sy n="72" d="100"/>
        </p:scale>
        <p:origin x="141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B90EB-2F71-4D9D-B55E-FA4E2EACCB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D2D3A09-4A36-4D76-9161-F2978962178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1. Знакомство  с  новым  словарным  словом,  его  произношением,  лексическим  значением,  ударением,  правописанием.  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08A6F9A1-0954-4E5A-A98F-57F4F836B632}" type="parTrans" cxnId="{16E0A3B3-DB14-48B4-B675-BA9E5142AB22}">
      <dgm:prSet/>
      <dgm:spPr/>
      <dgm:t>
        <a:bodyPr/>
        <a:lstStyle/>
        <a:p>
          <a:endParaRPr lang="ru-RU"/>
        </a:p>
      </dgm:t>
    </dgm:pt>
    <dgm:pt modelId="{FDFD4D43-21DC-4397-8FA6-22F09C7C93E6}" type="sibTrans" cxnId="{16E0A3B3-DB14-48B4-B675-BA9E5142AB22}">
      <dgm:prSet/>
      <dgm:spPr/>
      <dgm:t>
        <a:bodyPr/>
        <a:lstStyle/>
        <a:p>
          <a:endParaRPr lang="ru-RU"/>
        </a:p>
      </dgm:t>
    </dgm:pt>
    <dgm:pt modelId="{490A6037-BE7A-4B27-86EB-B705CC8A326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3.Воспитание  познавательного  интереса,  самостоятельности,  творческого  мышления.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A8C18209-25E1-4247-93E9-8FD4D863B6EE}" type="sibTrans" cxnId="{2F22D903-2825-433F-A584-54133DE0950E}">
      <dgm:prSet/>
      <dgm:spPr/>
      <dgm:t>
        <a:bodyPr/>
        <a:lstStyle/>
        <a:p>
          <a:endParaRPr lang="ru-RU"/>
        </a:p>
      </dgm:t>
    </dgm:pt>
    <dgm:pt modelId="{F5BB3E04-3BA0-4648-8FCA-76D1B76B4F93}" type="parTrans" cxnId="{2F22D903-2825-433F-A584-54133DE0950E}">
      <dgm:prSet/>
      <dgm:spPr/>
      <dgm:t>
        <a:bodyPr/>
        <a:lstStyle/>
        <a:p>
          <a:endParaRPr lang="ru-RU"/>
        </a:p>
      </dgm:t>
    </dgm:pt>
    <dgm:pt modelId="{348E7519-FCDD-4169-97F3-EEF0EC9AFD7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2.Расширение  словарного  запаса,  развитие  устной  речи,  работа  с  орфографическим  словарём.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F5514F8B-A0CA-443D-A4F2-D384B70C7F68}" type="sibTrans" cxnId="{78889F89-F3B4-45AE-AB71-E818D1DF3823}">
      <dgm:prSet/>
      <dgm:spPr/>
      <dgm:t>
        <a:bodyPr/>
        <a:lstStyle/>
        <a:p>
          <a:endParaRPr lang="ru-RU"/>
        </a:p>
      </dgm:t>
    </dgm:pt>
    <dgm:pt modelId="{18571EE6-F596-4587-9693-DFA9C7076217}" type="parTrans" cxnId="{78889F89-F3B4-45AE-AB71-E818D1DF3823}">
      <dgm:prSet/>
      <dgm:spPr/>
      <dgm:t>
        <a:bodyPr/>
        <a:lstStyle/>
        <a:p>
          <a:endParaRPr lang="ru-RU"/>
        </a:p>
      </dgm:t>
    </dgm:pt>
    <dgm:pt modelId="{30B3D3DD-3E3C-4101-90B3-436C060E9659}" type="pres">
      <dgm:prSet presAssocID="{543B90EB-2F71-4D9D-B55E-FA4E2EACCBDE}" presName="compositeShape" presStyleCnt="0">
        <dgm:presLayoutVars>
          <dgm:dir/>
          <dgm:resizeHandles/>
        </dgm:presLayoutVars>
      </dgm:prSet>
      <dgm:spPr/>
    </dgm:pt>
    <dgm:pt modelId="{5741F5AF-A941-4170-AF4C-A8E5DCED1076}" type="pres">
      <dgm:prSet presAssocID="{543B90EB-2F71-4D9D-B55E-FA4E2EACCBDE}" presName="pyramid" presStyleLbl="node1" presStyleIdx="0" presStyleCnt="1"/>
      <dgm:spPr/>
    </dgm:pt>
    <dgm:pt modelId="{F0F9D523-A995-4562-AB57-397BF83D07B5}" type="pres">
      <dgm:prSet presAssocID="{543B90EB-2F71-4D9D-B55E-FA4E2EACCBDE}" presName="theList" presStyleCnt="0"/>
      <dgm:spPr/>
    </dgm:pt>
    <dgm:pt modelId="{09E1BA0B-5147-460B-B454-AEA60E120444}" type="pres">
      <dgm:prSet presAssocID="{5D2D3A09-4A36-4D76-9161-F2978962178E}" presName="aNode" presStyleLbl="fgAcc1" presStyleIdx="0" presStyleCnt="3" custScaleX="230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09E54-2A85-4C06-9F99-2FAF2FACD9EF}" type="pres">
      <dgm:prSet presAssocID="{5D2D3A09-4A36-4D76-9161-F2978962178E}" presName="aSpace" presStyleCnt="0"/>
      <dgm:spPr/>
    </dgm:pt>
    <dgm:pt modelId="{101342CA-9BDD-48E4-BD17-A548EB9C5CCB}" type="pres">
      <dgm:prSet presAssocID="{348E7519-FCDD-4169-97F3-EEF0EC9AFD74}" presName="aNode" presStyleLbl="fgAcc1" presStyleIdx="1" presStyleCnt="3" custScaleX="230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D238F-CC1A-4624-ACA0-13EAFB874926}" type="pres">
      <dgm:prSet presAssocID="{348E7519-FCDD-4169-97F3-EEF0EC9AFD74}" presName="aSpace" presStyleCnt="0"/>
      <dgm:spPr/>
    </dgm:pt>
    <dgm:pt modelId="{BC91F704-D7FD-4CB1-A2C8-066D86E27CB8}" type="pres">
      <dgm:prSet presAssocID="{490A6037-BE7A-4B27-86EB-B705CC8A326F}" presName="aNode" presStyleLbl="fgAcc1" presStyleIdx="2" presStyleCnt="3" custScaleX="227886" custLinFactNeighborX="65865" custLinFactNeighborY="-34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2D1F0-F1DA-423B-A518-2E9CA44A8EF5}" type="pres">
      <dgm:prSet presAssocID="{490A6037-BE7A-4B27-86EB-B705CC8A326F}" presName="aSpace" presStyleCnt="0"/>
      <dgm:spPr/>
    </dgm:pt>
  </dgm:ptLst>
  <dgm:cxnLst>
    <dgm:cxn modelId="{146D523F-C591-4B60-828C-12A299441956}" type="presOf" srcId="{490A6037-BE7A-4B27-86EB-B705CC8A326F}" destId="{BC91F704-D7FD-4CB1-A2C8-066D86E27CB8}" srcOrd="0" destOrd="0" presId="urn:microsoft.com/office/officeart/2005/8/layout/pyramid2"/>
    <dgm:cxn modelId="{78889F89-F3B4-45AE-AB71-E818D1DF3823}" srcId="{543B90EB-2F71-4D9D-B55E-FA4E2EACCBDE}" destId="{348E7519-FCDD-4169-97F3-EEF0EC9AFD74}" srcOrd="1" destOrd="0" parTransId="{18571EE6-F596-4587-9693-DFA9C7076217}" sibTransId="{F5514F8B-A0CA-443D-A4F2-D384B70C7F68}"/>
    <dgm:cxn modelId="{C93CBDCD-910D-451F-8357-091A994E1071}" type="presOf" srcId="{5D2D3A09-4A36-4D76-9161-F2978962178E}" destId="{09E1BA0B-5147-460B-B454-AEA60E120444}" srcOrd="0" destOrd="0" presId="urn:microsoft.com/office/officeart/2005/8/layout/pyramid2"/>
    <dgm:cxn modelId="{16E0A3B3-DB14-48B4-B675-BA9E5142AB22}" srcId="{543B90EB-2F71-4D9D-B55E-FA4E2EACCBDE}" destId="{5D2D3A09-4A36-4D76-9161-F2978962178E}" srcOrd="0" destOrd="0" parTransId="{08A6F9A1-0954-4E5A-A98F-57F4F836B632}" sibTransId="{FDFD4D43-21DC-4397-8FA6-22F09C7C93E6}"/>
    <dgm:cxn modelId="{C2D26DAA-8CA0-4E0C-AACF-CA028331D29E}" type="presOf" srcId="{348E7519-FCDD-4169-97F3-EEF0EC9AFD74}" destId="{101342CA-9BDD-48E4-BD17-A548EB9C5CCB}" srcOrd="0" destOrd="0" presId="urn:microsoft.com/office/officeart/2005/8/layout/pyramid2"/>
    <dgm:cxn modelId="{2F22D903-2825-433F-A584-54133DE0950E}" srcId="{543B90EB-2F71-4D9D-B55E-FA4E2EACCBDE}" destId="{490A6037-BE7A-4B27-86EB-B705CC8A326F}" srcOrd="2" destOrd="0" parTransId="{F5BB3E04-3BA0-4648-8FCA-76D1B76B4F93}" sibTransId="{A8C18209-25E1-4247-93E9-8FD4D863B6EE}"/>
    <dgm:cxn modelId="{F7DE358C-0D91-4354-A2C5-59094FEDA015}" type="presOf" srcId="{543B90EB-2F71-4D9D-B55E-FA4E2EACCBDE}" destId="{30B3D3DD-3E3C-4101-90B3-436C060E9659}" srcOrd="0" destOrd="0" presId="urn:microsoft.com/office/officeart/2005/8/layout/pyramid2"/>
    <dgm:cxn modelId="{D9BEE21B-ADA7-4393-A193-44BECBD20510}" type="presParOf" srcId="{30B3D3DD-3E3C-4101-90B3-436C060E9659}" destId="{5741F5AF-A941-4170-AF4C-A8E5DCED1076}" srcOrd="0" destOrd="0" presId="urn:microsoft.com/office/officeart/2005/8/layout/pyramid2"/>
    <dgm:cxn modelId="{630E140B-8BED-4A04-8132-580A6CC6BC9C}" type="presParOf" srcId="{30B3D3DD-3E3C-4101-90B3-436C060E9659}" destId="{F0F9D523-A995-4562-AB57-397BF83D07B5}" srcOrd="1" destOrd="0" presId="urn:microsoft.com/office/officeart/2005/8/layout/pyramid2"/>
    <dgm:cxn modelId="{9B01C870-318D-4C86-8503-443E13BD25A7}" type="presParOf" srcId="{F0F9D523-A995-4562-AB57-397BF83D07B5}" destId="{09E1BA0B-5147-460B-B454-AEA60E120444}" srcOrd="0" destOrd="0" presId="urn:microsoft.com/office/officeart/2005/8/layout/pyramid2"/>
    <dgm:cxn modelId="{D22936A9-19E0-4EB4-B568-CF33D03876F5}" type="presParOf" srcId="{F0F9D523-A995-4562-AB57-397BF83D07B5}" destId="{7D409E54-2A85-4C06-9F99-2FAF2FACD9EF}" srcOrd="1" destOrd="0" presId="urn:microsoft.com/office/officeart/2005/8/layout/pyramid2"/>
    <dgm:cxn modelId="{248DDE2C-5397-4D17-8A20-9C39AD0A48C2}" type="presParOf" srcId="{F0F9D523-A995-4562-AB57-397BF83D07B5}" destId="{101342CA-9BDD-48E4-BD17-A548EB9C5CCB}" srcOrd="2" destOrd="0" presId="urn:microsoft.com/office/officeart/2005/8/layout/pyramid2"/>
    <dgm:cxn modelId="{FAD6EE9E-8AE9-47D5-8F0F-2CB9F18C1720}" type="presParOf" srcId="{F0F9D523-A995-4562-AB57-397BF83D07B5}" destId="{111D238F-CC1A-4624-ACA0-13EAFB874926}" srcOrd="3" destOrd="0" presId="urn:microsoft.com/office/officeart/2005/8/layout/pyramid2"/>
    <dgm:cxn modelId="{469E86BF-5026-410B-AEE7-47A9F14DFC1C}" type="presParOf" srcId="{F0F9D523-A995-4562-AB57-397BF83D07B5}" destId="{BC91F704-D7FD-4CB1-A2C8-066D86E27CB8}" srcOrd="4" destOrd="0" presId="urn:microsoft.com/office/officeart/2005/8/layout/pyramid2"/>
    <dgm:cxn modelId="{F2F52342-8E1B-4A5C-AD69-C9A3CF6DA112}" type="presParOf" srcId="{F0F9D523-A995-4562-AB57-397BF83D07B5}" destId="{0792D1F0-F1DA-423B-A518-2E9CA44A8EF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1F5AF-A941-4170-AF4C-A8E5DCED1076}">
      <dsp:nvSpPr>
        <dsp:cNvPr id="0" name=""/>
        <dsp:cNvSpPr/>
      </dsp:nvSpPr>
      <dsp:spPr>
        <a:xfrm>
          <a:off x="-152398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1BA0B-5147-460B-B454-AEA60E120444}">
      <dsp:nvSpPr>
        <dsp:cNvPr id="0" name=""/>
        <dsp:cNvSpPr/>
      </dsp:nvSpPr>
      <dsp:spPr>
        <a:xfrm>
          <a:off x="152404" y="408582"/>
          <a:ext cx="6095993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</a:rPr>
            <a:t>1. Знакомство  с  новым  словарным  словом,  его  произношением,  лексическим  значением,  ударением,  правописанием.  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99366" y="455544"/>
        <a:ext cx="6002069" cy="868101"/>
      </dsp:txXfrm>
    </dsp:sp>
    <dsp:sp modelId="{101342CA-9BDD-48E4-BD17-A548EB9C5CCB}">
      <dsp:nvSpPr>
        <dsp:cNvPr id="0" name=""/>
        <dsp:cNvSpPr/>
      </dsp:nvSpPr>
      <dsp:spPr>
        <a:xfrm>
          <a:off x="152404" y="1490860"/>
          <a:ext cx="6095993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</a:rPr>
            <a:t>2.Расширение  словарного  запаса,  развитие  устной  речи,  работа  с  орфографическим  словарём.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99366" y="1537822"/>
        <a:ext cx="6002069" cy="868101"/>
      </dsp:txXfrm>
    </dsp:sp>
    <dsp:sp modelId="{BC91F704-D7FD-4CB1-A2C8-066D86E27CB8}">
      <dsp:nvSpPr>
        <dsp:cNvPr id="0" name=""/>
        <dsp:cNvSpPr/>
      </dsp:nvSpPr>
      <dsp:spPr>
        <a:xfrm>
          <a:off x="190483" y="2532066"/>
          <a:ext cx="6019836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</a:rPr>
            <a:t>3.Воспитание  познавательного  интереса,  самостоятельности,  творческого  мышления.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37445" y="2579028"/>
        <a:ext cx="5925912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2572-548E-4D98-A304-DA2A45008C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38F0-53A0-42EF-9BB1-7DBAC607D2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71D3-3261-41A5-B120-D8C5AEC0B1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E05E-8813-41B2-9046-3ABB75AE57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451D-A7C6-4D60-8CFF-B08F9D20AE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E70A-12BF-4F76-AC3C-41553188589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7A77-EEC5-4E68-B28B-6663551DD0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11CC-81A4-45B0-98D0-79296FEEE9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17B5-407E-47F4-8689-55309989D0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904-D72D-4848-BCA6-F9CDC09F7BB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D483-6F28-4268-8413-255C1B1055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15608-588A-43C1-8C16-229B11B87F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neguroschka.ucoz.ru/" TargetMode="External"/><Relationship Id="rId2" Type="http://schemas.openxmlformats.org/officeDocument/2006/relationships/hyperlink" Target="http://domovenok-as.ru/volshebnyi-korob/detskie-zagadki/zagadki-dlja-dete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tionary.org/" TargetMode="External"/><Relationship Id="rId5" Type="http://schemas.openxmlformats.org/officeDocument/2006/relationships/hyperlink" Target="http://my-dictionary.ru/" TargetMode="External"/><Relationship Id="rId4" Type="http://schemas.openxmlformats.org/officeDocument/2006/relationships/hyperlink" Target="http://yandex.ru/yandsearch?tex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012160" y="304055"/>
            <a:ext cx="2880320" cy="1540769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Волик Л.М., учитель начальных классов МБОУ города Астрахани «Гимназия №2»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238979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Урок русского языка.</a:t>
            </a:r>
          </a:p>
          <a:p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Знакомство с новым словарным словом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Фразеологизмы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и устойчивые сочетания </a:t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огород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городить</a:t>
            </a:r>
          </a:p>
          <a:p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камешек в чей-либо огород</a:t>
            </a:r>
          </a:p>
          <a:p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в огороде бузина, а в Киеве дядька</a:t>
            </a:r>
          </a:p>
          <a:p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Вставь пропущенные буквы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sz="4800" dirty="0">
                <a:solidFill>
                  <a:srgbClr val="002060"/>
                </a:solidFill>
              </a:rPr>
              <a:t>В каждом </a:t>
            </a:r>
            <a:r>
              <a:rPr lang="ru-RU" sz="4800" dirty="0" err="1" smtClean="0">
                <a:solidFill>
                  <a:srgbClr val="002060"/>
                </a:solidFill>
              </a:rPr>
              <a:t>дв</a:t>
            </a:r>
            <a:r>
              <a:rPr lang="ru-RU" sz="4800" dirty="0" smtClean="0">
                <a:solidFill>
                  <a:srgbClr val="002060"/>
                </a:solidFill>
              </a:rPr>
              <a:t>…ре </a:t>
            </a:r>
            <a:r>
              <a:rPr lang="ru-RU" sz="4800" dirty="0">
                <a:solidFill>
                  <a:srgbClr val="002060"/>
                </a:solidFill>
              </a:rPr>
              <a:t>имелся свой </a:t>
            </a:r>
            <a:r>
              <a:rPr lang="ru-RU" sz="4800" b="1" dirty="0" smtClean="0">
                <a:solidFill>
                  <a:srgbClr val="002060"/>
                </a:solidFill>
              </a:rPr>
              <a:t>…г…</a:t>
            </a:r>
            <a:r>
              <a:rPr lang="ru-RU" sz="4800" b="1" dirty="0" err="1" smtClean="0">
                <a:solidFill>
                  <a:srgbClr val="002060"/>
                </a:solidFill>
              </a:rPr>
              <a:t>ро</a:t>
            </a:r>
            <a:r>
              <a:rPr lang="ru-RU" sz="4800" b="1" dirty="0" smtClean="0">
                <a:solidFill>
                  <a:srgbClr val="002060"/>
                </a:solidFill>
              </a:rPr>
              <a:t>…</a:t>
            </a:r>
            <a:r>
              <a:rPr lang="ru-RU" sz="4800" dirty="0" smtClean="0">
                <a:solidFill>
                  <a:srgbClr val="002060"/>
                </a:solidFill>
              </a:rPr>
              <a:t>, </a:t>
            </a:r>
            <a:r>
              <a:rPr lang="ru-RU" sz="4800" dirty="0">
                <a:solidFill>
                  <a:srgbClr val="002060"/>
                </a:solidFill>
              </a:rPr>
              <a:t>где </a:t>
            </a:r>
            <a:r>
              <a:rPr lang="ru-RU" sz="4800" dirty="0" smtClean="0">
                <a:solidFill>
                  <a:srgbClr val="002060"/>
                </a:solidFill>
              </a:rPr>
              <a:t>р…</a:t>
            </a:r>
            <a:r>
              <a:rPr lang="ru-RU" sz="4800" dirty="0" err="1" smtClean="0">
                <a:solidFill>
                  <a:srgbClr val="002060"/>
                </a:solidFill>
              </a:rPr>
              <a:t>сли</a:t>
            </a: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dirty="0">
                <a:solidFill>
                  <a:srgbClr val="002060"/>
                </a:solidFill>
              </a:rPr>
              <a:t>репа, </a:t>
            </a:r>
            <a:r>
              <a:rPr lang="ru-RU" sz="4800" dirty="0" smtClean="0">
                <a:solidFill>
                  <a:srgbClr val="002060"/>
                </a:solidFill>
              </a:rPr>
              <a:t>р…диска</a:t>
            </a:r>
            <a:r>
              <a:rPr lang="ru-RU" sz="4800" dirty="0">
                <a:solidFill>
                  <a:srgbClr val="002060"/>
                </a:solidFill>
              </a:rPr>
              <a:t>, свекла, </a:t>
            </a:r>
            <a:r>
              <a:rPr lang="ru-RU" sz="4800" dirty="0" smtClean="0">
                <a:solidFill>
                  <a:srgbClr val="002060"/>
                </a:solidFill>
              </a:rPr>
              <a:t>м…</a:t>
            </a:r>
            <a:r>
              <a:rPr lang="ru-RU" sz="4800" dirty="0" err="1" smtClean="0">
                <a:solidFill>
                  <a:srgbClr val="002060"/>
                </a:solidFill>
              </a:rPr>
              <a:t>рко</a:t>
            </a:r>
            <a:r>
              <a:rPr lang="ru-RU" sz="4800" dirty="0" smtClean="0">
                <a:solidFill>
                  <a:srgbClr val="002060"/>
                </a:solidFill>
              </a:rPr>
              <a:t>…ка </a:t>
            </a:r>
            <a:r>
              <a:rPr lang="ru-RU" sz="4800" dirty="0">
                <a:solidFill>
                  <a:srgbClr val="002060"/>
                </a:solidFill>
              </a:rPr>
              <a:t>и другие разные </a:t>
            </a:r>
            <a:r>
              <a:rPr lang="ru-RU" sz="4800" dirty="0" err="1" smtClean="0">
                <a:solidFill>
                  <a:srgbClr val="002060"/>
                </a:solidFill>
              </a:rPr>
              <a:t>ов</a:t>
            </a:r>
            <a:r>
              <a:rPr lang="ru-RU" sz="4800" dirty="0" smtClean="0">
                <a:solidFill>
                  <a:srgbClr val="002060"/>
                </a:solidFill>
              </a:rPr>
              <a:t>…щи.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Проверь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sz="4400" dirty="0">
                <a:solidFill>
                  <a:srgbClr val="002060"/>
                </a:solidFill>
              </a:rPr>
              <a:t>В каждом </a:t>
            </a:r>
            <a:r>
              <a:rPr lang="ru-RU" sz="4400" dirty="0" smtClean="0">
                <a:solidFill>
                  <a:srgbClr val="002060"/>
                </a:solidFill>
              </a:rPr>
              <a:t>дв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2060"/>
                </a:solidFill>
              </a:rPr>
              <a:t>ре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rgbClr val="002060"/>
                </a:solidFill>
              </a:rPr>
              <a:t>имелся</a:t>
            </a:r>
            <a:r>
              <a:rPr lang="ru-RU" sz="4400" dirty="0"/>
              <a:t> </a:t>
            </a:r>
            <a:r>
              <a:rPr lang="ru-RU" sz="4400" dirty="0">
                <a:solidFill>
                  <a:srgbClr val="002060"/>
                </a:solidFill>
              </a:rPr>
              <a:t>свой</a:t>
            </a:r>
            <a:r>
              <a:rPr lang="ru-RU" sz="4400" dirty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rgbClr val="002060"/>
                </a:solidFill>
              </a:rPr>
              <a:t>г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rgbClr val="002060"/>
                </a:solidFill>
              </a:rPr>
              <a:t>ро</a:t>
            </a:r>
            <a:r>
              <a:rPr lang="ru-RU" sz="4400" b="1" dirty="0" smtClean="0">
                <a:solidFill>
                  <a:srgbClr val="FF0000"/>
                </a:solidFill>
              </a:rPr>
              <a:t>д</a:t>
            </a:r>
            <a:r>
              <a:rPr lang="ru-RU" sz="4400" dirty="0" smtClean="0"/>
              <a:t>, </a:t>
            </a:r>
            <a:r>
              <a:rPr lang="ru-RU" sz="4400" dirty="0">
                <a:solidFill>
                  <a:srgbClr val="002060"/>
                </a:solidFill>
              </a:rPr>
              <a:t>где</a:t>
            </a:r>
            <a:r>
              <a:rPr lang="ru-RU" sz="4400" dirty="0"/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2060"/>
                </a:solidFill>
              </a:rPr>
              <a:t>сли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rgbClr val="002060"/>
                </a:solidFill>
              </a:rPr>
              <a:t>репа, </a:t>
            </a:r>
            <a:r>
              <a:rPr lang="ru-RU" sz="4400" dirty="0" smtClean="0">
                <a:solidFill>
                  <a:srgbClr val="002060"/>
                </a:solidFill>
              </a:rPr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>
                <a:solidFill>
                  <a:srgbClr val="002060"/>
                </a:solidFill>
              </a:rPr>
              <a:t>диска</a:t>
            </a:r>
            <a:r>
              <a:rPr lang="ru-RU" sz="4400" dirty="0">
                <a:solidFill>
                  <a:srgbClr val="002060"/>
                </a:solidFill>
              </a:rPr>
              <a:t>, свекла, </a:t>
            </a:r>
            <a:r>
              <a:rPr lang="ru-RU" sz="4400" dirty="0" smtClean="0">
                <a:solidFill>
                  <a:srgbClr val="002060"/>
                </a:solidFill>
              </a:rPr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2060"/>
                </a:solidFill>
              </a:rPr>
              <a:t>рк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2060"/>
                </a:solidFill>
              </a:rPr>
              <a:t>вка </a:t>
            </a:r>
            <a:r>
              <a:rPr lang="ru-RU" sz="4400" dirty="0">
                <a:solidFill>
                  <a:srgbClr val="002060"/>
                </a:solidFill>
              </a:rPr>
              <a:t>и другие разные 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rgbClr val="002060"/>
                </a:solidFill>
              </a:rPr>
              <a:t>вощи</a:t>
            </a:r>
            <a:r>
              <a:rPr lang="ru-RU" sz="4400" dirty="0">
                <a:solidFill>
                  <a:srgbClr val="002060"/>
                </a:solidFill>
              </a:rPr>
              <a:t>.</a:t>
            </a:r>
          </a:p>
          <a:p>
            <a:endParaRPr lang="ru-RU" sz="4400" dirty="0"/>
          </a:p>
        </p:txBody>
      </p:sp>
      <p:pic>
        <p:nvPicPr>
          <p:cNvPr id="4" name="Рисунок 3" descr="http://s002.radikal.ru/i199/1002/bc/29dc4e13434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3096"/>
            <a:ext cx="2448272" cy="1526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3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Просклоняйте  слово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</a:rPr>
              <a:t>И.п</a:t>
            </a:r>
            <a:r>
              <a:rPr lang="ru-RU" b="1" dirty="0">
                <a:solidFill>
                  <a:srgbClr val="0070C0"/>
                </a:solidFill>
              </a:rPr>
              <a:t>.   </a:t>
            </a:r>
            <a:r>
              <a:rPr lang="ru-RU" b="1" dirty="0">
                <a:solidFill>
                  <a:srgbClr val="002060"/>
                </a:solidFill>
              </a:rPr>
              <a:t>(что?)    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город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err="1">
                <a:solidFill>
                  <a:srgbClr val="0070C0"/>
                </a:solidFill>
              </a:rPr>
              <a:t>Р.п</a:t>
            </a:r>
            <a:r>
              <a:rPr lang="ru-RU" b="1" dirty="0">
                <a:solidFill>
                  <a:srgbClr val="0070C0"/>
                </a:solidFill>
              </a:rPr>
              <a:t>. 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(чего?)    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да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Д. п.  </a:t>
            </a:r>
            <a:r>
              <a:rPr lang="ru-RU" b="1" dirty="0">
                <a:solidFill>
                  <a:srgbClr val="002060"/>
                </a:solidFill>
              </a:rPr>
              <a:t>(чему?)   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роду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В. п. </a:t>
            </a:r>
            <a:r>
              <a:rPr lang="ru-RU" b="1" dirty="0">
                <a:solidFill>
                  <a:srgbClr val="002060"/>
                </a:solidFill>
              </a:rPr>
              <a:t> (что?)      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ро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endParaRPr lang="ru-RU" b="1" dirty="0"/>
          </a:p>
          <a:p>
            <a:r>
              <a:rPr lang="ru-RU" b="1" dirty="0">
                <a:solidFill>
                  <a:srgbClr val="0070C0"/>
                </a:solidFill>
              </a:rPr>
              <a:t>Т.п.    </a:t>
            </a:r>
            <a:r>
              <a:rPr lang="ru-RU" b="1" dirty="0">
                <a:solidFill>
                  <a:srgbClr val="002060"/>
                </a:solidFill>
              </a:rPr>
              <a:t>( чем?)    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родом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err="1">
                <a:solidFill>
                  <a:srgbClr val="0070C0"/>
                </a:solidFill>
              </a:rPr>
              <a:t>П.п</a:t>
            </a:r>
            <a:r>
              <a:rPr lang="ru-RU" b="1" dirty="0">
                <a:solidFill>
                  <a:srgbClr val="0070C0"/>
                </a:solidFill>
              </a:rPr>
              <a:t>.   </a:t>
            </a:r>
            <a:r>
              <a:rPr lang="ru-RU" b="1" dirty="0">
                <a:solidFill>
                  <a:srgbClr val="002060"/>
                </a:solidFill>
              </a:rPr>
              <a:t>( о  чем?)  об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род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6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Диктант с грамматическим заданием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Наш огород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От </a:t>
            </a:r>
            <a:r>
              <a:rPr lang="ru-RU" dirty="0">
                <a:solidFill>
                  <a:srgbClr val="002060"/>
                </a:solidFill>
              </a:rPr>
              <a:t>тёплых лучей ожила земля. Вот и первая травка. У дома наш огород. На огороде Ольга и Дарья посадили лук и укроп. Эта грядка для салата и репы. Все работали дружно.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i="1" dirty="0" smtClean="0"/>
              <a:t>1.В </a:t>
            </a:r>
            <a:r>
              <a:rPr lang="ru-RU" i="1" dirty="0"/>
              <a:t>первом предложении подчеркнуть главные члены предложения.</a:t>
            </a:r>
            <a:br>
              <a:rPr lang="ru-RU" i="1" dirty="0"/>
            </a:br>
            <a:r>
              <a:rPr lang="ru-RU" i="1" dirty="0"/>
              <a:t>2.Выписать </a:t>
            </a:r>
            <a:r>
              <a:rPr lang="ru-RU" i="1" dirty="0" smtClean="0"/>
              <a:t>трёхсложные, разделяя </a:t>
            </a:r>
            <a:r>
              <a:rPr lang="ru-RU" i="1" dirty="0"/>
              <a:t>их чёрточками для переноса.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2060"/>
                </a:solidFill>
              </a:rPr>
              <a:t>МОРФОЛОГИЧЕСКИЙ  РАЗБОР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1.ЧАСТЬ  </a:t>
            </a:r>
            <a:r>
              <a:rPr lang="ru-RU" sz="2800" dirty="0" smtClean="0">
                <a:solidFill>
                  <a:srgbClr val="002060"/>
                </a:solidFill>
              </a:rPr>
              <a:t>РЕЧИ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2.ЧТО  ОБОЗНАЧАЕТ?</a:t>
            </a:r>
          </a:p>
          <a:p>
            <a:r>
              <a:rPr lang="ru-RU" sz="2800" dirty="0">
                <a:solidFill>
                  <a:srgbClr val="002060"/>
                </a:solidFill>
              </a:rPr>
              <a:t>3.НАЧАЛЬНАЯ  </a:t>
            </a:r>
            <a:r>
              <a:rPr lang="ru-RU" sz="2800" dirty="0" smtClean="0">
                <a:solidFill>
                  <a:srgbClr val="002060"/>
                </a:solidFill>
              </a:rPr>
              <a:t>ФОРМА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4.НА  КАКОЙ  ВОПРОС  ОТВЕЧАЕТ?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5.РОД   6.ЧИСЛО  7.ПАДЕЖ  8.СКЛОНЕНИЕ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НА ОГОРОДЕ - </a:t>
            </a:r>
            <a:r>
              <a:rPr lang="ru-RU" sz="2800" b="1" i="1" dirty="0">
                <a:solidFill>
                  <a:srgbClr val="002060"/>
                </a:solidFill>
              </a:rPr>
              <a:t>ИМ.  СУЩ.,   ПРЕДМЕТ, </a:t>
            </a:r>
            <a:r>
              <a:rPr lang="ru-RU" sz="2800" b="1" i="1" dirty="0" smtClean="0">
                <a:solidFill>
                  <a:srgbClr val="002060"/>
                </a:solidFill>
              </a:rPr>
              <a:t>ОГОРОД,  ГДЕ?,  </a:t>
            </a:r>
            <a:r>
              <a:rPr lang="ru-RU" sz="2800" b="1" i="1" dirty="0">
                <a:solidFill>
                  <a:srgbClr val="002060"/>
                </a:solidFill>
              </a:rPr>
              <a:t>М.Р.,  ЕД. Ч., </a:t>
            </a:r>
            <a:r>
              <a:rPr lang="ru-RU" sz="2800" b="1" i="1" dirty="0" smtClean="0">
                <a:solidFill>
                  <a:srgbClr val="002060"/>
                </a:solidFill>
              </a:rPr>
              <a:t>П.П., 2 СКЛ.</a:t>
            </a:r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1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Собери на огороде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словарные слова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u="sng" dirty="0" smtClean="0">
                <a:solidFill>
                  <a:srgbClr val="002060"/>
                </a:solidFill>
              </a:rPr>
              <a:t>О</a:t>
            </a:r>
            <a:r>
              <a:rPr lang="ru-RU" sz="4000" dirty="0" smtClean="0">
                <a:solidFill>
                  <a:srgbClr val="002060"/>
                </a:solidFill>
              </a:rPr>
              <a:t>гурец, п</a:t>
            </a:r>
            <a:r>
              <a:rPr lang="ru-RU" sz="4000" u="sng" dirty="0" smtClean="0">
                <a:solidFill>
                  <a:srgbClr val="002060"/>
                </a:solidFill>
              </a:rPr>
              <a:t>о</a:t>
            </a:r>
            <a:r>
              <a:rPr lang="ru-RU" sz="4000" dirty="0" smtClean="0">
                <a:solidFill>
                  <a:srgbClr val="002060"/>
                </a:solidFill>
              </a:rPr>
              <a:t>м</a:t>
            </a:r>
            <a:r>
              <a:rPr lang="ru-RU" sz="4000" u="sng" dirty="0" smtClean="0">
                <a:solidFill>
                  <a:srgbClr val="002060"/>
                </a:solidFill>
              </a:rPr>
              <a:t>и</a:t>
            </a:r>
            <a:r>
              <a:rPr lang="ru-RU" sz="4000" dirty="0" smtClean="0">
                <a:solidFill>
                  <a:srgbClr val="002060"/>
                </a:solidFill>
              </a:rPr>
              <a:t>дор, к</a:t>
            </a:r>
            <a:r>
              <a:rPr lang="ru-RU" sz="4000" u="sng" dirty="0" smtClean="0">
                <a:solidFill>
                  <a:srgbClr val="002060"/>
                </a:solidFill>
              </a:rPr>
              <a:t>а</a:t>
            </a:r>
            <a:r>
              <a:rPr lang="ru-RU" sz="4000" dirty="0" smtClean="0">
                <a:solidFill>
                  <a:srgbClr val="002060"/>
                </a:solidFill>
              </a:rPr>
              <a:t>пуста….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im2-tub-ru.yandex.net/i?id=154669067-35-72&amp;n=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896"/>
            <a:ext cx="352839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717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74638"/>
            <a:ext cx="8229600" cy="585152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Заяц </a:t>
            </a:r>
            <a:r>
              <a:rPr lang="ru-RU" dirty="0" err="1">
                <a:solidFill>
                  <a:srgbClr val="002060"/>
                </a:solidFill>
              </a:rPr>
              <a:t>Прошка</a:t>
            </a:r>
            <a:r>
              <a:rPr lang="ru-RU" dirty="0">
                <a:solidFill>
                  <a:srgbClr val="002060"/>
                </a:solidFill>
              </a:rPr>
              <a:t> в лес идёт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на полянку, в огород,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там из грядочки торчат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семь морковок для зайчат;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где горох ветвится густо,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семь больших вилков капусты,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семь </a:t>
            </a:r>
            <a:r>
              <a:rPr lang="ru-RU" dirty="0" err="1">
                <a:solidFill>
                  <a:srgbClr val="002060"/>
                </a:solidFill>
              </a:rPr>
              <a:t>свеколок</a:t>
            </a:r>
            <a:r>
              <a:rPr lang="ru-RU" dirty="0">
                <a:solidFill>
                  <a:srgbClr val="002060"/>
                </a:solidFill>
              </a:rPr>
              <a:t>, семь бобов,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семь фасолевых кустов;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где укропа запах крепкий,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семь растений сладкой репки,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базилик, салат и мята...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Вот так заяц! Да, ребята</a:t>
            </a:r>
            <a:r>
              <a:rPr lang="ru-RU" dirty="0" smtClean="0">
                <a:solidFill>
                  <a:srgbClr val="002060"/>
                </a:solidFill>
              </a:rPr>
              <a:t>?                    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skladcentr.ru/image/cache/data/nc11116-165x1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2592288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3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Сегодня  </a:t>
            </a:r>
            <a:r>
              <a:rPr lang="ru-RU" dirty="0">
                <a:solidFill>
                  <a:srgbClr val="002060"/>
                </a:solidFill>
              </a:rPr>
              <a:t>на  уроке…</a:t>
            </a: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1" y="1772816"/>
            <a:ext cx="1882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7030A0"/>
                </a:solidFill>
              </a:rPr>
              <a:t>Понял</a:t>
            </a:r>
            <a:r>
              <a:rPr lang="ru-RU" sz="3600" b="1" dirty="0"/>
              <a:t>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244334"/>
            <a:ext cx="2808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600" b="1" i="1" dirty="0">
                <a:solidFill>
                  <a:srgbClr val="7030A0"/>
                </a:solidFill>
              </a:rPr>
              <a:t>Удивился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1772816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600" b="1" i="1" dirty="0">
                <a:solidFill>
                  <a:srgbClr val="7030A0"/>
                </a:solidFill>
              </a:rPr>
              <a:t>Узнал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3244334"/>
            <a:ext cx="2458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600" b="1" i="1" dirty="0">
                <a:solidFill>
                  <a:srgbClr val="7030A0"/>
                </a:solidFill>
              </a:rPr>
              <a:t>Научился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12" name="Объект 11" descr="http://im2-tub-ru.yandex.net/i?id=29487589-48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1628800"/>
            <a:ext cx="2952328" cy="2804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4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Источники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domovenok-as.ru/volshebnyi-korob/detskie-zagadki/zagadki-dlja-detei.html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sneguroschka.ucoz.ru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yandex.ru/yandsearch?text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my-dictionary.ru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ru.wiktionary.org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Цели урока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1560" y="1194361"/>
            <a:ext cx="7992888" cy="4464496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788263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такое огород?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888432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Огород наш, огород,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Всё на нем всегда растёт,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Если руки не ленивы,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Если мы трудолюбивы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Светлана Сирена</a:t>
            </a:r>
          </a:p>
          <a:p>
            <a:pPr marL="0" indent="0">
              <a:buNone/>
            </a:pP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71601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Что такое огород?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Овощей хоровод.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Дыни сладкие,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Помидоры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гладкие.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С клубникой грядки,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Грабли и лопатки.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Лейка с дождём.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Улитка под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листом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Огородный перепляс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июньской грядке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Всё у нас в порядке!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Строем, словно молодцы,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Зеленеют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...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Что это за ёлочки,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Нет на них иголочек?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Что за красные шары,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Но не видно мишуры?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Так красиво вдоль забора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Летом спеют ...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Ты кругла, вкусна, красива!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Ты сочна ну просто диво!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Борщ, свекольник, винегрет,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Без тебя уж не обед!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Краснощёкая, как Фёкла,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 столе к обеду...</a:t>
            </a:r>
          </a:p>
        </p:txBody>
      </p:sp>
      <p:pic>
        <p:nvPicPr>
          <p:cNvPr id="5" name="Рисунок 4" descr="http://img.cas.sk/img/8/fullwidth/1142528_zelenina-kukurica-paradajky-mrkv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1646709" cy="1873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Огородный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перепляс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824536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 королевой овощей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Подружитесь поскорей!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столе не будет пусто,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Если вырастишь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..</a:t>
            </a:r>
          </a:p>
          <a:p>
            <a:pPr marL="0" indent="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Ты все лето зеленеешь,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Спрятав ягоды в земле,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Ближе к осени созреешь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Сразу праздник на столе!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Суп, салат, пюре, окрошка,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Нам везде нужна...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148064" y="1196752"/>
            <a:ext cx="3888432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Он похож на огурец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 такой же молодец!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Греет солнцем свой бочок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Сочный, вкусный ...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Красна девица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сидит в темнице,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 коса на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улице.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Произнесите  слово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ru-RU" dirty="0" err="1" smtClean="0">
                <a:solidFill>
                  <a:srgbClr val="002060"/>
                </a:solidFill>
              </a:rPr>
              <a:t>агарот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Произнесите  </a:t>
            </a:r>
            <a:r>
              <a:rPr lang="ru-RU" i="1" dirty="0">
                <a:solidFill>
                  <a:srgbClr val="FF0000"/>
                </a:solidFill>
              </a:rPr>
              <a:t>каждый  звук  отдельно,  рассмотрим  звуковой  состав  слова: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[</a:t>
            </a:r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en-US" dirty="0">
                <a:solidFill>
                  <a:srgbClr val="002060"/>
                </a:solidFill>
              </a:rPr>
              <a:t>]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ru-RU" dirty="0" smtClean="0">
                <a:solidFill>
                  <a:srgbClr val="002060"/>
                </a:solidFill>
              </a:rPr>
              <a:t>г</a:t>
            </a:r>
            <a:r>
              <a:rPr lang="en-US" dirty="0" smtClean="0">
                <a:solidFill>
                  <a:srgbClr val="002060"/>
                </a:solidFill>
              </a:rPr>
              <a:t>] [</a:t>
            </a:r>
            <a:r>
              <a:rPr lang="ru-RU" dirty="0" smtClean="0">
                <a:solidFill>
                  <a:srgbClr val="002060"/>
                </a:solidFill>
              </a:rPr>
              <a:t>а</a:t>
            </a:r>
            <a:r>
              <a:rPr lang="en-US" dirty="0" smtClean="0">
                <a:solidFill>
                  <a:srgbClr val="002060"/>
                </a:solidFill>
              </a:rPr>
              <a:t>] [</a:t>
            </a:r>
            <a:r>
              <a:rPr lang="ru-RU" dirty="0" smtClean="0">
                <a:solidFill>
                  <a:srgbClr val="002060"/>
                </a:solidFill>
              </a:rPr>
              <a:t>р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ru-RU" dirty="0" smtClean="0">
                <a:solidFill>
                  <a:srgbClr val="002060"/>
                </a:solidFill>
              </a:rPr>
              <a:t>т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>
                <a:solidFill>
                  <a:srgbClr val="002060"/>
                </a:solidFill>
              </a:rPr>
              <a:t>г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>
                <a:solidFill>
                  <a:srgbClr val="002060"/>
                </a:solidFill>
              </a:rPr>
              <a:t>ро</a:t>
            </a:r>
            <a:r>
              <a:rPr lang="ru-RU" sz="5400" dirty="0" smtClean="0">
                <a:solidFill>
                  <a:srgbClr val="FF0000"/>
                </a:solidFill>
              </a:rPr>
              <a:t>д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sadoved.com/uploads/posts/2011-10/1319439983_ogorodni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93990"/>
            <a:ext cx="4909155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3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Групповая  работа  с  толковыми  словарями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Найдите 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в  словаре  значение  слова 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ОГОРОД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http://vsemsovet.com/wp-content/uploads/2010/09/1309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4804"/>
            <a:ext cx="4003898" cy="2443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1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словарях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r>
              <a:rPr lang="ru-RU" dirty="0"/>
              <a:t>Участок земли - гряды под овощами, обычно вблизи дома, жилья.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Участок </a:t>
            </a:r>
            <a:r>
              <a:rPr lang="ru-RU" dirty="0"/>
              <a:t>земли для выращивания овощей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r>
              <a:rPr lang="ru-RU" dirty="0" err="1" smtClean="0"/>
              <a:t>Общеслав</a:t>
            </a:r>
            <a:r>
              <a:rPr lang="ru-RU" dirty="0"/>
              <a:t>. Производное от </a:t>
            </a:r>
            <a:r>
              <a:rPr lang="ru-RU" i="1" dirty="0"/>
              <a:t>*</a:t>
            </a:r>
            <a:r>
              <a:rPr lang="ru-RU" i="1" dirty="0" err="1"/>
              <a:t>ogorditi</a:t>
            </a:r>
            <a:r>
              <a:rPr lang="ru-RU" dirty="0"/>
              <a:t> (&gt; </a:t>
            </a:r>
            <a:r>
              <a:rPr lang="ru-RU" i="1" dirty="0"/>
              <a:t>огородить</a:t>
            </a:r>
            <a:r>
              <a:rPr lang="ru-RU" dirty="0"/>
              <a:t>), </a:t>
            </a:r>
            <a:r>
              <a:rPr lang="ru-RU" dirty="0" err="1"/>
              <a:t>преф</a:t>
            </a:r>
            <a:r>
              <a:rPr lang="ru-RU" dirty="0"/>
              <a:t>. образования от </a:t>
            </a:r>
            <a:r>
              <a:rPr lang="ru-RU" i="1" dirty="0"/>
              <a:t>*</a:t>
            </a:r>
            <a:r>
              <a:rPr lang="ru-RU" i="1" dirty="0" err="1"/>
              <a:t>gorditi</a:t>
            </a:r>
            <a:r>
              <a:rPr lang="ru-RU" dirty="0"/>
              <a:t>, см. </a:t>
            </a:r>
            <a:r>
              <a:rPr lang="ru-RU" i="1" dirty="0"/>
              <a:t>город</a:t>
            </a:r>
            <a:r>
              <a:rPr lang="ru-RU" dirty="0"/>
              <a:t>. Исходно — «огороженное чем-л. место», затем — «огород, сад»</a:t>
            </a:r>
          </a:p>
        </p:txBody>
      </p:sp>
      <p:pic>
        <p:nvPicPr>
          <p:cNvPr id="8" name="Рисунок 7" descr="http://3ppc.net/forum/attachment.php?s=ccb4bc489198c53ae4d9f34c50b49dae&amp;attachmentid=57878&amp;thumb=1&amp;d=127399620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77072"/>
            <a:ext cx="2016224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4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Родственные слова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567867"/>
              </p:ext>
            </p:extLst>
          </p:nvPr>
        </p:nvGraphicFramePr>
        <p:xfrm>
          <a:off x="457200" y="1556792"/>
          <a:ext cx="8075240" cy="4232831"/>
        </p:xfrm>
        <a:graphic>
          <a:graphicData uri="http://schemas.openxmlformats.org/drawingml/2006/table">
            <a:tbl>
              <a:tblPr/>
              <a:tblGrid>
                <a:gridCol w="4037620"/>
                <a:gridCol w="4037620"/>
              </a:tblGrid>
              <a:tr h="537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Огородец</a:t>
                      </a:r>
                    </a:p>
                    <a:p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Огородник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709"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Огородик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Огородница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91"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Огородина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Огородный</a:t>
                      </a:r>
                    </a:p>
                    <a:p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709">
                <a:tc>
                  <a:txBody>
                    <a:bodyPr/>
                    <a:lstStyle/>
                    <a:p>
                      <a:r>
                        <a:rPr lang="ru-RU" sz="32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Огородить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Огородничать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91"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Огородиться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2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522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Verdana</vt:lpstr>
      <vt:lpstr>Diseño predeterminado</vt:lpstr>
      <vt:lpstr>Презентация PowerPoint</vt:lpstr>
      <vt:lpstr>Презентация PowerPoint</vt:lpstr>
      <vt:lpstr>Что такое огород?</vt:lpstr>
      <vt:lpstr> Огородный перепляс </vt:lpstr>
      <vt:lpstr> Огородный перепляс </vt:lpstr>
      <vt:lpstr>Произнесите  слово </vt:lpstr>
      <vt:lpstr>Групповая  работа  с  толковыми  словарями</vt:lpstr>
      <vt:lpstr>В словарях</vt:lpstr>
      <vt:lpstr>Родственные слова</vt:lpstr>
      <vt:lpstr> Фразеологизмы и устойчивые сочетания  </vt:lpstr>
      <vt:lpstr>Вставь пропущенные буквы</vt:lpstr>
      <vt:lpstr>Проверь</vt:lpstr>
      <vt:lpstr>Просклоняйте  слово </vt:lpstr>
      <vt:lpstr>Диктант с грамматическим заданием</vt:lpstr>
      <vt:lpstr>МОРФОЛОГИЧЕСКИЙ  РАЗБОР</vt:lpstr>
      <vt:lpstr>Собери на огороде  словарные слова</vt:lpstr>
      <vt:lpstr>Презентация PowerPoint</vt:lpstr>
      <vt:lpstr> Сегодня  на  уроке… </vt:lpstr>
      <vt:lpstr>Источники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Любовь Волик</cp:lastModifiedBy>
  <cp:revision>130</cp:revision>
  <dcterms:created xsi:type="dcterms:W3CDTF">2010-05-23T14:28:12Z</dcterms:created>
  <dcterms:modified xsi:type="dcterms:W3CDTF">2013-05-25T00:30:43Z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