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A16D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4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Лист1!$A$2</c:f>
              <c:strCache>
                <c:ptCount val="1"/>
                <c:pt idx="0">
                  <c:v>выше нормы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X</c:v>
                </c:pt>
                <c:pt idx="1">
                  <c:v>XI</c:v>
                </c:pt>
                <c:pt idx="2">
                  <c:v>XII</c:v>
                </c:pt>
              </c:strCache>
            </c:strRef>
          </c:cat>
          <c:val>
            <c:numRef>
              <c:f>Лист1!$B$2:$D$2</c:f>
              <c:numCache>
                <c:formatCode>General</c:formatCode>
                <c:ptCount val="3"/>
                <c:pt idx="0">
                  <c:v>53</c:v>
                </c:pt>
                <c:pt idx="1">
                  <c:v>62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норма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X</c:v>
                </c:pt>
                <c:pt idx="1">
                  <c:v>XI</c:v>
                </c:pt>
                <c:pt idx="2">
                  <c:v>XII</c:v>
                </c:pt>
              </c:strCache>
            </c:strRef>
          </c:cat>
          <c:val>
            <c:numRef>
              <c:f>Лист1!$B$3:$D$3</c:f>
              <c:numCache>
                <c:formatCode>General</c:formatCode>
                <c:ptCount val="3"/>
                <c:pt idx="0">
                  <c:v>37</c:v>
                </c:pt>
                <c:pt idx="1">
                  <c:v>37</c:v>
                </c:pt>
                <c:pt idx="2">
                  <c:v>25</c:v>
                </c:pt>
              </c:numCache>
            </c:numRef>
          </c:val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ниже нормы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X</c:v>
                </c:pt>
                <c:pt idx="1">
                  <c:v>XI</c:v>
                </c:pt>
                <c:pt idx="2">
                  <c:v>XII</c:v>
                </c:pt>
              </c:strCache>
            </c:strRef>
          </c:cat>
          <c:val>
            <c:numRef>
              <c:f>Лист1!$B$4:$D$4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  <c:pt idx="2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выразительно</c:v>
                </c:pt>
              </c:strCache>
            </c:strRef>
          </c:tx>
          <c:cat>
            <c:strRef>
              <c:f>Лист1!$B$1:$D$1</c:f>
              <c:strCache>
                <c:ptCount val="3"/>
                <c:pt idx="0">
                  <c:v>X</c:v>
                </c:pt>
                <c:pt idx="1">
                  <c:v>XI</c:v>
                </c:pt>
                <c:pt idx="2">
                  <c:v>XII</c:v>
                </c:pt>
              </c:strCache>
            </c:strRef>
          </c:cat>
          <c:val>
            <c:numRef>
              <c:f>Лист1!$B$5:$D$5</c:f>
              <c:numCache>
                <c:formatCode>General</c:formatCode>
                <c:ptCount val="3"/>
                <c:pt idx="0">
                  <c:v>50</c:v>
                </c:pt>
                <c:pt idx="1">
                  <c:v>55</c:v>
                </c:pt>
                <c:pt idx="2">
                  <c:v>60</c:v>
                </c:pt>
              </c:numCache>
            </c:numRef>
          </c:val>
        </c:ser>
        <c:axId val="52505600"/>
        <c:axId val="52523776"/>
      </c:barChart>
      <c:catAx>
        <c:axId val="52505600"/>
        <c:scaling>
          <c:orientation val="minMax"/>
        </c:scaling>
        <c:axPos val="b"/>
        <c:tickLblPos val="nextTo"/>
        <c:crossAx val="52523776"/>
        <c:crosses val="autoZero"/>
        <c:auto val="1"/>
        <c:lblAlgn val="ctr"/>
        <c:lblOffset val="100"/>
      </c:catAx>
      <c:valAx>
        <c:axId val="52523776"/>
        <c:scaling>
          <c:orientation val="minMax"/>
        </c:scaling>
        <c:axPos val="l"/>
        <c:majorGridlines/>
        <c:numFmt formatCode="General" sourceLinked="1"/>
        <c:tickLblPos val="nextTo"/>
        <c:crossAx val="525056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работы по формированию навыков чтения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Выполнила: Максимова И.В.</a:t>
            </a:r>
            <a:endParaRPr lang="ru-RU" sz="24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развития беглости чтения.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Первая группа- упражнения для расширения поля зрения.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Работа по созерцанию зеленой точки,(на карточке ставим зеленую точку и концентрируем на ней внимание. В это время называем предметы справа, слева, внизу).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 Работа по таблицам </a:t>
            </a:r>
            <a:r>
              <a:rPr lang="ru-RU" sz="2400" dirty="0" err="1" smtClean="0"/>
              <a:t>Шульте</a:t>
            </a:r>
            <a:r>
              <a:rPr lang="ru-RU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Определи разницу. 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Вторая группа- упражнения для активизации органов речи.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Артикуляционная гимнастика.</a:t>
            </a:r>
          </a:p>
          <a:p>
            <a:pPr marL="457200" indent="-457200">
              <a:buNone/>
            </a:pPr>
            <a:r>
              <a:rPr lang="ru-RU" sz="2400" dirty="0" smtClean="0"/>
              <a:t>2. Скороговорки.</a:t>
            </a:r>
          </a:p>
          <a:p>
            <a:pPr marL="457200" indent="-457200">
              <a:buNone/>
            </a:pPr>
            <a:r>
              <a:rPr lang="ru-RU" sz="2400" dirty="0" smtClean="0"/>
              <a:t>3. Различные виды чтения: чтение шепотом, затем громко, затем про себя.</a:t>
            </a:r>
          </a:p>
          <a:p>
            <a:pPr marL="457200" indent="-457200">
              <a:buNone/>
            </a:pPr>
            <a:r>
              <a:rPr lang="ru-RU" sz="2400" dirty="0" smtClean="0"/>
              <a:t>4. Хоровое чтение: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чтение в парах;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чтение одновременно с ведущим;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жужжащее чтение;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чтение с убыстрением темпа.</a:t>
            </a:r>
          </a:p>
          <a:p>
            <a:pPr marL="457200" indent="-457200">
              <a:buNone/>
            </a:pPr>
            <a:endParaRPr lang="ru-RU" sz="2400" dirty="0"/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развития выразительности чтения.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dirty="0" smtClean="0"/>
              <a:t>1. Чтение слова с разными оттенками интонации.</a:t>
            </a:r>
          </a:p>
          <a:p>
            <a:pPr>
              <a:buNone/>
            </a:pPr>
            <a:r>
              <a:rPr lang="ru-RU" sz="2400" dirty="0" smtClean="0"/>
              <a:t> 2. Чтение фразы с интонацией, соответствующей конкретной ситуации.</a:t>
            </a:r>
          </a:p>
          <a:p>
            <a:pPr>
              <a:buNone/>
            </a:pPr>
            <a:r>
              <a:rPr lang="ru-RU" sz="2400" dirty="0" smtClean="0"/>
              <a:t> 3. Чтение по ролям, в лицах.</a:t>
            </a:r>
          </a:p>
          <a:p>
            <a:pPr>
              <a:buNone/>
            </a:pPr>
            <a:r>
              <a:rPr lang="ru-RU" sz="2400" dirty="0" smtClean="0"/>
              <a:t> 4. Чтение небольших стихов, </a:t>
            </a:r>
            <a:r>
              <a:rPr lang="ru-RU" sz="2400" dirty="0" smtClean="0"/>
              <a:t>передавая </a:t>
            </a:r>
            <a:r>
              <a:rPr lang="ru-RU" sz="2400" dirty="0" smtClean="0"/>
              <a:t>радость(возмущение, печаль, гордость).</a:t>
            </a:r>
            <a:endParaRPr lang="ru-RU" dirty="0"/>
          </a:p>
        </p:txBody>
      </p:sp>
      <p:pic>
        <p:nvPicPr>
          <p:cNvPr id="1026" name="Picture 2" descr="C:\Users\777\Pictures\4720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5000636"/>
            <a:ext cx="1643074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Целесообразно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регулярно использовать в работе зрительные диктанты. Можно чередовать письмо зрительных диктантов И.Т.Федоренко с диктантами, основанными на русских пословицах и поговорках.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8" name="Picture 2" descr="C:\Users\777\Pictures\79743[1]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0362" y="2366169"/>
            <a:ext cx="1381125" cy="16668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Для отслеживания динамики техники чтения можно использовать групповые, индивидуальные графики.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854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Фиксацию данных может проводить как учитель, так и администратор. Практическое изображение дает яркую картину, иллюстрирующую  навыки чтения в каждом классе, их умение как показатель работы учителя, и одновременно сигнализирует руководству о необходимости принятия управленческого решения.</a:t>
            </a:r>
            <a:endParaRPr lang="ru-RU" sz="2800" dirty="0"/>
          </a:p>
        </p:txBody>
      </p:sp>
      <p:pic>
        <p:nvPicPr>
          <p:cNvPr id="5122" name="Picture 2" descr="C:\Users\777\Pictures\65666[1].gif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2" y="4306094"/>
            <a:ext cx="2286012" cy="155179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Сущность педагогического опыта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По данным методистов начального обучения, почти 30 % младших школьников  характеризуются медленным темпом чтения. Этот недостаток очень беспокоит учителей, так как существенно затрудняет понимание детьми текстов ( задач, произведений ), а, следовательно снижает, снижает эффективность учебной деятельности в целом, Среди всех </a:t>
            </a:r>
            <a:r>
              <a:rPr lang="ru-RU" sz="1800" dirty="0" err="1" smtClean="0"/>
              <a:t>общеучебных</a:t>
            </a:r>
            <a:r>
              <a:rPr lang="ru-RU" sz="1800" dirty="0" smtClean="0"/>
              <a:t> умений и навыков самое важное место  для дальнейшего  обучения занимает умение беглого чтения, которое формируется в начальной школе.</a:t>
            </a:r>
            <a:endParaRPr lang="ru-RU" sz="1800" dirty="0"/>
          </a:p>
        </p:txBody>
      </p:sp>
      <p:pic>
        <p:nvPicPr>
          <p:cNvPr id="1026" name="Picture 2" descr="C:\Users\777\Pictures\4720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4643446"/>
            <a:ext cx="1928826" cy="1714512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Приемы, способствующие развитию навыков чтения у учащихся.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 детей младшего школьного возраста снижена потребность в анализе прочитанного. Поэтому нужно стремиться к постоянному использованию разных видов работ синтетического характера, особенно игровых, которые опираются на конкретно-образное мышление детей: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1. Составление плана.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2. Подробный, выборочный, краткий пересказ.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3.Графическое и словесное рисование.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4.Выразительное чтение.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5. Драматизация.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Упражнения: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направленные на развитие четкости произношения;</a:t>
            </a:r>
          </a:p>
          <a:p>
            <a:r>
              <a:rPr lang="ru-RU" dirty="0" smtClean="0"/>
              <a:t>развивающие гибкость и скорость чтения вслух и про себя;</a:t>
            </a:r>
          </a:p>
          <a:p>
            <a:r>
              <a:rPr lang="ru-RU" dirty="0" smtClean="0"/>
              <a:t>развивающие оперативное поле чтения и памяти;</a:t>
            </a:r>
          </a:p>
          <a:p>
            <a:r>
              <a:rPr lang="ru-RU" dirty="0" smtClean="0"/>
              <a:t>для формирования правильности чтения;</a:t>
            </a:r>
          </a:p>
          <a:p>
            <a:r>
              <a:rPr lang="ru-RU" dirty="0" smtClean="0"/>
              <a:t>для развития беглости и выразительности чтения.</a:t>
            </a:r>
            <a:endParaRPr lang="ru-RU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Урок можно начинать с игровой разминки, т.е. с работы над постановкой дыхания и развитием четкости произношения: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вдох носом, выдох через рот;</a:t>
            </a:r>
          </a:p>
          <a:p>
            <a:r>
              <a:rPr lang="ru-RU" sz="2400" dirty="0" smtClean="0"/>
              <a:t>вдох, задержка дыхания, выдох;</a:t>
            </a:r>
          </a:p>
          <a:p>
            <a:r>
              <a:rPr lang="ru-RU" sz="2400" dirty="0" smtClean="0"/>
              <a:t>вдох, выдох по порциям.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dirty="0" smtClean="0"/>
              <a:t>Самолеты взлетают: у-у-у.</a:t>
            </a:r>
          </a:p>
          <a:p>
            <a:pPr>
              <a:buNone/>
            </a:pPr>
            <a:r>
              <a:rPr lang="ru-RU" dirty="0" smtClean="0"/>
              <a:t>Лошадки поскакали: цок-цок-цок.</a:t>
            </a:r>
          </a:p>
          <a:p>
            <a:pPr>
              <a:buNone/>
            </a:pPr>
            <a:r>
              <a:rPr lang="ru-RU" dirty="0" smtClean="0"/>
              <a:t>Рядом ползет змея: </a:t>
            </a:r>
            <a:r>
              <a:rPr lang="ru-RU" dirty="0" err="1" smtClean="0"/>
              <a:t>ш-ш-ш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Муха бьется о стекло: </a:t>
            </a:r>
            <a:r>
              <a:rPr lang="ru-RU" dirty="0" err="1" smtClean="0"/>
              <a:t>з-з-з</a:t>
            </a:r>
            <a:r>
              <a:rPr lang="ru-RU" dirty="0" smtClean="0"/>
              <a:t>.</a:t>
            </a:r>
          </a:p>
        </p:txBody>
      </p:sp>
      <p:pic>
        <p:nvPicPr>
          <p:cNvPr id="3074" name="Picture 2" descr="C:\Users\777\Pictures\gbook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143380"/>
            <a:ext cx="1500198" cy="1662118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Далее проводится</a:t>
            </a:r>
            <a:endParaRPr lang="ru-RU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БКЗСТРМНВЗРШЛНХ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ЖЛПФХЧШБРПТСТКЛ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МНДТМКТФТРМГНЖЗ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ВДФХФКМНБСКТФНМ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ПТКЗФМВДГБФКЗРЧ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ЗСЧКТФТЩДМЛХВДМ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ДГРШКТБСТБТРСЧШ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ТРГХЛДКВЧТБЛМНЗ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МФТЧЦБНПЖЛЧШГХР</a:t>
            </a: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БСЛНЛДЛБМБДФЖЦЖ</a:t>
            </a:r>
            <a:endParaRPr lang="ru-RU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работа с таблицей согласных. Учащиеся делают глубокий вдох и на выдохе читают 15 согласных одного ряда.</a:t>
            </a:r>
            <a:endParaRPr lang="ru-RU" sz="2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050" name="Picture 2" descr="C:\Users\777\Pictures\79743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643446"/>
            <a:ext cx="1381125" cy="16668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Упражнения для развития сознательного чтения.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Первая группа-</a:t>
            </a:r>
            <a:r>
              <a:rPr lang="ru-RU" sz="2000" dirty="0" smtClean="0"/>
              <a:t> логические упражнения.</a:t>
            </a:r>
          </a:p>
          <a:p>
            <a:pPr>
              <a:buNone/>
            </a:pPr>
            <a:r>
              <a:rPr lang="ru-RU" sz="2000" dirty="0" smtClean="0"/>
              <a:t> 1.Назови одним словом.</a:t>
            </a:r>
          </a:p>
          <a:p>
            <a:pPr>
              <a:buNone/>
            </a:pPr>
            <a:r>
              <a:rPr lang="ru-RU" sz="2400" dirty="0" smtClean="0"/>
              <a:t>-Чиж, грач, сова, ласточка;</a:t>
            </a:r>
          </a:p>
          <a:p>
            <a:pPr>
              <a:buNone/>
            </a:pPr>
            <a:r>
              <a:rPr lang="ru-RU" sz="2400" dirty="0" smtClean="0"/>
              <a:t>-шарф, варежки, пальто;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000" dirty="0" smtClean="0"/>
              <a:t>2.Какое слово лишнее и почему?</a:t>
            </a:r>
          </a:p>
          <a:p>
            <a:pPr>
              <a:buNone/>
            </a:pPr>
            <a:r>
              <a:rPr lang="ru-RU" sz="2400" dirty="0" smtClean="0"/>
              <a:t>-Красный, синий, красивый;</a:t>
            </a:r>
          </a:p>
          <a:p>
            <a:pPr>
              <a:buNone/>
            </a:pPr>
            <a:r>
              <a:rPr lang="ru-RU" sz="2400" dirty="0" smtClean="0"/>
              <a:t>-молоко, сметана, мясо;</a:t>
            </a:r>
          </a:p>
          <a:p>
            <a:pPr>
              <a:buNone/>
            </a:pPr>
            <a:r>
              <a:rPr lang="ru-RU" sz="2000" dirty="0" smtClean="0"/>
              <a:t>3.Составить слово, взяв последний слог.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400" dirty="0" smtClean="0"/>
              <a:t>Мебель, ружье; ( </a:t>
            </a:r>
            <a:r>
              <a:rPr lang="ru-RU" sz="2400" dirty="0" err="1" smtClean="0"/>
              <a:t>бель-е</a:t>
            </a:r>
            <a:r>
              <a:rPr lang="ru-RU" sz="2400" dirty="0" smtClean="0"/>
              <a:t>)</a:t>
            </a: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Вторая группа-</a:t>
            </a:r>
            <a:r>
              <a:rPr lang="ru-RU" sz="2000" dirty="0" smtClean="0"/>
              <a:t> игры по составлению слов со словами.</a:t>
            </a:r>
          </a:p>
          <a:p>
            <a:pPr>
              <a:buNone/>
            </a:pPr>
            <a:r>
              <a:rPr lang="ru-RU" sz="2000" dirty="0" smtClean="0"/>
              <a:t>1.Закончи предложение.</a:t>
            </a:r>
          </a:p>
          <a:p>
            <a:pPr>
              <a:buNone/>
            </a:pPr>
            <a:r>
              <a:rPr lang="ru-RU" sz="2400" dirty="0" smtClean="0"/>
              <a:t>По утрам у Айболита лечат зубы …</a:t>
            </a:r>
          </a:p>
          <a:p>
            <a:pPr>
              <a:buNone/>
            </a:pPr>
            <a:r>
              <a:rPr lang="ru-RU" sz="2400" dirty="0" err="1" smtClean="0"/>
              <a:t>Зберы</a:t>
            </a:r>
            <a:r>
              <a:rPr lang="ru-RU" sz="2400" dirty="0" smtClean="0"/>
              <a:t>, </a:t>
            </a:r>
            <a:r>
              <a:rPr lang="ru-RU" sz="2400" dirty="0" err="1" smtClean="0"/>
              <a:t>уызбр</a:t>
            </a:r>
            <a:r>
              <a:rPr lang="ru-RU" sz="2400" dirty="0" smtClean="0"/>
              <a:t>, </a:t>
            </a:r>
            <a:r>
              <a:rPr lang="ru-RU" sz="2400" dirty="0" err="1" smtClean="0"/>
              <a:t>итгыр</a:t>
            </a:r>
            <a:r>
              <a:rPr lang="ru-RU" sz="2400" dirty="0" smtClean="0"/>
              <a:t>, </a:t>
            </a:r>
            <a:r>
              <a:rPr lang="ru-RU" sz="2400" dirty="0" err="1" smtClean="0"/>
              <a:t>вдрыы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000" dirty="0" smtClean="0"/>
              <a:t>2.Шарады.</a:t>
            </a:r>
          </a:p>
          <a:p>
            <a:pPr>
              <a:buNone/>
            </a:pPr>
            <a:r>
              <a:rPr lang="ru-RU" sz="2000" dirty="0" smtClean="0"/>
              <a:t>3.Ребусы.</a:t>
            </a:r>
          </a:p>
          <a:p>
            <a:pPr>
              <a:buNone/>
            </a:pPr>
            <a:r>
              <a:rPr lang="ru-RU" sz="2000" dirty="0" smtClean="0"/>
              <a:t>4.Загадки.</a:t>
            </a:r>
          </a:p>
          <a:p>
            <a:pPr>
              <a:buNone/>
            </a:pPr>
            <a:r>
              <a:rPr lang="ru-RU" sz="2000" dirty="0" smtClean="0"/>
              <a:t>5.Найди слово в словаре.</a:t>
            </a:r>
            <a:endParaRPr lang="ru-RU" sz="2000" dirty="0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8000"/>
                            </p:stCondLst>
                            <p:childTnLst>
                              <p:par>
                                <p:cTn id="4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0"/>
                            </p:stCondLst>
                            <p:childTnLst>
                              <p:par>
                                <p:cTn id="5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4000"/>
                            </p:stCondLst>
                            <p:childTnLst>
                              <p:par>
                                <p:cTn id="6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6000"/>
                            </p:stCondLst>
                            <p:childTnLst>
                              <p:par>
                                <p:cTn id="6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000"/>
                            </p:stCondLst>
                            <p:childTnLst>
                              <p:par>
                                <p:cTn id="7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0"/>
                            </p:stCondLst>
                            <p:childTnLst>
                              <p:par>
                                <p:cTn id="7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2000"/>
                            </p:stCondLst>
                            <p:childTnLst>
                              <p:par>
                                <p:cTn id="84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34000"/>
                            </p:stCondLst>
                            <p:childTnLst>
                              <p:par>
                                <p:cTn id="8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Упражнения для развития сознательного чтения.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Третья группа</a:t>
            </a:r>
            <a:r>
              <a:rPr lang="ru-RU" sz="2000" dirty="0" smtClean="0"/>
              <a:t>- работа с деформированными текстами.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Составь текст (перестановка предложений).</a:t>
            </a:r>
          </a:p>
          <a:p>
            <a:pPr marL="457200" indent="-457200">
              <a:buNone/>
            </a:pPr>
            <a:r>
              <a:rPr lang="ru-RU" sz="2000" dirty="0" smtClean="0"/>
              <a:t>2.Составь предложения к теме урока.</a:t>
            </a:r>
          </a:p>
          <a:p>
            <a:pPr marL="457200" indent="-457200">
              <a:buNone/>
            </a:pPr>
            <a:r>
              <a:rPr lang="ru-RU" sz="2000" dirty="0" smtClean="0"/>
              <a:t>3. Закончи рассказ.</a:t>
            </a: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Четвертая </a:t>
            </a:r>
            <a:r>
              <a:rPr lang="ru-RU" sz="2000" dirty="0" smtClean="0"/>
              <a:t>группа- работа с текстом.</a:t>
            </a:r>
          </a:p>
          <a:p>
            <a:pPr marL="457200" indent="-457200">
              <a:buAutoNum type="arabicPeriod"/>
            </a:pPr>
            <a:r>
              <a:rPr lang="ru-RU" sz="2000" dirty="0" smtClean="0"/>
              <a:t>Прочитай, ответь на вопросы написанные на доске.</a:t>
            </a:r>
          </a:p>
          <a:p>
            <a:pPr marL="457200" indent="-457200">
              <a:buNone/>
            </a:pPr>
            <a:r>
              <a:rPr lang="ru-RU" sz="2000" dirty="0" smtClean="0"/>
              <a:t>2. Расположи вопросы по порядку. Зачитай ответ на второй вопрос.</a:t>
            </a:r>
          </a:p>
          <a:p>
            <a:pPr marL="457200" indent="-457200">
              <a:buNone/>
            </a:pPr>
            <a:r>
              <a:rPr lang="ru-RU" sz="2000" dirty="0" smtClean="0"/>
              <a:t>3. Задай вопрос по тексту.</a:t>
            </a:r>
          </a:p>
          <a:p>
            <a:pPr marL="457200" indent="-457200">
              <a:buNone/>
            </a:pPr>
            <a:r>
              <a:rPr lang="ru-RU" sz="2000" dirty="0" smtClean="0"/>
              <a:t>4. Определим, сколько частей в тексте.</a:t>
            </a:r>
          </a:p>
          <a:p>
            <a:pPr marL="457200" indent="-457200">
              <a:buNone/>
            </a:pPr>
            <a:r>
              <a:rPr lang="ru-RU" sz="2000" dirty="0" smtClean="0"/>
              <a:t>5.Работа над заголовком.</a:t>
            </a:r>
          </a:p>
          <a:p>
            <a:pPr marL="457200" indent="-457200">
              <a:buNone/>
            </a:pPr>
            <a:r>
              <a:rPr lang="ru-RU" sz="2000" dirty="0" smtClean="0"/>
              <a:t>6. Выборочное чтение.</a:t>
            </a:r>
          </a:p>
          <a:p>
            <a:pPr marL="457200" indent="-457200">
              <a:buNone/>
            </a:pPr>
            <a:r>
              <a:rPr lang="ru-RU" sz="2000" dirty="0" smtClean="0"/>
              <a:t>7.Пересказ по вопросам и без них.</a:t>
            </a:r>
          </a:p>
          <a:p>
            <a:pPr marL="457200" indent="-457200">
              <a:buNone/>
            </a:pPr>
            <a:r>
              <a:rPr lang="ru-RU" sz="2000" dirty="0" smtClean="0"/>
              <a:t>8. Составление плана текста.</a:t>
            </a:r>
            <a:endParaRPr lang="ru-RU" sz="2000" dirty="0"/>
          </a:p>
        </p:txBody>
      </p:sp>
      <p:pic>
        <p:nvPicPr>
          <p:cNvPr id="1026" name="Picture 2" descr="C:\Users\777\Pictures\guest-1[1]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4786322"/>
            <a:ext cx="1066800" cy="100012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Упражнения для формирования правильности чтения.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Первая группа- упражнения, на развитие внимания , памяти.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1.Опиши предмет.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Опиши движущийся предмет.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3.Повтори, что сказал учитель.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Выбери слова на данный звук.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5. Встаньте те, у кого в имени, отчестве, фамилии есть данный звук.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6.»</a:t>
            </a:r>
            <a:r>
              <a:rPr lang="ru-RU" sz="2400" dirty="0" err="1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Фотоглаз</a:t>
            </a: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7. Заучивание четверостиший.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8. Повтори скороговорку.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Вторая группа- упражнения со словами.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1.Чтениеслов, отличающихся одной буквой.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2. Чтение слов, имеющих одинаковые приставки, окончания.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3. Чтение «перевертышей»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      Лев ел волов.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4. Предварительное по слоговое чтение слов, имеющих  сложный слоговой или морфемный состав.</a:t>
            </a:r>
            <a:endParaRPr lang="ru-RU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840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Система работы по формированию навыков чтения</vt:lpstr>
      <vt:lpstr>Сущность педагогического опыта</vt:lpstr>
      <vt:lpstr>Приемы, способствующие развитию навыков чтения у учащихся.</vt:lpstr>
      <vt:lpstr>Упражнения:</vt:lpstr>
      <vt:lpstr>Урок можно начинать с игровой разминки, т.е. с работы над постановкой дыхания и развитием четкости произношения:</vt:lpstr>
      <vt:lpstr>Далее проводится</vt:lpstr>
      <vt:lpstr>Упражнения для развития сознательного чтения.</vt:lpstr>
      <vt:lpstr>Упражнения для развития сознательного чтения.</vt:lpstr>
      <vt:lpstr>Упражнения для формирования правильности чтения.</vt:lpstr>
      <vt:lpstr>Упражнения для развития беглости чтения.</vt:lpstr>
      <vt:lpstr>Упражнения для развития выразительности чтения.</vt:lpstr>
      <vt:lpstr>Целесообразно</vt:lpstr>
      <vt:lpstr>Для отслеживания динамики техники чтения можно использовать групповые, индивидуальные графики.</vt:lpstr>
      <vt:lpstr>Фиксацию данных может проводить как учитель, так и администратор. Практическое изображение дает яркую картину, иллюстрирующую  навыки чтения в каждом классе, их умение как показатель работы учителя, и одновременно сигнализирует руководству о необходимости принятия управленческого решения.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по формированию навыков чтения</dc:title>
  <dc:creator>777</dc:creator>
  <cp:lastModifiedBy>777</cp:lastModifiedBy>
  <cp:revision>34</cp:revision>
  <dcterms:created xsi:type="dcterms:W3CDTF">2009-12-27T16:55:28Z</dcterms:created>
  <dcterms:modified xsi:type="dcterms:W3CDTF">2010-01-17T12:25:51Z</dcterms:modified>
</cp:coreProperties>
</file>