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0" r:id="rId4"/>
    <p:sldId id="262" r:id="rId5"/>
    <p:sldId id="263" r:id="rId6"/>
    <p:sldId id="276" r:id="rId7"/>
    <p:sldId id="265" r:id="rId8"/>
    <p:sldId id="266" r:id="rId9"/>
    <p:sldId id="269" r:id="rId10"/>
    <p:sldId id="267" r:id="rId11"/>
    <p:sldId id="268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8" d="100"/>
          <a:sy n="78" d="100"/>
        </p:scale>
        <p:origin x="-96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5F8978B-D7AC-4233-8374-FE5E27C6C934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3998C86-E440-4C52-B684-5EEB15914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978B-D7AC-4233-8374-FE5E27C6C934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98C86-E440-4C52-B684-5EEB15914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978B-D7AC-4233-8374-FE5E27C6C934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98C86-E440-4C52-B684-5EEB15914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978B-D7AC-4233-8374-FE5E27C6C934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98C86-E440-4C52-B684-5EEB15914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978B-D7AC-4233-8374-FE5E27C6C934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98C86-E440-4C52-B684-5EEB15914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978B-D7AC-4233-8374-FE5E27C6C934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98C86-E440-4C52-B684-5EEB15914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5F8978B-D7AC-4233-8374-FE5E27C6C934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998C86-E440-4C52-B684-5EEB15914E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5F8978B-D7AC-4233-8374-FE5E27C6C934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3998C86-E440-4C52-B684-5EEB15914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978B-D7AC-4233-8374-FE5E27C6C934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98C86-E440-4C52-B684-5EEB15914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978B-D7AC-4233-8374-FE5E27C6C934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98C86-E440-4C52-B684-5EEB15914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978B-D7AC-4233-8374-FE5E27C6C934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98C86-E440-4C52-B684-5EEB15914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5F8978B-D7AC-4233-8374-FE5E27C6C934}" type="datetimeFigureOut">
              <a:rPr lang="ru-RU" smtClean="0"/>
              <a:pPr/>
              <a:t>21.10.2015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3998C86-E440-4C52-B684-5EEB15914EE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736303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Условия использования подвижных игр и эстафет в физическом развитии дошкольников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3645024"/>
            <a:ext cx="6400800" cy="2184648"/>
          </a:xfrm>
        </p:spPr>
        <p:txBody>
          <a:bodyPr>
            <a:normAutofit fontScale="85000" lnSpcReduction="10000"/>
          </a:bodyPr>
          <a:lstStyle/>
          <a:p>
            <a:pPr algn="r"/>
            <a:r>
              <a:rPr lang="ru-RU" i="1" dirty="0" smtClean="0"/>
              <a:t>Игра, как никакая другая деятельность способна организовать все силы ребёнка, наполнить его существо самыми яркими эмоциями и таким образом в одно время заглушить чувство усталости и доводить до высшей степени работоспособность организма</a:t>
            </a:r>
            <a:r>
              <a:rPr lang="ru-RU" dirty="0" smtClean="0"/>
              <a:t> </a:t>
            </a:r>
          </a:p>
          <a:p>
            <a:pPr algn="r"/>
            <a:r>
              <a:rPr lang="ru-RU" dirty="0" smtClean="0"/>
              <a:t>Е.А.Аркин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357166"/>
            <a:ext cx="8051954" cy="11316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chemeClr val="tx1"/>
                </a:solidFill>
              </a:rPr>
              <a:t>Для закрепления правил в игре используются приемами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0716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-четкое объяснение правил с учетом содержания игры и характера самих правил;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-повторение правил перед игрой, чтобы еще раз напомнить, нацелить детей на их выполнение;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-поощрение и контроль воспитателя за выполнением правил;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-контроль детей за соблюдением правил;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-усложнение правил по мере освоения их детьми;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-изменения правил при определенных условиях;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-индивидуальная работа с детьми, нарушающими правила.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Условия использования подвижных игр в работе с дошкольниками</a:t>
            </a:r>
            <a:endParaRPr lang="ru-RU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Соответствие возрасту и двигательным возможностям детей, учет индивидуальных особенностей.</a:t>
            </a:r>
          </a:p>
          <a:p>
            <a:r>
              <a:rPr lang="ru-RU" dirty="0" smtClean="0"/>
              <a:t>Обеспечение дифференцированного подхода.</a:t>
            </a:r>
          </a:p>
          <a:p>
            <a:r>
              <a:rPr lang="ru-RU" dirty="0" smtClean="0"/>
              <a:t>Разнообразие игр по основным движениям и степени нагрузки.</a:t>
            </a:r>
          </a:p>
          <a:p>
            <a:r>
              <a:rPr lang="ru-RU" dirty="0" smtClean="0"/>
              <a:t>Четкая классификация и систематизация игр.</a:t>
            </a:r>
          </a:p>
          <a:p>
            <a:r>
              <a:rPr lang="ru-RU" dirty="0" smtClean="0"/>
              <a:t>Органичное сочетание подвижных игр и задач занятия (для использования игр на занятиях).</a:t>
            </a:r>
          </a:p>
          <a:p>
            <a:r>
              <a:rPr lang="ru-RU" dirty="0" smtClean="0"/>
              <a:t>Использование в повседневной деятельности подвижных игр, рекомендованных инструктором.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7532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dirty="0" smtClean="0"/>
              <a:t>Сочетание подвижных игр и задач занятия</a:t>
            </a:r>
            <a:endParaRPr lang="ru-RU" sz="28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67544" y="980728"/>
            <a:ext cx="4040188" cy="87727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endParaRPr lang="ru-RU" dirty="0" smtClean="0">
              <a:solidFill>
                <a:schemeClr val="tx2">
                  <a:lumMod val="1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1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10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Задачи занятия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572000" y="980728"/>
            <a:ext cx="4040188" cy="86409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Подвижная игра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2204864"/>
            <a:ext cx="4038600" cy="391066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Закреплять умение выполнять прыжки на двух ногах с продвижением вперед в подвижной игре «___», развивать силу ловкость.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xfrm>
            <a:off x="4649788" y="2276872"/>
            <a:ext cx="4038600" cy="383865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Игра «Зайцы и Лисичка» средней степени подвижности, с прыжками, сюжетная, развитие силы</a:t>
            </a:r>
            <a:endParaRPr lang="ru-RU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4211960" y="3429000"/>
            <a:ext cx="79208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714876" y="1643050"/>
            <a:ext cx="4040188" cy="116531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Планируются игры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500042"/>
            <a:ext cx="8382000" cy="106984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Сочетание подвижных игр и задач занятия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57200" y="1399592"/>
            <a:ext cx="4040188" cy="109330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Задачи занятия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7544" y="2564904"/>
            <a:ext cx="4038600" cy="347861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Учить выполнять </a:t>
            </a:r>
            <a:r>
              <a:rPr lang="ru-RU" i="1" dirty="0" smtClean="0"/>
              <a:t>прыжки</a:t>
            </a:r>
            <a:r>
              <a:rPr lang="ru-RU" dirty="0" smtClean="0"/>
              <a:t> на двух ногах с продвижением вперед из обруча в обруч по прямой (сила, нагрузка на ноги, корпус)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xfrm>
            <a:off x="4649788" y="2636912"/>
            <a:ext cx="4038600" cy="347861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Подвижная игра средней степени подвижности </a:t>
            </a:r>
            <a:r>
              <a:rPr lang="ru-RU" u="sng" dirty="0" smtClean="0"/>
              <a:t>без прыжков </a:t>
            </a:r>
            <a:r>
              <a:rPr lang="ru-RU" dirty="0" smtClean="0"/>
              <a:t>( лазанье, хороводная)</a:t>
            </a:r>
            <a:endParaRPr lang="ru-RU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4283968" y="3429000"/>
            <a:ext cx="57606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929190" y="1857364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Планируются игры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60925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dirty="0" smtClean="0"/>
              <a:t>Сочетание подвижных игр и задач занятия</a:t>
            </a:r>
            <a:endParaRPr lang="ru-RU" sz="28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67544" y="1412776"/>
            <a:ext cx="4040188" cy="8052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ru-RU" dirty="0" smtClean="0">
              <a:solidFill>
                <a:schemeClr val="tx2">
                  <a:lumMod val="10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Задачи занятия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643438" y="1357298"/>
            <a:ext cx="4040188" cy="8052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Не планируются!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7544" y="2204864"/>
            <a:ext cx="4038600" cy="383865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Учить </a:t>
            </a:r>
            <a:r>
              <a:rPr lang="ru-RU" i="1" dirty="0" smtClean="0"/>
              <a:t>лазать</a:t>
            </a:r>
            <a:r>
              <a:rPr lang="ru-RU" dirty="0" smtClean="0"/>
              <a:t> по гимнастической стенке разноименным способом  (сила, нагрузка на  руки, ноги, развитие внимания, координация).</a:t>
            </a:r>
          </a:p>
          <a:p>
            <a:r>
              <a:rPr lang="ru-RU" dirty="0" smtClean="0"/>
              <a:t>Закреплять навыки метания мяча двумя руками из-за головы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xfrm>
            <a:off x="4649788" y="2276872"/>
            <a:ext cx="4038600" cy="383865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Игры на внимание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Игры </a:t>
            </a: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с лазаньем и ползаньем</a:t>
            </a:r>
          </a:p>
          <a:p>
            <a:pPr>
              <a:buFont typeface="Arial" pitchFamily="34" charset="0"/>
              <a:buChar char="•"/>
            </a:pPr>
            <a:endParaRPr lang="ru-RU" b="1" dirty="0" smtClean="0">
              <a:solidFill>
                <a:schemeClr val="tx2">
                  <a:lumMod val="1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Игры малой подвижности 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4355976" y="3429000"/>
            <a:ext cx="43204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857752" y="1500174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 планируются!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60925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dirty="0" smtClean="0"/>
              <a:t>Сочетание подвижных игр и задач занятия</a:t>
            </a:r>
            <a:endParaRPr lang="ru-RU" sz="24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57200" y="836712"/>
            <a:ext cx="4040188" cy="79208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Задачи занятия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644008" y="836712"/>
            <a:ext cx="4040188" cy="7920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ПЛАНИРУЮТСЯ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7544" y="2204864"/>
            <a:ext cx="4038600" cy="383865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Учить лазать по гимнастической стенке разноименным способом  (сила, нагрузка на  руки, ноги, развитие внимания, координация).</a:t>
            </a:r>
          </a:p>
          <a:p>
            <a:r>
              <a:rPr lang="ru-RU" dirty="0" smtClean="0"/>
              <a:t>Закреплять навыки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xfrm>
            <a:off x="4649788" y="2204864"/>
            <a:ext cx="4038600" cy="391066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Игры с бегом на скорость, высокой или средней подвижности, с ходьбой и бегом.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4211960" y="3429000"/>
            <a:ext cx="79208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Планирование эстафет</a:t>
            </a:r>
            <a:endParaRPr lang="ru-RU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Только сочетаемые движения</a:t>
            </a:r>
          </a:p>
          <a:p>
            <a:r>
              <a:rPr lang="ru-RU" dirty="0" smtClean="0"/>
              <a:t>Не планировать упражнения в равновесии и на координацию</a:t>
            </a:r>
          </a:p>
          <a:p>
            <a:r>
              <a:rPr lang="ru-RU" dirty="0" smtClean="0"/>
              <a:t>Использовать ориентиры и разметку</a:t>
            </a:r>
          </a:p>
          <a:p>
            <a:r>
              <a:rPr lang="ru-RU" dirty="0" smtClean="0"/>
              <a:t>Брать не более трех-четырех основных движений, находящихся на этапе закрепления и совершенствования ( 3 этап)</a:t>
            </a:r>
          </a:p>
          <a:p>
            <a:pPr algn="ctr">
              <a:buFont typeface="Wingdings" pitchFamily="2" charset="2"/>
              <a:buChar char="Ø"/>
            </a:pPr>
            <a:r>
              <a:rPr lang="ru-RU" i="1" dirty="0" smtClean="0">
                <a:solidFill>
                  <a:schemeClr val="tx2">
                    <a:lumMod val="10000"/>
                  </a:schemeClr>
                </a:solidFill>
              </a:rPr>
              <a:t>Бег до обруча  </a:t>
            </a:r>
          </a:p>
          <a:p>
            <a:pPr algn="ctr">
              <a:buFont typeface="Wingdings" pitchFamily="2" charset="2"/>
              <a:buChar char="Ø"/>
            </a:pPr>
            <a:r>
              <a:rPr lang="ru-RU" i="1" dirty="0" smtClean="0">
                <a:solidFill>
                  <a:schemeClr val="tx2">
                    <a:lumMod val="10000"/>
                  </a:schemeClr>
                </a:solidFill>
              </a:rPr>
              <a:t>Прыжки на двух ногах с продвижением вперед из обруча в обруч</a:t>
            </a:r>
          </a:p>
          <a:p>
            <a:pPr algn="ctr">
              <a:buFont typeface="Wingdings" pitchFamily="2" charset="2"/>
              <a:buChar char="Ø"/>
            </a:pPr>
            <a:r>
              <a:rPr lang="ru-RU" i="1" dirty="0" smtClean="0">
                <a:solidFill>
                  <a:schemeClr val="tx2">
                    <a:lumMod val="10000"/>
                  </a:schemeClr>
                </a:solidFill>
              </a:rPr>
              <a:t>Забрасывание мяча в корзину</a:t>
            </a:r>
          </a:p>
          <a:p>
            <a:pPr algn="ctr">
              <a:buFont typeface="Wingdings" pitchFamily="2" charset="2"/>
              <a:buChar char="Ø"/>
            </a:pPr>
            <a:r>
              <a:rPr lang="ru-RU" i="1" dirty="0" smtClean="0">
                <a:solidFill>
                  <a:schemeClr val="tx2">
                    <a:lumMod val="10000"/>
                  </a:schemeClr>
                </a:solidFill>
              </a:rPr>
              <a:t>Бег обратно, оббежав корзину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Ошибки</a:t>
            </a:r>
            <a:endParaRPr lang="ru-RU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Игры планируются произвольно без связи с содержанием занятий</a:t>
            </a:r>
          </a:p>
          <a:p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Игры однообразные на одно основное движение без учета физической нагрузки</a:t>
            </a:r>
          </a:p>
          <a:p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Много разных игр, но ни одна не закрепляется</a:t>
            </a:r>
          </a:p>
          <a:p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Эстафеты перегружены движениями</a:t>
            </a:r>
          </a:p>
          <a:p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В эстафеты включаются не до </a:t>
            </a:r>
            <a:r>
              <a:rPr lang="ru-RU" smtClean="0">
                <a:solidFill>
                  <a:schemeClr val="tx2">
                    <a:lumMod val="10000"/>
                  </a:schemeClr>
                </a:solidFill>
              </a:rPr>
              <a:t>конца освоенные </a:t>
            </a:r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движения</a:t>
            </a:r>
            <a:endParaRPr lang="ru-RU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Понятие «подвижная игра»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err="1" smtClean="0"/>
              <a:t>Л.В.Былеева</a:t>
            </a:r>
            <a:r>
              <a:rPr lang="ru-RU" dirty="0" smtClean="0"/>
              <a:t> рассматривает подвижную игру – как игру, в основу которой положен комплекс </a:t>
            </a:r>
            <a:r>
              <a:rPr lang="ru-RU" u="sng" dirty="0" smtClean="0"/>
              <a:t>активных двигательных действий. </a:t>
            </a:r>
          </a:p>
          <a:p>
            <a:r>
              <a:rPr lang="ru-RU" b="1" dirty="0" smtClean="0"/>
              <a:t>Н.Н.Кожухова, Л.Н.Рыжкова, </a:t>
            </a:r>
            <a:r>
              <a:rPr lang="ru-RU" dirty="0" smtClean="0"/>
              <a:t>определяют подвижную игру как сложную </a:t>
            </a:r>
            <a:r>
              <a:rPr lang="ru-RU" i="1" dirty="0" smtClean="0"/>
              <a:t>эмоциональную </a:t>
            </a:r>
            <a:r>
              <a:rPr lang="ru-RU" dirty="0" smtClean="0"/>
              <a:t>деятельность детей, направленную на решение двигательных задач, основанную на </a:t>
            </a:r>
            <a:r>
              <a:rPr lang="ru-RU" i="1" dirty="0" smtClean="0"/>
              <a:t>движении и наличии правил.</a:t>
            </a:r>
          </a:p>
          <a:p>
            <a:r>
              <a:rPr lang="ru-RU" dirty="0" smtClean="0"/>
              <a:t>По мнению </a:t>
            </a:r>
            <a:r>
              <a:rPr lang="ru-RU" b="1" dirty="0" smtClean="0"/>
              <a:t>Е.А.Тимофеевой, </a:t>
            </a:r>
            <a:r>
              <a:rPr lang="ru-RU" dirty="0" smtClean="0"/>
              <a:t>в подвижной игре все играющие обязательно вовлекаются </a:t>
            </a:r>
            <a:r>
              <a:rPr lang="ru-RU" i="1" dirty="0" smtClean="0"/>
              <a:t>в активные двигательные действия, </a:t>
            </a:r>
            <a:r>
              <a:rPr lang="ru-RU" dirty="0" smtClean="0"/>
              <a:t>которые обусловлены сюжетом и правилами игры и направлены на достижение </a:t>
            </a:r>
            <a:r>
              <a:rPr lang="ru-RU" i="1" dirty="0" smtClean="0"/>
              <a:t>определённой цели</a:t>
            </a:r>
            <a:r>
              <a:rPr lang="ru-RU" dirty="0" smtClean="0"/>
              <a:t>, поставленной перед детьми.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800200"/>
          </a:xfrm>
        </p:spPr>
        <p:txBody>
          <a:bodyPr>
            <a:normAutofit fontScale="90000"/>
          </a:bodyPr>
          <a:lstStyle/>
          <a:p>
            <a:pPr algn="ctr">
              <a:buFont typeface="Arial" pitchFamily="34" charset="0"/>
              <a:buChar char="•"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Признаки, положенные в основу классификаций подвижных игр:</a:t>
            </a:r>
            <a:r>
              <a:rPr lang="ru-RU" sz="3600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ru-RU" sz="3600" dirty="0" smtClean="0">
                <a:solidFill>
                  <a:schemeClr val="bg2">
                    <a:lumMod val="75000"/>
                  </a:schemeClr>
                </a:solidFill>
              </a:rPr>
            </a:br>
            <a:endParaRPr lang="ru-RU" sz="36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>
            <a:normAutofit/>
          </a:bodyPr>
          <a:lstStyle/>
          <a:p>
            <a:r>
              <a:rPr lang="ru-RU" dirty="0" smtClean="0"/>
              <a:t>-по двигательному содержанию;</a:t>
            </a:r>
          </a:p>
          <a:p>
            <a:r>
              <a:rPr lang="ru-RU" dirty="0" smtClean="0"/>
              <a:t>-по возрасту играющих;</a:t>
            </a:r>
          </a:p>
          <a:p>
            <a:r>
              <a:rPr lang="ru-RU" dirty="0" smtClean="0"/>
              <a:t>-по преимущественному формированию физических качеств;</a:t>
            </a:r>
          </a:p>
          <a:p>
            <a:r>
              <a:rPr lang="ru-RU" dirty="0" smtClean="0"/>
              <a:t>-по использованию пособий и снарядов;</a:t>
            </a:r>
          </a:p>
          <a:p>
            <a:r>
              <a:rPr lang="ru-RU" dirty="0" smtClean="0"/>
              <a:t>-по степени физической нагрузки.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29600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Классификация подвижных игр по двигательному содержанию.</a:t>
            </a:r>
            <a:br>
              <a:rPr lang="ru-RU" dirty="0" smtClean="0">
                <a:solidFill>
                  <a:schemeClr val="bg2">
                    <a:lumMod val="75000"/>
                  </a:schemeClr>
                </a:solidFill>
              </a:rPr>
            </a:b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95192"/>
          </a:xfrm>
        </p:spPr>
        <p:txBody>
          <a:bodyPr>
            <a:normAutofit/>
          </a:bodyPr>
          <a:lstStyle/>
          <a:p>
            <a:pPr algn="ctr"/>
            <a:endParaRPr lang="ru-RU" b="1" dirty="0" smtClean="0"/>
          </a:p>
          <a:p>
            <a:pPr algn="ctr">
              <a:lnSpc>
                <a:spcPct val="150000"/>
              </a:lnSpc>
            </a:pPr>
            <a:r>
              <a:rPr lang="ru-RU" b="1" dirty="0" smtClean="0"/>
              <a:t>Игры с ходьбой</a:t>
            </a:r>
          </a:p>
          <a:p>
            <a:pPr algn="ctr">
              <a:lnSpc>
                <a:spcPct val="150000"/>
              </a:lnSpc>
            </a:pPr>
            <a:r>
              <a:rPr lang="ru-RU" b="1" dirty="0" smtClean="0"/>
              <a:t>Игры с бегом</a:t>
            </a:r>
          </a:p>
          <a:p>
            <a:pPr algn="ctr">
              <a:lnSpc>
                <a:spcPct val="150000"/>
              </a:lnSpc>
            </a:pPr>
            <a:r>
              <a:rPr lang="ru-RU" b="1" dirty="0" smtClean="0"/>
              <a:t>Игры с лазаньем</a:t>
            </a:r>
          </a:p>
          <a:p>
            <a:pPr algn="ctr">
              <a:lnSpc>
                <a:spcPct val="150000"/>
              </a:lnSpc>
            </a:pPr>
            <a:r>
              <a:rPr lang="ru-RU" b="1" dirty="0" smtClean="0"/>
              <a:t>Игры с прыжками</a:t>
            </a:r>
          </a:p>
          <a:p>
            <a:pPr algn="ctr">
              <a:lnSpc>
                <a:spcPct val="150000"/>
              </a:lnSpc>
            </a:pPr>
            <a:r>
              <a:rPr lang="ru-RU" b="1" dirty="0" smtClean="0"/>
              <a:t>Игры с метанием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По степени физической нагрузки.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Игры большой подвижности</a:t>
            </a:r>
          </a:p>
          <a:p>
            <a:pPr>
              <a:buNone/>
            </a:pPr>
            <a:r>
              <a:rPr lang="ru-RU" dirty="0" smtClean="0"/>
              <a:t>Одновременно участвует вся группа детей. Построены они в основном на таких движениях, как длительный или ускоренный бег и прыжки на скорость, могут иметь разные комбинации движений.</a:t>
            </a:r>
          </a:p>
          <a:p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Игры средней подвижности</a:t>
            </a:r>
          </a:p>
          <a:p>
            <a:pPr>
              <a:buNone/>
            </a:pPr>
            <a:r>
              <a:rPr lang="ru-RU" dirty="0" smtClean="0"/>
              <a:t>Активно участвует вся группа, но характер движений играющих относительно спокойный (ходьба, передача предметов) или движение выполняется подгруппами.</a:t>
            </a:r>
          </a:p>
          <a:p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Игры малой подвижности</a:t>
            </a:r>
          </a:p>
          <a:p>
            <a:pPr>
              <a:buNone/>
            </a:pPr>
            <a:r>
              <a:rPr lang="ru-RU" dirty="0" smtClean="0"/>
              <a:t>Движения выполняются в медленном темпе,  есть статичные положения, часто с проговариванием и пением, с одним водящим или без него, творческие игры, дидактической направленности, (игры с ходьбой, игры на внимание и координацию).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Варьирование  нагрузки</a:t>
            </a:r>
            <a:endParaRPr lang="ru-RU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Количество повторов игры</a:t>
            </a:r>
          </a:p>
          <a:p>
            <a:r>
              <a:rPr lang="ru-RU" dirty="0" smtClean="0"/>
              <a:t>Качество  и размер площадки</a:t>
            </a:r>
          </a:p>
          <a:p>
            <a:r>
              <a:rPr lang="ru-RU" dirty="0" smtClean="0"/>
              <a:t>Наличие атрибутов</a:t>
            </a:r>
            <a:r>
              <a:rPr lang="ru-RU" smtClean="0"/>
              <a:t>, сюжета</a:t>
            </a:r>
            <a:endParaRPr lang="ru-RU" dirty="0" smtClean="0"/>
          </a:p>
          <a:p>
            <a:r>
              <a:rPr lang="ru-RU" dirty="0" smtClean="0"/>
              <a:t>Наличие  разных комбинаций движений</a:t>
            </a:r>
          </a:p>
          <a:p>
            <a:r>
              <a:rPr lang="ru-RU" dirty="0" smtClean="0"/>
              <a:t>Степень освоенности движений</a:t>
            </a:r>
          </a:p>
          <a:p>
            <a:r>
              <a:rPr lang="ru-RU" dirty="0" smtClean="0"/>
              <a:t>Темп игры</a:t>
            </a:r>
          </a:p>
          <a:p>
            <a:r>
              <a:rPr lang="ru-RU" dirty="0" smtClean="0"/>
              <a:t>Количество водящих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8836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МЕТОДИКА РУКОВОДСТВА</a:t>
            </a:r>
            <a:endParaRPr lang="ru-RU" sz="3200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51176"/>
          </a:xfrm>
        </p:spPr>
        <p:txBody>
          <a:bodyPr/>
          <a:lstStyle/>
          <a:p>
            <a:pPr algn="ctr">
              <a:buNone/>
            </a:pPr>
            <a:r>
              <a:rPr lang="ru-RU" b="1" i="1" dirty="0" smtClean="0"/>
              <a:t>Младший возраст</a:t>
            </a:r>
          </a:p>
          <a:p>
            <a:r>
              <a:rPr lang="ru-RU" dirty="0" smtClean="0"/>
              <a:t>Правила просты и  предварительно не объясняются</a:t>
            </a:r>
          </a:p>
          <a:p>
            <a:r>
              <a:rPr lang="ru-RU" dirty="0" smtClean="0"/>
              <a:t>Игры носят сюжетный характер</a:t>
            </a:r>
          </a:p>
          <a:p>
            <a:r>
              <a:rPr lang="ru-RU" dirty="0" smtClean="0"/>
              <a:t>Воспитатель исполняет  ведущую роль</a:t>
            </a:r>
          </a:p>
          <a:p>
            <a:r>
              <a:rPr lang="ru-RU" dirty="0" smtClean="0"/>
              <a:t>Простое двигательное содержание 1-2 движения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8836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МЕТОДИКА РУКОВОДСТВА</a:t>
            </a:r>
            <a:endParaRPr lang="ru-RU" sz="3200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5117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i="1" dirty="0" smtClean="0"/>
              <a:t>Старший  возраст</a:t>
            </a:r>
          </a:p>
          <a:p>
            <a:r>
              <a:rPr lang="ru-RU" dirty="0" smtClean="0"/>
              <a:t>Правила более сложные предварительно объясняются педагогом </a:t>
            </a:r>
          </a:p>
          <a:p>
            <a:r>
              <a:rPr lang="ru-RU" dirty="0" smtClean="0"/>
              <a:t>Игры носят  бессюжетный и сюжетный характер</a:t>
            </a:r>
          </a:p>
          <a:p>
            <a:r>
              <a:rPr lang="ru-RU" dirty="0" smtClean="0"/>
              <a:t>Воспитатель  не исполняет  ведущую роль</a:t>
            </a:r>
          </a:p>
          <a:p>
            <a:r>
              <a:rPr lang="ru-RU" dirty="0" smtClean="0"/>
              <a:t>Более сложное двигательное содержание 1-3  движения</a:t>
            </a:r>
          </a:p>
          <a:p>
            <a:r>
              <a:rPr lang="ru-RU" dirty="0" smtClean="0"/>
              <a:t>Вводятся игры соревновательного и творческого характера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Подготовка к игре</a:t>
            </a:r>
            <a:endParaRPr lang="ru-RU" b="1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Название игры</a:t>
            </a:r>
          </a:p>
          <a:p>
            <a:r>
              <a:rPr lang="ru-RU" dirty="0" smtClean="0"/>
              <a:t>Расположение, размещение детей на площадке</a:t>
            </a:r>
          </a:p>
          <a:p>
            <a:r>
              <a:rPr lang="ru-RU" dirty="0" smtClean="0"/>
              <a:t>Объяснение правил и определение ведущего движения</a:t>
            </a:r>
          </a:p>
          <a:p>
            <a:r>
              <a:rPr lang="ru-RU" dirty="0" smtClean="0"/>
              <a:t>Выбор водящего</a:t>
            </a:r>
          </a:p>
          <a:p>
            <a:r>
              <a:rPr lang="ru-RU" dirty="0" smtClean="0"/>
              <a:t>Подведение итогов игры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125</TotalTime>
  <Words>793</Words>
  <Application>Microsoft Office PowerPoint</Application>
  <PresentationFormat>Экран (4:3)</PresentationFormat>
  <Paragraphs>131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Городская</vt:lpstr>
      <vt:lpstr>  Условия использования подвижных игр и эстафет в физическом развитии дошкольников</vt:lpstr>
      <vt:lpstr>Понятие «подвижная игра»</vt:lpstr>
      <vt:lpstr>  Признаки, положенные в основу классификаций подвижных игр: </vt:lpstr>
      <vt:lpstr>    Классификация подвижных игр по двигательному содержанию. </vt:lpstr>
      <vt:lpstr>По степени физической нагрузки.</vt:lpstr>
      <vt:lpstr>Варьирование  нагрузки</vt:lpstr>
      <vt:lpstr>МЕТОДИКА РУКОВОДСТВА</vt:lpstr>
      <vt:lpstr>МЕТОДИКА РУКОВОДСТВА</vt:lpstr>
      <vt:lpstr>Подготовка к игре</vt:lpstr>
      <vt:lpstr>    Для закрепления правил в игре используются приемами </vt:lpstr>
      <vt:lpstr>Условия использования подвижных игр в работе с дошкольниками</vt:lpstr>
      <vt:lpstr>Сочетание подвижных игр и задач занятия</vt:lpstr>
      <vt:lpstr>Сочетание подвижных игр и задач занятия</vt:lpstr>
      <vt:lpstr>Сочетание подвижных игр и задач занятия</vt:lpstr>
      <vt:lpstr>Сочетание подвижных игр и задач занятия</vt:lpstr>
      <vt:lpstr>Планирование эстафет</vt:lpstr>
      <vt:lpstr>Ошибки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Подвижные игры как средство и метод физического воспитания</dc:title>
  <dc:creator>MARIA</dc:creator>
  <cp:lastModifiedBy>Мариночка</cp:lastModifiedBy>
  <cp:revision>28</cp:revision>
  <dcterms:created xsi:type="dcterms:W3CDTF">2013-11-29T16:01:52Z</dcterms:created>
  <dcterms:modified xsi:type="dcterms:W3CDTF">2015-10-21T05:31:17Z</dcterms:modified>
</cp:coreProperties>
</file>