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DE9FD"/>
    <a:srgbClr val="F8BEF9"/>
    <a:srgbClr val="A9499E"/>
    <a:srgbClr val="0602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56" autoAdjust="0"/>
  </p:normalViewPr>
  <p:slideViewPr>
    <p:cSldViewPr>
      <p:cViewPr>
        <p:scale>
          <a:sx n="100" d="100"/>
          <a:sy n="100" d="100"/>
        </p:scale>
        <p:origin x="-28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8D3C9-BE3C-4482-A49A-5EA82D499D6D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A7418-0009-456C-B0AB-CFB1335D25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A7418-0009-456C-B0AB-CFB1335D25F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0116-90FB-4FF1-8AC9-FCC3C39D0D69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80116-90FB-4FF1-8AC9-FCC3C39D0D69}" type="datetimeFigureOut">
              <a:rPr lang="ru-RU" smtClean="0"/>
              <a:pPr/>
              <a:t>15.05.2012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2A69-5C6B-4696-91F2-F23425493D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Группа 64"/>
          <p:cNvGrpSpPr/>
          <p:nvPr/>
        </p:nvGrpSpPr>
        <p:grpSpPr>
          <a:xfrm>
            <a:off x="971600" y="2420888"/>
            <a:ext cx="7344816" cy="2664296"/>
            <a:chOff x="899592" y="1988840"/>
            <a:chExt cx="7344816" cy="266429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1187624" y="2060848"/>
              <a:ext cx="7056784" cy="1296144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115616" y="2276872"/>
              <a:ext cx="7056784" cy="1296144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971600" y="2492896"/>
              <a:ext cx="7128792" cy="1296144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971600" y="2708920"/>
              <a:ext cx="7056784" cy="1296144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899592" y="2924944"/>
              <a:ext cx="7056784" cy="1296144"/>
            </a:xfrm>
            <a:prstGeom prst="line">
              <a:avLst/>
            </a:prstGeom>
            <a:ln w="1905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971600" y="2636912"/>
              <a:ext cx="862782" cy="2016224"/>
            </a:xfrm>
            <a:custGeom>
              <a:avLst/>
              <a:gdLst/>
              <a:ahLst/>
              <a:cxnLst>
                <a:cxn ang="0">
                  <a:pos x="780" y="2580"/>
                </a:cxn>
                <a:cxn ang="0">
                  <a:pos x="600" y="2580"/>
                </a:cxn>
                <a:cxn ang="0">
                  <a:pos x="780" y="2220"/>
                </a:cxn>
                <a:cxn ang="0">
                  <a:pos x="1500" y="2220"/>
                </a:cxn>
                <a:cxn ang="0">
                  <a:pos x="1680" y="2760"/>
                </a:cxn>
                <a:cxn ang="0">
                  <a:pos x="600" y="3120"/>
                </a:cxn>
                <a:cxn ang="0">
                  <a:pos x="60" y="2760"/>
                </a:cxn>
                <a:cxn ang="0">
                  <a:pos x="240" y="2220"/>
                </a:cxn>
                <a:cxn ang="0">
                  <a:pos x="960" y="1860"/>
                </a:cxn>
                <a:cxn ang="0">
                  <a:pos x="1140" y="960"/>
                </a:cxn>
                <a:cxn ang="0">
                  <a:pos x="600" y="420"/>
                </a:cxn>
                <a:cxn ang="0">
                  <a:pos x="1140" y="3480"/>
                </a:cxn>
                <a:cxn ang="0">
                  <a:pos x="960" y="3660"/>
                </a:cxn>
                <a:cxn ang="0">
                  <a:pos x="960" y="3480"/>
                </a:cxn>
              </a:cxnLst>
              <a:rect l="0" t="0" r="r" b="b"/>
              <a:pathLst>
                <a:path w="1830" h="4020">
                  <a:moveTo>
                    <a:pt x="780" y="2580"/>
                  </a:moveTo>
                  <a:cubicBezTo>
                    <a:pt x="690" y="2610"/>
                    <a:pt x="600" y="2640"/>
                    <a:pt x="600" y="2580"/>
                  </a:cubicBezTo>
                  <a:cubicBezTo>
                    <a:pt x="600" y="2520"/>
                    <a:pt x="630" y="2280"/>
                    <a:pt x="780" y="2220"/>
                  </a:cubicBezTo>
                  <a:cubicBezTo>
                    <a:pt x="930" y="2160"/>
                    <a:pt x="1350" y="2130"/>
                    <a:pt x="1500" y="2220"/>
                  </a:cubicBezTo>
                  <a:cubicBezTo>
                    <a:pt x="1650" y="2310"/>
                    <a:pt x="1830" y="2610"/>
                    <a:pt x="1680" y="2760"/>
                  </a:cubicBezTo>
                  <a:cubicBezTo>
                    <a:pt x="1530" y="2910"/>
                    <a:pt x="870" y="3120"/>
                    <a:pt x="600" y="3120"/>
                  </a:cubicBezTo>
                  <a:cubicBezTo>
                    <a:pt x="330" y="3120"/>
                    <a:pt x="120" y="2910"/>
                    <a:pt x="60" y="2760"/>
                  </a:cubicBezTo>
                  <a:cubicBezTo>
                    <a:pt x="0" y="2610"/>
                    <a:pt x="90" y="2370"/>
                    <a:pt x="240" y="2220"/>
                  </a:cubicBezTo>
                  <a:cubicBezTo>
                    <a:pt x="390" y="2070"/>
                    <a:pt x="810" y="2070"/>
                    <a:pt x="960" y="1860"/>
                  </a:cubicBezTo>
                  <a:cubicBezTo>
                    <a:pt x="1110" y="1650"/>
                    <a:pt x="1200" y="1200"/>
                    <a:pt x="1140" y="960"/>
                  </a:cubicBezTo>
                  <a:cubicBezTo>
                    <a:pt x="1080" y="720"/>
                    <a:pt x="600" y="0"/>
                    <a:pt x="600" y="420"/>
                  </a:cubicBezTo>
                  <a:cubicBezTo>
                    <a:pt x="600" y="840"/>
                    <a:pt x="1080" y="2940"/>
                    <a:pt x="1140" y="3480"/>
                  </a:cubicBezTo>
                  <a:cubicBezTo>
                    <a:pt x="1200" y="4020"/>
                    <a:pt x="990" y="3660"/>
                    <a:pt x="960" y="3660"/>
                  </a:cubicBezTo>
                  <a:cubicBezTo>
                    <a:pt x="930" y="3660"/>
                    <a:pt x="960" y="3510"/>
                    <a:pt x="960" y="3480"/>
                  </a:cubicBezTo>
                </a:path>
              </a:pathLst>
            </a:custGeom>
            <a:noFill/>
            <a:ln w="101600" cap="rnd">
              <a:solidFill>
                <a:srgbClr val="66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 rot="20774118">
              <a:off x="1941260" y="4060107"/>
              <a:ext cx="504056" cy="3429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 flipV="1">
              <a:off x="1835696" y="4149078"/>
              <a:ext cx="720080" cy="1440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H="1" flipV="1">
              <a:off x="2339752" y="2996952"/>
              <a:ext cx="114300" cy="122758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339752" y="2996952"/>
              <a:ext cx="495300" cy="647700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 flipV="1">
              <a:off x="3131840" y="2780928"/>
              <a:ext cx="77192" cy="1124744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 rot="20956447">
              <a:off x="2722847" y="3835945"/>
              <a:ext cx="532003" cy="297701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3131840" y="2780928"/>
              <a:ext cx="495300" cy="647700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H="1" flipV="1">
              <a:off x="3923928" y="2564904"/>
              <a:ext cx="42292" cy="1113284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 rot="20905196">
              <a:off x="3328686" y="3437226"/>
              <a:ext cx="861622" cy="613724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923928" y="2564904"/>
              <a:ext cx="495300" cy="647700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 rot="21161930">
              <a:off x="4231108" y="3314826"/>
              <a:ext cx="490860" cy="332656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H="1" flipV="1">
              <a:off x="4644008" y="2348880"/>
              <a:ext cx="42292" cy="1155576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44008" y="2348880"/>
              <a:ext cx="495300" cy="647700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4860032" y="3068960"/>
              <a:ext cx="525140" cy="332656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 rot="14900361">
              <a:off x="4675133" y="3108223"/>
              <a:ext cx="620712" cy="333375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>
                    <a:gamma/>
                    <a:shade val="46275"/>
                    <a:invGamma/>
                  </a:srgbClr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H="1" flipV="1">
              <a:off x="5292080" y="2204864"/>
              <a:ext cx="42292" cy="1299592"/>
            </a:xfrm>
            <a:prstGeom prst="line">
              <a:avLst/>
            </a:prstGeom>
            <a:noFill/>
            <a:ln w="31750">
              <a:solidFill>
                <a:srgbClr val="33CC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 rot="6137102">
              <a:off x="4990666" y="3094433"/>
              <a:ext cx="587375" cy="29845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>
                    <a:gamma/>
                    <a:shade val="46275"/>
                    <a:invGamma/>
                  </a:srgbClr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5292080" y="2204864"/>
              <a:ext cx="495300" cy="647700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 rot="21329287">
              <a:off x="5589924" y="2872344"/>
              <a:ext cx="504056" cy="269304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H="1" flipV="1">
              <a:off x="6012160" y="1988840"/>
              <a:ext cx="42292" cy="101156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6012160" y="1988840"/>
              <a:ext cx="495300" cy="647700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 rot="21429125">
              <a:off x="6516483" y="2575637"/>
              <a:ext cx="440386" cy="335419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AutoShape 25"/>
            <p:cNvSpPr>
              <a:spLocks noChangeArrowheads="1"/>
            </p:cNvSpPr>
            <p:nvPr/>
          </p:nvSpPr>
          <p:spPr bwMode="auto">
            <a:xfrm rot="12076637">
              <a:off x="6552154" y="2820855"/>
              <a:ext cx="266671" cy="248158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 rot="8072036">
              <a:off x="6776811" y="2768607"/>
              <a:ext cx="266671" cy="23678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 rot="3583372">
              <a:off x="6771124" y="2547765"/>
              <a:ext cx="266671" cy="24315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auto">
            <a:xfrm rot="20362255">
              <a:off x="6539593" y="2447123"/>
              <a:ext cx="266671" cy="24315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>
              <a:off x="6516216" y="2708920"/>
              <a:ext cx="0" cy="1224136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 rot="16200000">
              <a:off x="6432450" y="2648670"/>
              <a:ext cx="266671" cy="24315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 rot="191210">
              <a:off x="6516216" y="3140968"/>
              <a:ext cx="453008" cy="864096"/>
            </a:xfrm>
            <a:custGeom>
              <a:avLst/>
              <a:gdLst/>
              <a:ahLst/>
              <a:cxnLst>
                <a:cxn ang="0">
                  <a:pos x="60" y="1650"/>
                </a:cxn>
                <a:cxn ang="0">
                  <a:pos x="60" y="930"/>
                </a:cxn>
                <a:cxn ang="0">
                  <a:pos x="420" y="390"/>
                </a:cxn>
                <a:cxn ang="0">
                  <a:pos x="420" y="30"/>
                </a:cxn>
                <a:cxn ang="0">
                  <a:pos x="600" y="570"/>
                </a:cxn>
                <a:cxn ang="0">
                  <a:pos x="420" y="1110"/>
                </a:cxn>
                <a:cxn ang="0">
                  <a:pos x="60" y="1290"/>
                </a:cxn>
                <a:cxn ang="0">
                  <a:pos x="60" y="1470"/>
                </a:cxn>
                <a:cxn ang="0">
                  <a:pos x="60" y="1650"/>
                </a:cxn>
              </a:cxnLst>
              <a:rect l="0" t="0" r="r" b="b"/>
              <a:pathLst>
                <a:path w="600" h="1740">
                  <a:moveTo>
                    <a:pt x="60" y="1650"/>
                  </a:moveTo>
                  <a:cubicBezTo>
                    <a:pt x="60" y="1560"/>
                    <a:pt x="0" y="1140"/>
                    <a:pt x="60" y="930"/>
                  </a:cubicBezTo>
                  <a:cubicBezTo>
                    <a:pt x="120" y="720"/>
                    <a:pt x="360" y="540"/>
                    <a:pt x="420" y="390"/>
                  </a:cubicBezTo>
                  <a:cubicBezTo>
                    <a:pt x="480" y="240"/>
                    <a:pt x="390" y="0"/>
                    <a:pt x="420" y="30"/>
                  </a:cubicBezTo>
                  <a:cubicBezTo>
                    <a:pt x="450" y="60"/>
                    <a:pt x="600" y="390"/>
                    <a:pt x="600" y="570"/>
                  </a:cubicBezTo>
                  <a:cubicBezTo>
                    <a:pt x="600" y="750"/>
                    <a:pt x="510" y="990"/>
                    <a:pt x="420" y="1110"/>
                  </a:cubicBezTo>
                  <a:cubicBezTo>
                    <a:pt x="330" y="1230"/>
                    <a:pt x="120" y="1230"/>
                    <a:pt x="60" y="1290"/>
                  </a:cubicBezTo>
                  <a:cubicBezTo>
                    <a:pt x="0" y="1350"/>
                    <a:pt x="60" y="1410"/>
                    <a:pt x="60" y="1470"/>
                  </a:cubicBezTo>
                  <a:cubicBezTo>
                    <a:pt x="60" y="1530"/>
                    <a:pt x="60" y="1740"/>
                    <a:pt x="60" y="1650"/>
                  </a:cubicBezTo>
                  <a:close/>
                </a:path>
              </a:pathLst>
            </a:cu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64896" cy="252028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800080"/>
                </a:solidFill>
                <a:latin typeface="Comic Sans MS" pitchFamily="66" charset="0"/>
              </a:rPr>
              <a:t>Моя</a:t>
            </a:r>
            <a:br>
              <a:rPr lang="ru-RU" sz="5300" b="1" dirty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5300" b="1" dirty="0" smtClean="0">
                <a:solidFill>
                  <a:srgbClr val="800080"/>
                </a:solidFill>
                <a:latin typeface="Comic Sans MS" pitchFamily="66" charset="0"/>
              </a:rPr>
              <a:t>педагогическая</a:t>
            </a:r>
            <a:br>
              <a:rPr lang="ru-RU" sz="5300" b="1" dirty="0" smtClean="0">
                <a:solidFill>
                  <a:srgbClr val="800080"/>
                </a:solidFill>
                <a:latin typeface="Comic Sans MS" pitchFamily="66" charset="0"/>
              </a:rPr>
            </a:br>
            <a:r>
              <a:rPr lang="ru-RU" sz="5300" b="1" dirty="0" smtClean="0">
                <a:solidFill>
                  <a:srgbClr val="800080"/>
                </a:solidFill>
                <a:latin typeface="Comic Sans MS" pitchFamily="66" charset="0"/>
              </a:rPr>
              <a:t>концепция </a:t>
            </a:r>
            <a:r>
              <a:rPr lang="ru-RU" sz="5300" b="1" dirty="0" smtClean="0">
                <a:solidFill>
                  <a:srgbClr val="800080"/>
                </a:solidFill>
                <a:latin typeface="Comic Sans MS" pitchFamily="66" charset="0"/>
              </a:rPr>
              <a:t>2 часть</a:t>
            </a: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208912" cy="136815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dirty="0" smtClean="0">
              <a:solidFill>
                <a:srgbClr val="800080"/>
              </a:solidFill>
            </a:endParaRPr>
          </a:p>
          <a:p>
            <a:pPr algn="r"/>
            <a:endParaRPr lang="ru-RU" sz="5500" dirty="0" smtClean="0">
              <a:solidFill>
                <a:srgbClr val="800080"/>
              </a:solidFill>
            </a:endParaRPr>
          </a:p>
          <a:p>
            <a:pPr algn="r"/>
            <a:endParaRPr lang="ru-RU" sz="5500" dirty="0" smtClean="0">
              <a:solidFill>
                <a:srgbClr val="800080"/>
              </a:solidFill>
            </a:endParaRPr>
          </a:p>
          <a:p>
            <a:pPr algn="r"/>
            <a:endParaRPr lang="ru-RU" sz="5500" dirty="0" smtClean="0">
              <a:solidFill>
                <a:srgbClr val="800080"/>
              </a:solidFill>
            </a:endParaRPr>
          </a:p>
          <a:p>
            <a:pPr algn="r"/>
            <a:endParaRPr lang="ru-RU" sz="5500" dirty="0" smtClean="0">
              <a:solidFill>
                <a:srgbClr val="800080"/>
              </a:solidFill>
            </a:endParaRPr>
          </a:p>
          <a:p>
            <a:pPr algn="r"/>
            <a:endParaRPr lang="ru-RU" sz="5500" dirty="0" smtClean="0">
              <a:solidFill>
                <a:srgbClr val="800080"/>
              </a:solidFill>
            </a:endParaRPr>
          </a:p>
          <a:p>
            <a:pPr algn="r"/>
            <a:r>
              <a:rPr lang="ru-RU" sz="7200" dirty="0" smtClean="0">
                <a:solidFill>
                  <a:srgbClr val="800080"/>
                </a:solidFill>
              </a:rPr>
              <a:t>Автор: Сидорова С.А.</a:t>
            </a:r>
          </a:p>
          <a:p>
            <a:pPr algn="r"/>
            <a:r>
              <a:rPr lang="ru-RU" sz="7200" dirty="0" smtClean="0">
                <a:solidFill>
                  <a:srgbClr val="800080"/>
                </a:solidFill>
              </a:rPr>
              <a:t>Учитель начальных классов</a:t>
            </a:r>
          </a:p>
          <a:p>
            <a:pPr algn="r"/>
            <a:r>
              <a:rPr lang="ru-RU" sz="7200" dirty="0" smtClean="0">
                <a:solidFill>
                  <a:srgbClr val="800080"/>
                </a:solidFill>
              </a:rPr>
              <a:t>Романовского филиала</a:t>
            </a:r>
          </a:p>
          <a:p>
            <a:pPr algn="r"/>
            <a:r>
              <a:rPr lang="ru-RU" sz="7200" dirty="0" smtClean="0">
                <a:solidFill>
                  <a:srgbClr val="800080"/>
                </a:solidFill>
              </a:rPr>
              <a:t>МБОУ СОШ с. Ольховец</a:t>
            </a:r>
            <a:endParaRPr lang="ru-RU" sz="7200" dirty="0">
              <a:solidFill>
                <a:srgbClr val="800080"/>
              </a:solidFill>
            </a:endParaRPr>
          </a:p>
          <a:p>
            <a:pPr algn="r"/>
            <a:r>
              <a:rPr lang="ru-RU" sz="7200" i="1" dirty="0">
                <a:solidFill>
                  <a:srgbClr val="800080"/>
                </a:solidFill>
              </a:rPr>
              <a:t> </a:t>
            </a:r>
            <a:endParaRPr lang="ru-RU" sz="7200" dirty="0">
              <a:solidFill>
                <a:srgbClr val="800080"/>
              </a:solidFill>
            </a:endParaRPr>
          </a:p>
          <a:p>
            <a:r>
              <a:rPr lang="ru-RU" sz="7200" i="1" dirty="0"/>
              <a:t> </a:t>
            </a:r>
            <a:endParaRPr lang="ru-RU" sz="7200" dirty="0"/>
          </a:p>
          <a:p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8568952" cy="1440160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rgbClr val="800080"/>
                </a:solidFill>
              </a:rPr>
              <a:t>     </a:t>
            </a:r>
            <a:r>
              <a:rPr lang="ru-RU" sz="1900" b="0" i="1" dirty="0" smtClean="0">
                <a:solidFill>
                  <a:srgbClr val="800080"/>
                </a:solidFill>
              </a:rPr>
              <a:t>А как же заинтересовать ребёнка? Конечно, вовлечением в совместную деятельность, </a:t>
            </a:r>
            <a:r>
              <a:rPr lang="ru-RU" sz="1900" i="1" dirty="0" smtClean="0">
                <a:solidFill>
                  <a:srgbClr val="800080"/>
                </a:solidFill>
              </a:rPr>
              <a:t>в сотрудничество. И следующая нота «СОЛЬ» -Сотрудничество.</a:t>
            </a:r>
            <a:endParaRPr lang="ru-RU" sz="1900" dirty="0" smtClean="0">
              <a:solidFill>
                <a:srgbClr val="800080"/>
              </a:solidFill>
            </a:endParaRPr>
          </a:p>
          <a:p>
            <a:r>
              <a:rPr lang="ru-RU" sz="1800" i="1" dirty="0" smtClean="0">
                <a:solidFill>
                  <a:srgbClr val="800080"/>
                </a:solidFill>
              </a:rPr>
              <a:t>                                                  </a:t>
            </a:r>
            <a:r>
              <a:rPr lang="ru-RU" sz="1200" i="1" dirty="0" smtClean="0">
                <a:solidFill>
                  <a:srgbClr val="800080"/>
                </a:solidFill>
              </a:rPr>
              <a:t>                                </a:t>
            </a:r>
          </a:p>
          <a:p>
            <a:endParaRPr lang="ru-RU" sz="1200" i="1" dirty="0" smtClean="0">
              <a:solidFill>
                <a:srgbClr val="800080"/>
              </a:solidFill>
            </a:endParaRPr>
          </a:p>
          <a:p>
            <a:endParaRPr lang="ru-RU" sz="1200" i="1" dirty="0" smtClean="0">
              <a:solidFill>
                <a:srgbClr val="800080"/>
              </a:solidFill>
            </a:endParaRPr>
          </a:p>
          <a:p>
            <a:endParaRPr lang="ru-RU" sz="1200" i="1" dirty="0" smtClean="0">
              <a:solidFill>
                <a:srgbClr val="800080"/>
              </a:solidFill>
            </a:endParaRPr>
          </a:p>
          <a:p>
            <a:endParaRPr lang="ru-RU" sz="1200" i="1" dirty="0" smtClean="0">
              <a:solidFill>
                <a:srgbClr val="800080"/>
              </a:solidFill>
            </a:endParaRPr>
          </a:p>
          <a:p>
            <a:endParaRPr lang="ru-RU" sz="1200" i="1" dirty="0" smtClean="0">
              <a:solidFill>
                <a:srgbClr val="800080"/>
              </a:solidFill>
            </a:endParaRPr>
          </a:p>
          <a:p>
            <a:endParaRPr lang="ru-RU" sz="1200" i="1" dirty="0" smtClean="0">
              <a:solidFill>
                <a:srgbClr val="800080"/>
              </a:solidFill>
            </a:endParaRPr>
          </a:p>
          <a:p>
            <a:endParaRPr lang="ru-RU" sz="1200" i="1" dirty="0" smtClean="0">
              <a:solidFill>
                <a:srgbClr val="800080"/>
              </a:solidFill>
            </a:endParaRPr>
          </a:p>
          <a:p>
            <a:endParaRPr lang="ru-RU" sz="1200" b="0" i="1" dirty="0" smtClean="0">
              <a:solidFill>
                <a:srgbClr val="800080"/>
              </a:solidFill>
            </a:endParaRPr>
          </a:p>
          <a:p>
            <a:endParaRPr lang="ru-RU" sz="1200" i="1" dirty="0" smtClean="0">
              <a:solidFill>
                <a:srgbClr val="800080"/>
              </a:solidFill>
            </a:endParaRPr>
          </a:p>
          <a:p>
            <a:endParaRPr lang="ru-RU" sz="1200" b="0" i="1" dirty="0" smtClean="0">
              <a:solidFill>
                <a:srgbClr val="800080"/>
              </a:solidFill>
            </a:endParaRPr>
          </a:p>
          <a:p>
            <a:endParaRPr lang="ru-RU" sz="1200" i="1" dirty="0" smtClean="0">
              <a:solidFill>
                <a:srgbClr val="800080"/>
              </a:solidFill>
            </a:endParaRPr>
          </a:p>
          <a:p>
            <a:endParaRPr lang="ru-RU" sz="1200" b="0" i="1" dirty="0" smtClean="0">
              <a:solidFill>
                <a:srgbClr val="800080"/>
              </a:solidFill>
            </a:endParaRPr>
          </a:p>
          <a:p>
            <a:endParaRPr lang="ru-RU" sz="1200" i="1" dirty="0" smtClean="0">
              <a:solidFill>
                <a:srgbClr val="800080"/>
              </a:solidFill>
            </a:endParaRPr>
          </a:p>
          <a:p>
            <a:endParaRPr lang="ru-RU" sz="1200" b="0" i="1" dirty="0" smtClean="0">
              <a:solidFill>
                <a:srgbClr val="800080"/>
              </a:solidFill>
            </a:endParaRPr>
          </a:p>
          <a:p>
            <a:endParaRPr lang="ru-RU" sz="1200" i="1" dirty="0" smtClean="0">
              <a:solidFill>
                <a:srgbClr val="800080"/>
              </a:solidFill>
            </a:endParaRPr>
          </a:p>
          <a:p>
            <a:endParaRPr lang="ru-RU" sz="1200" b="0" i="1" dirty="0" smtClean="0">
              <a:solidFill>
                <a:srgbClr val="800080"/>
              </a:solidFill>
            </a:endParaRPr>
          </a:p>
          <a:p>
            <a:endParaRPr lang="ru-RU" sz="1800" b="0" i="1" dirty="0" smtClean="0">
              <a:solidFill>
                <a:srgbClr val="800080"/>
              </a:solidFill>
            </a:endParaRPr>
          </a:p>
          <a:p>
            <a:endParaRPr lang="ru-RU" sz="1800" i="1" dirty="0" smtClean="0">
              <a:solidFill>
                <a:srgbClr val="800080"/>
              </a:solidFill>
            </a:endParaRPr>
          </a:p>
          <a:p>
            <a:endParaRPr lang="ru-RU" sz="1800" b="0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pic>
        <p:nvPicPr>
          <p:cNvPr id="12" name="Содержимое 9" descr="DSC014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3717032"/>
            <a:ext cx="3600400" cy="2755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Содержимое 9" descr="DSC014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3789040"/>
            <a:ext cx="3730014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Содержимое 9" descr="DSC014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08104" y="1196752"/>
            <a:ext cx="3384376" cy="2401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331640" y="6453336"/>
            <a:ext cx="2144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srgbClr val="800080"/>
                </a:solidFill>
              </a:rPr>
              <a:t>Создание макета на конкурс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6453336"/>
            <a:ext cx="2099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srgbClr val="800080"/>
                </a:solidFill>
              </a:rPr>
              <a:t>Акция «Кормушка для птиц»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2348880"/>
            <a:ext cx="14144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800080"/>
                </a:solidFill>
              </a:rPr>
              <a:t>Проект «Цветок»</a:t>
            </a:r>
            <a:endParaRPr lang="ru-RU" sz="1200" dirty="0"/>
          </a:p>
        </p:txBody>
      </p:sp>
      <p:pic>
        <p:nvPicPr>
          <p:cNvPr id="11" name="Содержимое 9" descr="DSC014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7544" y="1196752"/>
            <a:ext cx="3600400" cy="2448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6" descr="DSC055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980728"/>
            <a:ext cx="403244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800080"/>
                </a:solidFill>
              </a:rPr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СОЛЬ</a:t>
            </a:r>
            <a:r>
              <a:rPr lang="ru-RU" b="1" i="1" dirty="0" smtClean="0">
                <a:solidFill>
                  <a:srgbClr val="800080"/>
                </a:solidFill>
              </a:rPr>
              <a:t>» - </a:t>
            </a:r>
            <a:r>
              <a:rPr lang="ru-RU" b="1" i="1" dirty="0" smtClean="0">
                <a:solidFill>
                  <a:srgbClr val="FF0000"/>
                </a:solidFill>
              </a:rPr>
              <a:t>Со</a:t>
            </a:r>
            <a:r>
              <a:rPr lang="ru-RU" b="1" i="1" dirty="0" smtClean="0">
                <a:solidFill>
                  <a:srgbClr val="800080"/>
                </a:solidFill>
              </a:rPr>
              <a:t>трудничество</a:t>
            </a: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5536" y="4005064"/>
            <a:ext cx="4032448" cy="2520280"/>
          </a:xfrm>
        </p:spPr>
        <p:txBody>
          <a:bodyPr>
            <a:noAutofit/>
          </a:bodyPr>
          <a:lstStyle/>
          <a:p>
            <a:pPr algn="ctr"/>
            <a:r>
              <a:rPr lang="ru-RU" sz="1800" b="0" i="1" dirty="0" smtClean="0">
                <a:solidFill>
                  <a:srgbClr val="800080"/>
                </a:solidFill>
              </a:rPr>
              <a:t>      В процессе обучения и воспитания сотрудничество принимает различные формы: содружество, соучастие, сопереживание, сотворчество, </a:t>
            </a:r>
            <a:r>
              <a:rPr lang="ru-RU" sz="1800" b="0" i="1" dirty="0" err="1" smtClean="0">
                <a:solidFill>
                  <a:srgbClr val="800080"/>
                </a:solidFill>
              </a:rPr>
              <a:t>соуправление</a:t>
            </a:r>
            <a:r>
              <a:rPr lang="ru-RU" sz="1800" b="0" i="1" dirty="0" smtClean="0">
                <a:solidFill>
                  <a:srgbClr val="800080"/>
                </a:solidFill>
              </a:rPr>
              <a:t>.</a:t>
            </a:r>
            <a:endParaRPr lang="ru-RU" sz="1800" b="0" dirty="0" smtClean="0">
              <a:solidFill>
                <a:srgbClr val="800080"/>
              </a:solidFill>
            </a:endParaRPr>
          </a:p>
          <a:p>
            <a:pPr algn="ctr"/>
            <a:r>
              <a:rPr lang="ru-RU" sz="1800" b="0" i="1" dirty="0" smtClean="0">
                <a:solidFill>
                  <a:srgbClr val="800080"/>
                </a:solidFill>
              </a:rPr>
              <a:t>    Здесь каждый ребёнок имеет право на ошибку и на её исправление, право на собственную точку зрения.</a:t>
            </a:r>
            <a:endParaRPr lang="ru-RU" sz="1800" b="0" dirty="0">
              <a:solidFill>
                <a:srgbClr val="800080"/>
              </a:solidFill>
            </a:endParaRPr>
          </a:p>
        </p:txBody>
      </p:sp>
      <p:pic>
        <p:nvPicPr>
          <p:cNvPr id="10" name="Содержимое 9" descr="DSC0458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3356992"/>
            <a:ext cx="3672408" cy="3060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60032" y="1268760"/>
            <a:ext cx="4040188" cy="2088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rgbClr val="800080"/>
                </a:solidFill>
              </a:rPr>
              <a:t>Ведь в  коллективе должен царить дух ответственности друг за друга, за жизнь и дела каждого. Здесь нашу жизнь можно сравнить с жизнью туристов.</a:t>
            </a:r>
            <a:endParaRPr lang="ru-RU" sz="1800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8363272" cy="2160240"/>
          </a:xfrm>
        </p:spPr>
        <p:txBody>
          <a:bodyPr>
            <a:normAutofit/>
          </a:bodyPr>
          <a:lstStyle/>
          <a:p>
            <a:r>
              <a:rPr lang="ru-RU" sz="1800" b="0" i="1" dirty="0" smtClean="0">
                <a:solidFill>
                  <a:srgbClr val="800080"/>
                </a:solidFill>
              </a:rPr>
              <a:t>  У туристов есть такое понятие – «общий котёл». Каждый несёт свою ношу не один километр, но когда наступает привал, то каждый расстаётся с тем, что нёс на себе всю дорогу. Расстаётся, но зато получает свою часть из общего котла. В коллективе, безусловно, вы что-то отдаёте. Но отдаёте легко, потому что знаете, что приготовленная в общем котле каша вкуснее. Ваше вернётся к Вам, но таким, какого ни одному из Вас не сварить в одиночку!</a:t>
            </a:r>
            <a:endParaRPr lang="ru-RU" sz="1800" b="0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pic>
        <p:nvPicPr>
          <p:cNvPr id="7" name="Содержимое 6" descr="DSC009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176" y="1916832"/>
            <a:ext cx="2603426" cy="245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99792" y="1484784"/>
            <a:ext cx="3384376" cy="316835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4500" b="0" i="1" dirty="0" smtClean="0">
                <a:solidFill>
                  <a:srgbClr val="800080"/>
                </a:solidFill>
              </a:rPr>
              <a:t>В такой обстановке ребёнок чувствует себя комфортно. Он – равноправный участник учебно-воспитательного процесса. Такая атмосфера позволяет ребёнку реализовать себя, почувствовать себя значимой личностью. Итак, нота</a:t>
            </a:r>
            <a:r>
              <a:rPr lang="ru-RU" sz="4500" i="1" dirty="0" smtClean="0"/>
              <a:t> </a:t>
            </a:r>
            <a:r>
              <a:rPr lang="ru-RU" sz="4500" b="0" i="1" dirty="0" smtClean="0">
                <a:solidFill>
                  <a:srgbClr val="800080"/>
                </a:solidFill>
              </a:rPr>
              <a:t> «ЛЯ» - Личность, Индивидуальность.</a:t>
            </a:r>
            <a:endParaRPr lang="ru-RU" sz="4500" b="0" dirty="0" smtClean="0">
              <a:solidFill>
                <a:srgbClr val="800080"/>
              </a:solidFill>
            </a:endParaRPr>
          </a:p>
          <a:p>
            <a:pPr algn="ctr"/>
            <a:r>
              <a:rPr lang="ru-RU" sz="4500" b="0" i="1" dirty="0" smtClean="0">
                <a:solidFill>
                  <a:srgbClr val="800080"/>
                </a:solidFill>
              </a:rPr>
              <a:t> </a:t>
            </a:r>
            <a:endParaRPr lang="ru-RU" sz="4500" b="0" dirty="0" smtClean="0">
              <a:solidFill>
                <a:srgbClr val="80008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8" name="Содержимое 6" descr="DSC009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4437112"/>
            <a:ext cx="296346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6" descr="DSC009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552" y="1988840"/>
            <a:ext cx="2232248" cy="2385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6" descr="DSC0092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44008" y="4437112"/>
            <a:ext cx="2736304" cy="197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Текст 4"/>
          <p:cNvSpPr txBox="1">
            <a:spLocks/>
          </p:cNvSpPr>
          <p:nvPr/>
        </p:nvSpPr>
        <p:spPr>
          <a:xfrm>
            <a:off x="2555776" y="6381328"/>
            <a:ext cx="4464496" cy="3326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i="1" dirty="0" smtClean="0">
                <a:solidFill>
                  <a:srgbClr val="800080"/>
                </a:solidFill>
              </a:rPr>
              <a:t>По традиции после окончания учебного года мы идём в поход</a:t>
            </a:r>
            <a:endParaRPr kumimoji="0" lang="ru-RU" sz="1200" b="0" i="1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6" descr="DSC055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361620">
            <a:off x="4742715" y="2975806"/>
            <a:ext cx="2518605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800080"/>
                </a:solidFill>
              </a:rPr>
              <a:t>«</a:t>
            </a:r>
            <a:r>
              <a:rPr lang="ru-RU" sz="3600" b="1" i="1" dirty="0" smtClean="0">
                <a:solidFill>
                  <a:srgbClr val="FF0000"/>
                </a:solidFill>
              </a:rPr>
              <a:t>ЛЯ</a:t>
            </a:r>
            <a:r>
              <a:rPr lang="ru-RU" sz="3600" b="1" i="1" dirty="0" smtClean="0">
                <a:solidFill>
                  <a:srgbClr val="800080"/>
                </a:solidFill>
              </a:rPr>
              <a:t>» - </a:t>
            </a:r>
            <a:r>
              <a:rPr lang="ru-RU" sz="3600" b="1" i="1" dirty="0" smtClean="0">
                <a:solidFill>
                  <a:srgbClr val="FF0000"/>
                </a:solidFill>
              </a:rPr>
              <a:t>Л</a:t>
            </a:r>
            <a:r>
              <a:rPr lang="ru-RU" sz="3600" b="1" i="1" dirty="0" smtClean="0">
                <a:solidFill>
                  <a:srgbClr val="800080"/>
                </a:solidFill>
              </a:rPr>
              <a:t>ичность- «</a:t>
            </a:r>
            <a:r>
              <a:rPr lang="ru-RU" sz="3600" b="1" i="1" dirty="0" smtClean="0">
                <a:solidFill>
                  <a:srgbClr val="FF0000"/>
                </a:solidFill>
              </a:rPr>
              <a:t>Я</a:t>
            </a:r>
            <a:r>
              <a:rPr lang="ru-RU" sz="3600" b="1" i="1" dirty="0" smtClean="0">
                <a:solidFill>
                  <a:srgbClr val="800080"/>
                </a:solidFill>
              </a:rPr>
              <a:t>», Индивидуальность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136904" cy="208823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ru-RU" sz="2900" b="0" i="1" dirty="0" smtClean="0">
                <a:solidFill>
                  <a:srgbClr val="800080"/>
                </a:solidFill>
              </a:rPr>
              <a:t>           Учитель должен видеть в каждом ребёнке личность, уважать её, понимать, верить в неё, создавать ситуацию успеха, одобрения и поддержки. Здесь важнейшей моей задачей является установление природных задатков и особенностей каждого ученика, оказание ему помощи в развитии своих способностей, интересов и склонностей. Мой девиз: «В каждом ребёнке чудо – ожидайте его!». Но кому не надо ожидать чуда, так это - родителям. Ведь для них их ребёнок – это уже чудо - неповторимое, любимое и самое-самое лучшее. И следующая нота «СИ» - Семья.</a:t>
            </a:r>
            <a:endParaRPr lang="ru-RU" sz="2900" b="0" dirty="0" smtClean="0"/>
          </a:p>
          <a:p>
            <a:pPr>
              <a:spcBef>
                <a:spcPts val="0"/>
              </a:spcBef>
            </a:pPr>
            <a:endParaRPr lang="ru-RU" sz="2600" b="0" dirty="0" smtClean="0">
              <a:solidFill>
                <a:srgbClr val="80008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27784" y="6165304"/>
            <a:ext cx="4320480" cy="576064"/>
          </a:xfrm>
        </p:spPr>
        <p:txBody>
          <a:bodyPr>
            <a:normAutofit/>
          </a:bodyPr>
          <a:lstStyle/>
          <a:p>
            <a:pPr algn="ctr"/>
            <a:r>
              <a:rPr lang="ru-RU" sz="1200" b="0" i="1" dirty="0" smtClean="0">
                <a:solidFill>
                  <a:srgbClr val="800080"/>
                </a:solidFill>
              </a:rPr>
              <a:t>Победители и призёры</a:t>
            </a:r>
          </a:p>
          <a:p>
            <a:pPr algn="ctr"/>
            <a:r>
              <a:rPr lang="ru-RU" sz="1200" b="0" i="1" dirty="0" smtClean="0">
                <a:solidFill>
                  <a:srgbClr val="800080"/>
                </a:solidFill>
              </a:rPr>
              <a:t>районных творческих конкурсов</a:t>
            </a:r>
          </a:p>
        </p:txBody>
      </p:sp>
      <p:pic>
        <p:nvPicPr>
          <p:cNvPr id="8" name="Содержимое 6" descr="DSC05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7623">
            <a:off x="2043140" y="3002375"/>
            <a:ext cx="2547912" cy="339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ертикальный свиток 11"/>
          <p:cNvSpPr/>
          <p:nvPr/>
        </p:nvSpPr>
        <p:spPr>
          <a:xfrm>
            <a:off x="5508104" y="188640"/>
            <a:ext cx="3528392" cy="6408712"/>
          </a:xfrm>
          <a:prstGeom prst="verticalScroll">
            <a:avLst>
              <a:gd name="adj" fmla="val 10047"/>
            </a:avLst>
          </a:prstGeom>
          <a:solidFill>
            <a:srgbClr val="FDE9FD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260648"/>
            <a:ext cx="6264696" cy="77809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800080"/>
                </a:solidFill>
              </a:rPr>
              <a:t>«</a:t>
            </a:r>
            <a:r>
              <a:rPr lang="ru-RU" sz="4000" b="1" i="1" dirty="0" smtClean="0">
                <a:solidFill>
                  <a:srgbClr val="FF0000"/>
                </a:solidFill>
              </a:rPr>
              <a:t>СИ</a:t>
            </a:r>
            <a:r>
              <a:rPr lang="ru-RU" sz="4000" b="1" i="1" dirty="0" smtClean="0">
                <a:solidFill>
                  <a:srgbClr val="800080"/>
                </a:solidFill>
              </a:rPr>
              <a:t>» - Семья</a:t>
            </a:r>
            <a:endParaRPr lang="ru-RU" sz="4000" dirty="0">
              <a:solidFill>
                <a:srgbClr val="80008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908720"/>
            <a:ext cx="4104456" cy="5688632"/>
          </a:xfrm>
        </p:spPr>
        <p:txBody>
          <a:bodyPr>
            <a:noAutofit/>
          </a:bodyPr>
          <a:lstStyle/>
          <a:p>
            <a:r>
              <a:rPr lang="ru-RU" sz="1800" b="0" i="1" dirty="0" smtClean="0">
                <a:solidFill>
                  <a:srgbClr val="800080"/>
                </a:solidFill>
              </a:rPr>
              <a:t>     Без активного участия родителей ни школа, ни учитель обойтись не могут. Поэтому я стараюсь тесно сотрудничать с родителями, проводить не только собрания и консультации, но и вовлекать родителей в учебно-воспитательный процесс с помощью таких форм деятельности, как: дни творчества детей и родителей, открытые уроки, семейные праздники.</a:t>
            </a:r>
          </a:p>
          <a:p>
            <a:r>
              <a:rPr lang="ru-RU" sz="1800" b="0" i="1" dirty="0" smtClean="0">
                <a:solidFill>
                  <a:srgbClr val="800080"/>
                </a:solidFill>
              </a:rPr>
              <a:t>       Родители и учителя собираются вместе не по чьей-то прихоти или в соответствии со школьным Уставом, не по капризу директора или министра. Точка пересечения их интересов, профессиональных или личных, - ребёнок, и ни те, ни другие не имеют права забывать об этом.</a:t>
            </a:r>
            <a:endParaRPr lang="ru-RU" sz="1800" b="0" dirty="0" smtClean="0">
              <a:solidFill>
                <a:srgbClr val="800080"/>
              </a:solidFill>
            </a:endParaRPr>
          </a:p>
          <a:p>
            <a:endParaRPr lang="ru-RU" sz="1800" b="0" dirty="0">
              <a:solidFill>
                <a:srgbClr val="800080"/>
              </a:solidFill>
            </a:endParaRPr>
          </a:p>
        </p:txBody>
      </p:sp>
      <p:pic>
        <p:nvPicPr>
          <p:cNvPr id="7" name="Содержимое 6" descr="DSC009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4653136"/>
            <a:ext cx="2448272" cy="18093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6165304"/>
            <a:ext cx="4041775" cy="216024"/>
          </a:xfrm>
        </p:spPr>
        <p:txBody>
          <a:bodyPr>
            <a:normAutofit fontScale="40000" lnSpcReduction="20000"/>
          </a:bodyPr>
          <a:lstStyle/>
          <a:p>
            <a:endParaRPr lang="ru-RU" sz="2300" b="0" i="1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6096" y="188640"/>
            <a:ext cx="3707904" cy="5040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200" i="1" dirty="0" smtClean="0">
                <a:solidFill>
                  <a:srgbClr val="800080"/>
                </a:solidFill>
              </a:rPr>
              <a:t>                                                             Вечер </a:t>
            </a:r>
          </a:p>
          <a:p>
            <a:pPr>
              <a:buNone/>
            </a:pPr>
            <a:r>
              <a:rPr lang="ru-RU" sz="1200" i="1" dirty="0" smtClean="0">
                <a:solidFill>
                  <a:srgbClr val="800080"/>
                </a:solidFill>
              </a:rPr>
              <a:t>                                  «Неразлучные друзья – родители и  дети»</a:t>
            </a: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 algn="ctr"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 smtClean="0">
              <a:solidFill>
                <a:srgbClr val="800080"/>
              </a:solidFill>
            </a:endParaRPr>
          </a:p>
          <a:p>
            <a:pPr>
              <a:buNone/>
            </a:pPr>
            <a:endParaRPr lang="ru-RU" sz="1200" i="1" dirty="0">
              <a:solidFill>
                <a:srgbClr val="800080"/>
              </a:solidFill>
            </a:endParaRPr>
          </a:p>
        </p:txBody>
      </p:sp>
      <p:pic>
        <p:nvPicPr>
          <p:cNvPr id="9" name="Содержимое 6" descr="DSC00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692696"/>
            <a:ext cx="2472273" cy="1854206"/>
          </a:xfrm>
          <a:prstGeom prst="rect">
            <a:avLst/>
          </a:prstGeom>
        </p:spPr>
      </p:pic>
      <p:pic>
        <p:nvPicPr>
          <p:cNvPr id="10" name="Содержимое 6" descr="DSC00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636912"/>
            <a:ext cx="2448272" cy="1836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 5"/>
          <p:cNvSpPr>
            <a:spLocks noChangeShapeType="1"/>
          </p:cNvSpPr>
          <p:nvPr/>
        </p:nvSpPr>
        <p:spPr bwMode="auto">
          <a:xfrm flipV="1">
            <a:off x="755576" y="1124744"/>
            <a:ext cx="4824536" cy="5760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 flipV="1">
            <a:off x="755576" y="1412776"/>
            <a:ext cx="4752528" cy="5760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1" name="Группа 140"/>
          <p:cNvGrpSpPr/>
          <p:nvPr/>
        </p:nvGrpSpPr>
        <p:grpSpPr>
          <a:xfrm>
            <a:off x="395536" y="0"/>
            <a:ext cx="5256584" cy="2510192"/>
            <a:chOff x="467545" y="0"/>
            <a:chExt cx="5256584" cy="2510192"/>
          </a:xfrm>
        </p:grpSpPr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1497992" y="1914788"/>
              <a:ext cx="478501" cy="2868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611561" y="260646"/>
              <a:ext cx="5040560" cy="5760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V="1">
              <a:off x="611560" y="476672"/>
              <a:ext cx="5040561" cy="5760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 flipV="1">
              <a:off x="755576" y="764704"/>
              <a:ext cx="4968553" cy="5760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V="1">
              <a:off x="1402461" y="2106609"/>
              <a:ext cx="670408" cy="8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H="1" flipV="1">
              <a:off x="1880962" y="957394"/>
              <a:ext cx="96377" cy="115007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2168401" y="1819734"/>
              <a:ext cx="479346" cy="28687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3318156" y="1341037"/>
              <a:ext cx="477655" cy="286876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3892188" y="1149215"/>
              <a:ext cx="478501" cy="286876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4467065" y="957394"/>
              <a:ext cx="478501" cy="286876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5041942" y="861483"/>
              <a:ext cx="95531" cy="1245126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5105348" y="1228855"/>
              <a:ext cx="319564" cy="925709"/>
            </a:xfrm>
            <a:custGeom>
              <a:avLst/>
              <a:gdLst/>
              <a:ahLst/>
              <a:cxnLst>
                <a:cxn ang="0">
                  <a:pos x="60" y="1650"/>
                </a:cxn>
                <a:cxn ang="0">
                  <a:pos x="60" y="930"/>
                </a:cxn>
                <a:cxn ang="0">
                  <a:pos x="420" y="390"/>
                </a:cxn>
                <a:cxn ang="0">
                  <a:pos x="420" y="30"/>
                </a:cxn>
                <a:cxn ang="0">
                  <a:pos x="600" y="570"/>
                </a:cxn>
                <a:cxn ang="0">
                  <a:pos x="420" y="1110"/>
                </a:cxn>
                <a:cxn ang="0">
                  <a:pos x="60" y="1290"/>
                </a:cxn>
                <a:cxn ang="0">
                  <a:pos x="60" y="1470"/>
                </a:cxn>
                <a:cxn ang="0">
                  <a:pos x="60" y="1650"/>
                </a:cxn>
              </a:cxnLst>
              <a:rect l="0" t="0" r="r" b="b"/>
              <a:pathLst>
                <a:path w="600" h="1740">
                  <a:moveTo>
                    <a:pt x="60" y="1650"/>
                  </a:moveTo>
                  <a:cubicBezTo>
                    <a:pt x="60" y="1560"/>
                    <a:pt x="0" y="1140"/>
                    <a:pt x="60" y="930"/>
                  </a:cubicBezTo>
                  <a:cubicBezTo>
                    <a:pt x="120" y="720"/>
                    <a:pt x="360" y="540"/>
                    <a:pt x="420" y="390"/>
                  </a:cubicBezTo>
                  <a:cubicBezTo>
                    <a:pt x="480" y="240"/>
                    <a:pt x="390" y="0"/>
                    <a:pt x="420" y="30"/>
                  </a:cubicBezTo>
                  <a:cubicBezTo>
                    <a:pt x="450" y="60"/>
                    <a:pt x="600" y="390"/>
                    <a:pt x="600" y="570"/>
                  </a:cubicBezTo>
                  <a:cubicBezTo>
                    <a:pt x="600" y="750"/>
                    <a:pt x="510" y="990"/>
                    <a:pt x="420" y="1110"/>
                  </a:cubicBezTo>
                  <a:cubicBezTo>
                    <a:pt x="330" y="1230"/>
                    <a:pt x="120" y="1230"/>
                    <a:pt x="60" y="1290"/>
                  </a:cubicBezTo>
                  <a:cubicBezTo>
                    <a:pt x="0" y="1350"/>
                    <a:pt x="60" y="1410"/>
                    <a:pt x="60" y="1470"/>
                  </a:cubicBezTo>
                  <a:cubicBezTo>
                    <a:pt x="60" y="1530"/>
                    <a:pt x="60" y="1740"/>
                    <a:pt x="60" y="1650"/>
                  </a:cubicBezTo>
                  <a:close/>
                </a:path>
              </a:pathLst>
            </a:custGeom>
            <a:solidFill>
              <a:srgbClr val="703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880962" y="957394"/>
              <a:ext cx="415941" cy="543779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H="1" flipV="1">
              <a:off x="2551371" y="861483"/>
              <a:ext cx="96377" cy="1150072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flipH="1" flipV="1">
              <a:off x="3126248" y="670518"/>
              <a:ext cx="96377" cy="1054161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H="1" flipV="1">
              <a:off x="3701126" y="382786"/>
              <a:ext cx="95531" cy="1149215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 flipH="1" flipV="1">
              <a:off x="4276003" y="190965"/>
              <a:ext cx="95531" cy="1150072"/>
            </a:xfrm>
            <a:prstGeom prst="line">
              <a:avLst/>
            </a:prstGeom>
            <a:noFill/>
            <a:ln w="31750">
              <a:solidFill>
                <a:srgbClr val="33CC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H="1" flipV="1">
              <a:off x="4850035" y="0"/>
              <a:ext cx="96377" cy="1149215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551371" y="861483"/>
              <a:ext cx="415095" cy="542923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126248" y="670518"/>
              <a:ext cx="415095" cy="542923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701126" y="382786"/>
              <a:ext cx="415095" cy="542923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276003" y="190965"/>
              <a:ext cx="414250" cy="542923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850035" y="0"/>
              <a:ext cx="415095" cy="542923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390" y="240"/>
                </a:cxn>
                <a:cxn ang="0">
                  <a:pos x="570" y="780"/>
                </a:cxn>
                <a:cxn ang="0">
                  <a:pos x="750" y="960"/>
                </a:cxn>
                <a:cxn ang="0">
                  <a:pos x="390" y="960"/>
                </a:cxn>
                <a:cxn ang="0">
                  <a:pos x="210" y="600"/>
                </a:cxn>
                <a:cxn ang="0">
                  <a:pos x="30" y="60"/>
                </a:cxn>
              </a:cxnLst>
              <a:rect l="0" t="0" r="r" b="b"/>
              <a:pathLst>
                <a:path w="780" h="1020">
                  <a:moveTo>
                    <a:pt x="30" y="60"/>
                  </a:moveTo>
                  <a:cubicBezTo>
                    <a:pt x="60" y="0"/>
                    <a:pt x="300" y="120"/>
                    <a:pt x="390" y="240"/>
                  </a:cubicBezTo>
                  <a:cubicBezTo>
                    <a:pt x="480" y="360"/>
                    <a:pt x="510" y="660"/>
                    <a:pt x="570" y="780"/>
                  </a:cubicBezTo>
                  <a:cubicBezTo>
                    <a:pt x="630" y="900"/>
                    <a:pt x="780" y="930"/>
                    <a:pt x="750" y="960"/>
                  </a:cubicBezTo>
                  <a:cubicBezTo>
                    <a:pt x="720" y="990"/>
                    <a:pt x="480" y="1020"/>
                    <a:pt x="390" y="960"/>
                  </a:cubicBezTo>
                  <a:cubicBezTo>
                    <a:pt x="300" y="900"/>
                    <a:pt x="270" y="750"/>
                    <a:pt x="210" y="600"/>
                  </a:cubicBezTo>
                  <a:cubicBezTo>
                    <a:pt x="150" y="450"/>
                    <a:pt x="0" y="120"/>
                    <a:pt x="30" y="6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041942" y="670518"/>
              <a:ext cx="478501" cy="286876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647747" y="1501173"/>
              <a:ext cx="824273" cy="510382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 rot="6137102">
              <a:off x="4042902" y="1128575"/>
              <a:ext cx="493255" cy="25108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>
                    <a:gamma/>
                    <a:shade val="46275"/>
                    <a:invGamma/>
                  </a:srgbClr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 rot="14900361">
              <a:off x="3720632" y="1132186"/>
              <a:ext cx="519802" cy="27983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>
                    <a:gamma/>
                    <a:shade val="46275"/>
                    <a:invGamma/>
                  </a:srgbClr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>
              <a:off x="4060424" y="957394"/>
              <a:ext cx="55797" cy="19267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 flipH="1">
              <a:off x="4163564" y="957394"/>
              <a:ext cx="79468" cy="1935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</p:cxn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 rot="8481865">
              <a:off x="5253294" y="845213"/>
              <a:ext cx="316183" cy="29201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 rot="12856268">
              <a:off x="4996290" y="858058"/>
              <a:ext cx="314492" cy="291157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 rot="17371662">
              <a:off x="4893663" y="621024"/>
              <a:ext cx="316848" cy="29166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 rot="3077270">
              <a:off x="5344271" y="557655"/>
              <a:ext cx="315991" cy="29166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5105348" y="470990"/>
              <a:ext cx="315337" cy="291157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7030A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467545" y="188640"/>
              <a:ext cx="4752528" cy="2321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2" name="Содержимое 99" descr="Изображение 1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1412776"/>
            <a:ext cx="3341156" cy="4248472"/>
          </a:xfrm>
          <a:prstGeom prst="rect">
            <a:avLst/>
          </a:prstGeom>
          <a:ln w="3175"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539552" y="548680"/>
            <a:ext cx="5112568" cy="5472608"/>
          </a:xfrm>
        </p:spPr>
        <p:txBody>
          <a:bodyPr>
            <a:normAutofit lnSpcReduction="10000"/>
          </a:bodyPr>
          <a:lstStyle/>
          <a:p>
            <a:endParaRPr lang="ru-RU" sz="1800" i="1" dirty="0" smtClean="0">
              <a:solidFill>
                <a:srgbClr val="800080"/>
              </a:solidFill>
            </a:endParaRPr>
          </a:p>
          <a:p>
            <a:endParaRPr lang="ru-RU" sz="1800" i="1" dirty="0" smtClean="0">
              <a:solidFill>
                <a:srgbClr val="800080"/>
              </a:solidFill>
            </a:endParaRPr>
          </a:p>
          <a:p>
            <a:endParaRPr lang="ru-RU" sz="1800" i="1" dirty="0" smtClean="0">
              <a:solidFill>
                <a:srgbClr val="800080"/>
              </a:solidFill>
            </a:endParaRPr>
          </a:p>
          <a:p>
            <a:endParaRPr lang="ru-RU" sz="1800" i="1" dirty="0" smtClean="0">
              <a:solidFill>
                <a:srgbClr val="800080"/>
              </a:solidFill>
            </a:endParaRPr>
          </a:p>
          <a:p>
            <a:endParaRPr lang="ru-RU" sz="1800" i="1" dirty="0" smtClean="0">
              <a:solidFill>
                <a:srgbClr val="800080"/>
              </a:solidFill>
            </a:endParaRPr>
          </a:p>
          <a:p>
            <a:endParaRPr lang="ru-RU" sz="1800" i="1" dirty="0" smtClean="0">
              <a:solidFill>
                <a:srgbClr val="800080"/>
              </a:solidFill>
            </a:endParaRPr>
          </a:p>
          <a:p>
            <a:endParaRPr lang="ru-RU" sz="1800" i="1" dirty="0" smtClean="0">
              <a:solidFill>
                <a:srgbClr val="800080"/>
              </a:solidFill>
            </a:endParaRPr>
          </a:p>
          <a:p>
            <a:endParaRPr lang="ru-RU" sz="1800" i="1" dirty="0" smtClean="0">
              <a:solidFill>
                <a:srgbClr val="800080"/>
              </a:solidFill>
            </a:endParaRPr>
          </a:p>
          <a:p>
            <a:r>
              <a:rPr lang="ru-RU" sz="1800" i="1" dirty="0" smtClean="0">
                <a:solidFill>
                  <a:srgbClr val="800080"/>
                </a:solidFill>
              </a:rPr>
              <a:t>           Для того, чтобы ноты выстроились в плавный неразрывный ряд, чтобы они зазвучали, им нужен наставник, руководитель – натура творческая,                  сильная и любящая.</a:t>
            </a:r>
            <a:r>
              <a:rPr lang="ru-RU" sz="1800" i="1" dirty="0" smtClean="0"/>
              <a:t> </a:t>
            </a:r>
            <a:r>
              <a:rPr lang="ru-RU" sz="1900" i="1" dirty="0" smtClean="0">
                <a:solidFill>
                  <a:srgbClr val="800080"/>
                </a:solidFill>
              </a:rPr>
              <a:t>Именно этот руководитель задаёт тональность, дирижирует, и от его мастерства зависит, какая музыка зазвучит. Будет ли она воздушной и лёгкой, как бабочка, нежной, как лепестки цветка, ласковой и доброй, как солнышко, весёлой как радуга.</a:t>
            </a:r>
          </a:p>
          <a:p>
            <a:endParaRPr lang="ru-RU" sz="1900" dirty="0" smtClean="0">
              <a:solidFill>
                <a:srgbClr val="800080"/>
              </a:solidFill>
            </a:endParaRPr>
          </a:p>
          <a:p>
            <a:endParaRPr lang="ru-RU" sz="1800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67544" y="1484784"/>
            <a:ext cx="1008112" cy="504056"/>
          </a:xfrm>
          <a:prstGeom prst="ellipse">
            <a:avLst/>
          </a:prstGeom>
          <a:noFill/>
          <a:ln w="793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20455371">
            <a:off x="405456" y="324935"/>
            <a:ext cx="720080" cy="1944215"/>
          </a:xfrm>
          <a:custGeom>
            <a:avLst/>
            <a:gdLst>
              <a:gd name="connsiteX0" fmla="*/ 0 w 831169"/>
              <a:gd name="connsiteY0" fmla="*/ 1447800 h 2276475"/>
              <a:gd name="connsiteX1" fmla="*/ 28575 w 831169"/>
              <a:gd name="connsiteY1" fmla="*/ 1428750 h 2276475"/>
              <a:gd name="connsiteX2" fmla="*/ 57150 w 831169"/>
              <a:gd name="connsiteY2" fmla="*/ 1419225 h 2276475"/>
              <a:gd name="connsiteX3" fmla="*/ 95250 w 831169"/>
              <a:gd name="connsiteY3" fmla="*/ 1371600 h 2276475"/>
              <a:gd name="connsiteX4" fmla="*/ 200025 w 831169"/>
              <a:gd name="connsiteY4" fmla="*/ 1343025 h 2276475"/>
              <a:gd name="connsiteX5" fmla="*/ 295275 w 831169"/>
              <a:gd name="connsiteY5" fmla="*/ 1314450 h 2276475"/>
              <a:gd name="connsiteX6" fmla="*/ 381000 w 831169"/>
              <a:gd name="connsiteY6" fmla="*/ 1295400 h 2276475"/>
              <a:gd name="connsiteX7" fmla="*/ 438150 w 831169"/>
              <a:gd name="connsiteY7" fmla="*/ 1266825 h 2276475"/>
              <a:gd name="connsiteX8" fmla="*/ 466725 w 831169"/>
              <a:gd name="connsiteY8" fmla="*/ 1247775 h 2276475"/>
              <a:gd name="connsiteX9" fmla="*/ 504825 w 831169"/>
              <a:gd name="connsiteY9" fmla="*/ 1228725 h 2276475"/>
              <a:gd name="connsiteX10" fmla="*/ 561975 w 831169"/>
              <a:gd name="connsiteY10" fmla="*/ 1181100 h 2276475"/>
              <a:gd name="connsiteX11" fmla="*/ 619125 w 831169"/>
              <a:gd name="connsiteY11" fmla="*/ 1133475 h 2276475"/>
              <a:gd name="connsiteX12" fmla="*/ 638175 w 831169"/>
              <a:gd name="connsiteY12" fmla="*/ 1104900 h 2276475"/>
              <a:gd name="connsiteX13" fmla="*/ 676275 w 831169"/>
              <a:gd name="connsiteY13" fmla="*/ 1076325 h 2276475"/>
              <a:gd name="connsiteX14" fmla="*/ 714375 w 831169"/>
              <a:gd name="connsiteY14" fmla="*/ 1019175 h 2276475"/>
              <a:gd name="connsiteX15" fmla="*/ 742950 w 831169"/>
              <a:gd name="connsiteY15" fmla="*/ 981075 h 2276475"/>
              <a:gd name="connsiteX16" fmla="*/ 762000 w 831169"/>
              <a:gd name="connsiteY16" fmla="*/ 933450 h 2276475"/>
              <a:gd name="connsiteX17" fmla="*/ 800100 w 831169"/>
              <a:gd name="connsiteY17" fmla="*/ 819150 h 2276475"/>
              <a:gd name="connsiteX18" fmla="*/ 809625 w 831169"/>
              <a:gd name="connsiteY18" fmla="*/ 771525 h 2276475"/>
              <a:gd name="connsiteX19" fmla="*/ 819150 w 831169"/>
              <a:gd name="connsiteY19" fmla="*/ 714375 h 2276475"/>
              <a:gd name="connsiteX20" fmla="*/ 828675 w 831169"/>
              <a:gd name="connsiteY20" fmla="*/ 685800 h 2276475"/>
              <a:gd name="connsiteX21" fmla="*/ 819150 w 831169"/>
              <a:gd name="connsiteY21" fmla="*/ 438150 h 2276475"/>
              <a:gd name="connsiteX22" fmla="*/ 781050 w 831169"/>
              <a:gd name="connsiteY22" fmla="*/ 361950 h 2276475"/>
              <a:gd name="connsiteX23" fmla="*/ 733425 w 831169"/>
              <a:gd name="connsiteY23" fmla="*/ 247650 h 2276475"/>
              <a:gd name="connsiteX24" fmla="*/ 714375 w 831169"/>
              <a:gd name="connsiteY24" fmla="*/ 209550 h 2276475"/>
              <a:gd name="connsiteX25" fmla="*/ 695325 w 831169"/>
              <a:gd name="connsiteY25" fmla="*/ 180975 h 2276475"/>
              <a:gd name="connsiteX26" fmla="*/ 666750 w 831169"/>
              <a:gd name="connsiteY26" fmla="*/ 114300 h 2276475"/>
              <a:gd name="connsiteX27" fmla="*/ 638175 w 831169"/>
              <a:gd name="connsiteY27" fmla="*/ 85725 h 2276475"/>
              <a:gd name="connsiteX28" fmla="*/ 619125 w 831169"/>
              <a:gd name="connsiteY28" fmla="*/ 47625 h 2276475"/>
              <a:gd name="connsiteX29" fmla="*/ 561975 w 831169"/>
              <a:gd name="connsiteY29" fmla="*/ 0 h 2276475"/>
              <a:gd name="connsiteX30" fmla="*/ 542925 w 831169"/>
              <a:gd name="connsiteY30" fmla="*/ 38100 h 2276475"/>
              <a:gd name="connsiteX31" fmla="*/ 533400 w 831169"/>
              <a:gd name="connsiteY31" fmla="*/ 2124075 h 2276475"/>
              <a:gd name="connsiteX32" fmla="*/ 504825 w 831169"/>
              <a:gd name="connsiteY32" fmla="*/ 2181225 h 2276475"/>
              <a:gd name="connsiteX33" fmla="*/ 495300 w 831169"/>
              <a:gd name="connsiteY33" fmla="*/ 2209800 h 2276475"/>
              <a:gd name="connsiteX34" fmla="*/ 447675 w 831169"/>
              <a:gd name="connsiteY34" fmla="*/ 2257425 h 2276475"/>
              <a:gd name="connsiteX35" fmla="*/ 390525 w 831169"/>
              <a:gd name="connsiteY35" fmla="*/ 2276475 h 2276475"/>
              <a:gd name="connsiteX36" fmla="*/ 333375 w 831169"/>
              <a:gd name="connsiteY36" fmla="*/ 2266950 h 2276475"/>
              <a:gd name="connsiteX37" fmla="*/ 276225 w 831169"/>
              <a:gd name="connsiteY37" fmla="*/ 2228850 h 2276475"/>
              <a:gd name="connsiteX38" fmla="*/ 247650 w 831169"/>
              <a:gd name="connsiteY38" fmla="*/ 2209800 h 2276475"/>
              <a:gd name="connsiteX39" fmla="*/ 200025 w 831169"/>
              <a:gd name="connsiteY39" fmla="*/ 2152650 h 2276475"/>
              <a:gd name="connsiteX40" fmla="*/ 190500 w 831169"/>
              <a:gd name="connsiteY40" fmla="*/ 2124075 h 2276475"/>
              <a:gd name="connsiteX41" fmla="*/ 228600 w 831169"/>
              <a:gd name="connsiteY41" fmla="*/ 2047875 h 2276475"/>
              <a:gd name="connsiteX42" fmla="*/ 276225 w 831169"/>
              <a:gd name="connsiteY42" fmla="*/ 2057400 h 2276475"/>
              <a:gd name="connsiteX43" fmla="*/ 257175 w 831169"/>
              <a:gd name="connsiteY43" fmla="*/ 2105025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31169" h="2276475">
                <a:moveTo>
                  <a:pt x="0" y="1447800"/>
                </a:moveTo>
                <a:cubicBezTo>
                  <a:pt x="9525" y="1441450"/>
                  <a:pt x="18336" y="1433870"/>
                  <a:pt x="28575" y="1428750"/>
                </a:cubicBezTo>
                <a:cubicBezTo>
                  <a:pt x="37555" y="1424260"/>
                  <a:pt x="50050" y="1426325"/>
                  <a:pt x="57150" y="1419225"/>
                </a:cubicBezTo>
                <a:cubicBezTo>
                  <a:pt x="104662" y="1371713"/>
                  <a:pt x="19137" y="1405428"/>
                  <a:pt x="95250" y="1371600"/>
                </a:cubicBezTo>
                <a:cubicBezTo>
                  <a:pt x="134800" y="1354022"/>
                  <a:pt x="159281" y="1351174"/>
                  <a:pt x="200025" y="1343025"/>
                </a:cubicBezTo>
                <a:cubicBezTo>
                  <a:pt x="249174" y="1310259"/>
                  <a:pt x="213553" y="1328070"/>
                  <a:pt x="295275" y="1314450"/>
                </a:cubicBezTo>
                <a:cubicBezTo>
                  <a:pt x="331552" y="1308404"/>
                  <a:pt x="346750" y="1303963"/>
                  <a:pt x="381000" y="1295400"/>
                </a:cubicBezTo>
                <a:cubicBezTo>
                  <a:pt x="462892" y="1240805"/>
                  <a:pt x="359280" y="1306260"/>
                  <a:pt x="438150" y="1266825"/>
                </a:cubicBezTo>
                <a:cubicBezTo>
                  <a:pt x="448389" y="1261705"/>
                  <a:pt x="456786" y="1253455"/>
                  <a:pt x="466725" y="1247775"/>
                </a:cubicBezTo>
                <a:cubicBezTo>
                  <a:pt x="479053" y="1240730"/>
                  <a:pt x="492497" y="1235770"/>
                  <a:pt x="504825" y="1228725"/>
                </a:cubicBezTo>
                <a:cubicBezTo>
                  <a:pt x="549973" y="1202926"/>
                  <a:pt x="518993" y="1216918"/>
                  <a:pt x="561975" y="1181100"/>
                </a:cubicBezTo>
                <a:cubicBezTo>
                  <a:pt x="602843" y="1147043"/>
                  <a:pt x="581179" y="1179011"/>
                  <a:pt x="619125" y="1133475"/>
                </a:cubicBezTo>
                <a:cubicBezTo>
                  <a:pt x="626454" y="1124681"/>
                  <a:pt x="630080" y="1112995"/>
                  <a:pt x="638175" y="1104900"/>
                </a:cubicBezTo>
                <a:cubicBezTo>
                  <a:pt x="649400" y="1093675"/>
                  <a:pt x="665728" y="1088190"/>
                  <a:pt x="676275" y="1076325"/>
                </a:cubicBezTo>
                <a:cubicBezTo>
                  <a:pt x="691486" y="1059213"/>
                  <a:pt x="700638" y="1037491"/>
                  <a:pt x="714375" y="1019175"/>
                </a:cubicBezTo>
                <a:cubicBezTo>
                  <a:pt x="723900" y="1006475"/>
                  <a:pt x="735240" y="994952"/>
                  <a:pt x="742950" y="981075"/>
                </a:cubicBezTo>
                <a:cubicBezTo>
                  <a:pt x="751253" y="966129"/>
                  <a:pt x="755056" y="949074"/>
                  <a:pt x="762000" y="933450"/>
                </a:cubicBezTo>
                <a:cubicBezTo>
                  <a:pt x="791119" y="867932"/>
                  <a:pt x="780630" y="916501"/>
                  <a:pt x="800100" y="819150"/>
                </a:cubicBezTo>
                <a:cubicBezTo>
                  <a:pt x="803275" y="803275"/>
                  <a:pt x="806729" y="787453"/>
                  <a:pt x="809625" y="771525"/>
                </a:cubicBezTo>
                <a:cubicBezTo>
                  <a:pt x="813080" y="752524"/>
                  <a:pt x="814960" y="733228"/>
                  <a:pt x="819150" y="714375"/>
                </a:cubicBezTo>
                <a:cubicBezTo>
                  <a:pt x="821328" y="704574"/>
                  <a:pt x="825500" y="695325"/>
                  <a:pt x="828675" y="685800"/>
                </a:cubicBezTo>
                <a:cubicBezTo>
                  <a:pt x="825500" y="603250"/>
                  <a:pt x="831169" y="519882"/>
                  <a:pt x="819150" y="438150"/>
                </a:cubicBezTo>
                <a:cubicBezTo>
                  <a:pt x="815018" y="410054"/>
                  <a:pt x="787938" y="389500"/>
                  <a:pt x="781050" y="361950"/>
                </a:cubicBezTo>
                <a:cubicBezTo>
                  <a:pt x="764637" y="296300"/>
                  <a:pt x="777379" y="335559"/>
                  <a:pt x="733425" y="247650"/>
                </a:cubicBezTo>
                <a:cubicBezTo>
                  <a:pt x="727075" y="234950"/>
                  <a:pt x="722251" y="221364"/>
                  <a:pt x="714375" y="209550"/>
                </a:cubicBezTo>
                <a:cubicBezTo>
                  <a:pt x="708025" y="200025"/>
                  <a:pt x="700445" y="191214"/>
                  <a:pt x="695325" y="180975"/>
                </a:cubicBezTo>
                <a:cubicBezTo>
                  <a:pt x="674597" y="139518"/>
                  <a:pt x="699784" y="160548"/>
                  <a:pt x="666750" y="114300"/>
                </a:cubicBezTo>
                <a:cubicBezTo>
                  <a:pt x="658920" y="103339"/>
                  <a:pt x="646005" y="96686"/>
                  <a:pt x="638175" y="85725"/>
                </a:cubicBezTo>
                <a:cubicBezTo>
                  <a:pt x="629922" y="74171"/>
                  <a:pt x="627378" y="59179"/>
                  <a:pt x="619125" y="47625"/>
                </a:cubicBezTo>
                <a:cubicBezTo>
                  <a:pt x="602457" y="24290"/>
                  <a:pt x="584760" y="15190"/>
                  <a:pt x="561975" y="0"/>
                </a:cubicBezTo>
                <a:cubicBezTo>
                  <a:pt x="555625" y="12700"/>
                  <a:pt x="543116" y="23902"/>
                  <a:pt x="542925" y="38100"/>
                </a:cubicBezTo>
                <a:cubicBezTo>
                  <a:pt x="533572" y="733369"/>
                  <a:pt x="539664" y="1428771"/>
                  <a:pt x="533400" y="2124075"/>
                </a:cubicBezTo>
                <a:cubicBezTo>
                  <a:pt x="533180" y="2148456"/>
                  <a:pt x="514707" y="2161461"/>
                  <a:pt x="504825" y="2181225"/>
                </a:cubicBezTo>
                <a:cubicBezTo>
                  <a:pt x="500335" y="2190205"/>
                  <a:pt x="499790" y="2200820"/>
                  <a:pt x="495300" y="2209800"/>
                </a:cubicBezTo>
                <a:cubicBezTo>
                  <a:pt x="483507" y="2233386"/>
                  <a:pt x="472168" y="2246539"/>
                  <a:pt x="447675" y="2257425"/>
                </a:cubicBezTo>
                <a:cubicBezTo>
                  <a:pt x="429325" y="2265580"/>
                  <a:pt x="390525" y="2276475"/>
                  <a:pt x="390525" y="2276475"/>
                </a:cubicBezTo>
                <a:cubicBezTo>
                  <a:pt x="371475" y="2273300"/>
                  <a:pt x="351202" y="2274378"/>
                  <a:pt x="333375" y="2266950"/>
                </a:cubicBezTo>
                <a:cubicBezTo>
                  <a:pt x="312241" y="2258144"/>
                  <a:pt x="295275" y="2241550"/>
                  <a:pt x="276225" y="2228850"/>
                </a:cubicBezTo>
                <a:cubicBezTo>
                  <a:pt x="266700" y="2222500"/>
                  <a:pt x="255745" y="2217895"/>
                  <a:pt x="247650" y="2209800"/>
                </a:cubicBezTo>
                <a:cubicBezTo>
                  <a:pt x="226584" y="2188734"/>
                  <a:pt x="213286" y="2179172"/>
                  <a:pt x="200025" y="2152650"/>
                </a:cubicBezTo>
                <a:cubicBezTo>
                  <a:pt x="195535" y="2143670"/>
                  <a:pt x="193675" y="2133600"/>
                  <a:pt x="190500" y="2124075"/>
                </a:cubicBezTo>
                <a:cubicBezTo>
                  <a:pt x="194963" y="2097298"/>
                  <a:pt x="188072" y="2052941"/>
                  <a:pt x="228600" y="2047875"/>
                </a:cubicBezTo>
                <a:cubicBezTo>
                  <a:pt x="244664" y="2045867"/>
                  <a:pt x="260350" y="2054225"/>
                  <a:pt x="276225" y="2057400"/>
                </a:cubicBezTo>
                <a:cubicBezTo>
                  <a:pt x="255431" y="2130181"/>
                  <a:pt x="257175" y="2147189"/>
                  <a:pt x="257175" y="2105025"/>
                </a:cubicBezTo>
              </a:path>
            </a:pathLst>
          </a:cu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899592" y="1484784"/>
            <a:ext cx="342900" cy="359993"/>
          </a:xfrm>
          <a:custGeom>
            <a:avLst/>
            <a:gdLst>
              <a:gd name="connsiteX0" fmla="*/ 180975 w 342900"/>
              <a:gd name="connsiteY0" fmla="*/ 210586 h 359993"/>
              <a:gd name="connsiteX1" fmla="*/ 200025 w 342900"/>
              <a:gd name="connsiteY1" fmla="*/ 324886 h 359993"/>
              <a:gd name="connsiteX2" fmla="*/ 171450 w 342900"/>
              <a:gd name="connsiteY2" fmla="*/ 334411 h 359993"/>
              <a:gd name="connsiteX3" fmla="*/ 123825 w 342900"/>
              <a:gd name="connsiteY3" fmla="*/ 343936 h 359993"/>
              <a:gd name="connsiteX4" fmla="*/ 9525 w 342900"/>
              <a:gd name="connsiteY4" fmla="*/ 305836 h 359993"/>
              <a:gd name="connsiteX5" fmla="*/ 0 w 342900"/>
              <a:gd name="connsiteY5" fmla="*/ 277261 h 359993"/>
              <a:gd name="connsiteX6" fmla="*/ 9525 w 342900"/>
              <a:gd name="connsiteY6" fmla="*/ 143911 h 359993"/>
              <a:gd name="connsiteX7" fmla="*/ 28575 w 342900"/>
              <a:gd name="connsiteY7" fmla="*/ 115336 h 359993"/>
              <a:gd name="connsiteX8" fmla="*/ 38100 w 342900"/>
              <a:gd name="connsiteY8" fmla="*/ 86761 h 359993"/>
              <a:gd name="connsiteX9" fmla="*/ 66675 w 342900"/>
              <a:gd name="connsiteY9" fmla="*/ 67711 h 359993"/>
              <a:gd name="connsiteX10" fmla="*/ 123825 w 342900"/>
              <a:gd name="connsiteY10" fmla="*/ 29611 h 359993"/>
              <a:gd name="connsiteX11" fmla="*/ 152400 w 342900"/>
              <a:gd name="connsiteY11" fmla="*/ 10561 h 359993"/>
              <a:gd name="connsiteX12" fmla="*/ 342900 w 342900"/>
              <a:gd name="connsiteY12" fmla="*/ 10561 h 35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" h="359993">
                <a:moveTo>
                  <a:pt x="180975" y="210586"/>
                </a:moveTo>
                <a:cubicBezTo>
                  <a:pt x="227981" y="241923"/>
                  <a:pt x="233318" y="233331"/>
                  <a:pt x="200025" y="324886"/>
                </a:cubicBezTo>
                <a:cubicBezTo>
                  <a:pt x="196594" y="334322"/>
                  <a:pt x="181190" y="331976"/>
                  <a:pt x="171450" y="334411"/>
                </a:cubicBezTo>
                <a:cubicBezTo>
                  <a:pt x="155744" y="338338"/>
                  <a:pt x="139700" y="340761"/>
                  <a:pt x="123825" y="343936"/>
                </a:cubicBezTo>
                <a:cubicBezTo>
                  <a:pt x="44140" y="335968"/>
                  <a:pt x="36604" y="359993"/>
                  <a:pt x="9525" y="305836"/>
                </a:cubicBezTo>
                <a:cubicBezTo>
                  <a:pt x="5035" y="296856"/>
                  <a:pt x="3175" y="286786"/>
                  <a:pt x="0" y="277261"/>
                </a:cubicBezTo>
                <a:cubicBezTo>
                  <a:pt x="3175" y="232811"/>
                  <a:pt x="1781" y="187796"/>
                  <a:pt x="9525" y="143911"/>
                </a:cubicBezTo>
                <a:cubicBezTo>
                  <a:pt x="11514" y="132638"/>
                  <a:pt x="23455" y="125575"/>
                  <a:pt x="28575" y="115336"/>
                </a:cubicBezTo>
                <a:cubicBezTo>
                  <a:pt x="33065" y="106356"/>
                  <a:pt x="31828" y="94601"/>
                  <a:pt x="38100" y="86761"/>
                </a:cubicBezTo>
                <a:cubicBezTo>
                  <a:pt x="45251" y="77822"/>
                  <a:pt x="57881" y="75040"/>
                  <a:pt x="66675" y="67711"/>
                </a:cubicBezTo>
                <a:cubicBezTo>
                  <a:pt x="147928" y="0"/>
                  <a:pt x="48499" y="67274"/>
                  <a:pt x="123825" y="29611"/>
                </a:cubicBezTo>
                <a:cubicBezTo>
                  <a:pt x="134064" y="24491"/>
                  <a:pt x="140995" y="11553"/>
                  <a:pt x="152400" y="10561"/>
                </a:cubicBezTo>
                <a:cubicBezTo>
                  <a:pt x="215661" y="5060"/>
                  <a:pt x="279400" y="10561"/>
                  <a:pt x="342900" y="10561"/>
                </a:cubicBezTo>
              </a:path>
            </a:pathLst>
          </a:custGeom>
          <a:ln w="635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99" descr="Изображение 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52" r="2059"/>
          <a:stretch>
            <a:fillRect/>
          </a:stretch>
        </p:blipFill>
        <p:spPr>
          <a:xfrm>
            <a:off x="1547664" y="1772816"/>
            <a:ext cx="6483497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43608" y="332657"/>
            <a:ext cx="7272808" cy="1800200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rgbClr val="800080"/>
                </a:solidFill>
              </a:rPr>
              <a:t>Но глаза ребят, их душу невозможно отразить на бумаге, как ноты, надо каждый день видеть сопереживание, рождение доброго чувства и ценить первый творческий взлёт ученика. И я очень хотела бы, чтобы прекрасная музыка, созданная всего из семи звуков, как можно дольше звучала в детских сердцах!</a:t>
            </a:r>
            <a:endParaRPr lang="ru-RU" sz="1800" dirty="0" smtClean="0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F4D3D3"/>
      </a:dk1>
      <a:lt1>
        <a:srgbClr val="E7F1D2"/>
      </a:lt1>
      <a:dk2>
        <a:srgbClr val="F4D3D3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619</Words>
  <Application>Microsoft Office PowerPoint</Application>
  <PresentationFormat>Экран (4:3)</PresentationFormat>
  <Paragraphs>125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Моя педагогическая концепция 2 часть </vt:lpstr>
      <vt:lpstr>Слайд 2</vt:lpstr>
      <vt:lpstr>«СОЛЬ» - Сотрудничество</vt:lpstr>
      <vt:lpstr>Слайд 4</vt:lpstr>
      <vt:lpstr>«ЛЯ» - Личность- «Я», Индивидуальность </vt:lpstr>
      <vt:lpstr>«СИ» - Семья</vt:lpstr>
      <vt:lpstr>Слайд 7</vt:lpstr>
      <vt:lpstr>Слайд 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педагогическая концепция  </dc:title>
  <dc:creator>Светлана</dc:creator>
  <cp:lastModifiedBy>Светлана</cp:lastModifiedBy>
  <cp:revision>125</cp:revision>
  <dcterms:created xsi:type="dcterms:W3CDTF">2012-05-06T20:42:53Z</dcterms:created>
  <dcterms:modified xsi:type="dcterms:W3CDTF">2012-05-15T13:48:29Z</dcterms:modified>
</cp:coreProperties>
</file>