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80808"/>
    <a:srgbClr val="11111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CA94D34F-00A8-4B64-B47E-1AEA2882174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6B6D-3279-4A18-A93E-10027CCD2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34F-00A8-4B64-B47E-1AEA2882174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6B6D-3279-4A18-A93E-10027CCD2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34F-00A8-4B64-B47E-1AEA2882174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6B6D-3279-4A18-A93E-10027CCD2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34F-00A8-4B64-B47E-1AEA2882174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6B6D-3279-4A18-A93E-10027CCD2C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34F-00A8-4B64-B47E-1AEA2882174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6B6D-3279-4A18-A93E-10027CCD2C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34F-00A8-4B64-B47E-1AEA2882174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6B6D-3279-4A18-A93E-10027CCD2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34F-00A8-4B64-B47E-1AEA2882174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6B6D-3279-4A18-A93E-10027CCD2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34F-00A8-4B64-B47E-1AEA2882174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6B6D-3279-4A18-A93E-10027CCD2C2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email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34F-00A8-4B64-B47E-1AEA2882174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6B6D-3279-4A18-A93E-10027CCD2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34F-00A8-4B64-B47E-1AEA2882174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6B6D-3279-4A18-A93E-10027CCD2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D34F-00A8-4B64-B47E-1AEA2882174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AC6B6D-3279-4A18-A93E-10027CCD2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CA94D34F-00A8-4B64-B47E-1AEA28821742}" type="datetimeFigureOut">
              <a:rPr lang="ru-RU" smtClean="0"/>
              <a:pPr/>
              <a:t>13.10.2015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7AC6B6D-3279-4A18-A93E-10027CCD2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196752"/>
            <a:ext cx="6400800" cy="1295400"/>
          </a:xfrm>
        </p:spPr>
        <p:txBody>
          <a:bodyPr/>
          <a:lstStyle/>
          <a:p>
            <a:r>
              <a:rPr lang="ru-RU" dirty="0" smtClean="0"/>
              <a:t>Туган </a:t>
            </a:r>
            <a:r>
              <a:rPr lang="ru-RU" dirty="0" err="1" smtClean="0"/>
              <a:t>ягым</a:t>
            </a:r>
            <a:r>
              <a:rPr lang="ru-RU" dirty="0" smtClean="0"/>
              <a:t> </a:t>
            </a:r>
            <a:r>
              <a:rPr lang="ru-RU" dirty="0" err="1" smtClean="0"/>
              <a:t>яшел</a:t>
            </a:r>
            <a:r>
              <a:rPr lang="ru-RU" dirty="0" smtClean="0"/>
              <a:t> </a:t>
            </a:r>
            <a:r>
              <a:rPr lang="ru-RU" dirty="0" err="1" smtClean="0"/>
              <a:t>бишек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76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492896"/>
            <a:ext cx="7344816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834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t-RU" dirty="0" smtClean="0"/>
              <a:t>Милләтара дуслык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6675" y="2438400"/>
            <a:ext cx="5410650" cy="3048000"/>
          </a:xfrm>
        </p:spPr>
      </p:pic>
    </p:spTree>
    <p:extLst>
      <p:ext uri="{BB962C8B-B14F-4D97-AF65-F5344CB8AC3E}">
        <p14:creationId xmlns:p14="http://schemas.microsoft.com/office/powerpoint/2010/main" xmlns="" val="262137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1124744"/>
            <a:ext cx="5760640" cy="1584176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ahoma"/>
              </a:rPr>
              <a:t/>
            </a:r>
            <a:br>
              <a:rPr lang="ru-RU" dirty="0">
                <a:solidFill>
                  <a:srgbClr val="000000"/>
                </a:solidFill>
                <a:latin typeface="Tahoma"/>
              </a:rPr>
            </a:br>
            <a:r>
              <a:rPr lang="ru-RU" dirty="0">
                <a:solidFill>
                  <a:srgbClr val="000000"/>
                </a:solidFill>
                <a:latin typeface="Tahoma"/>
              </a:rPr>
              <a:t>Без – </a:t>
            </a:r>
            <a:r>
              <a:rPr lang="ru-RU" dirty="0" err="1">
                <a:solidFill>
                  <a:srgbClr val="000000"/>
                </a:solidFill>
                <a:latin typeface="Tahoma"/>
              </a:rPr>
              <a:t>Тукайлы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/>
              </a:rPr>
              <a:t>халык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Tahoma"/>
              </a:rPr>
              <a:t>мәңгегә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.</a:t>
            </a:r>
            <a:br>
              <a:rPr lang="ru-RU" dirty="0">
                <a:solidFill>
                  <a:srgbClr val="000000"/>
                </a:solidFill>
                <a:latin typeface="Tahoma"/>
              </a:rPr>
            </a:br>
            <a:endParaRPr lang="ru-RU" dirty="0"/>
          </a:p>
        </p:txBody>
      </p:sp>
      <p:pic>
        <p:nvPicPr>
          <p:cNvPr id="6" name="Объект 5" descr="P100080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348880"/>
            <a:ext cx="6336704" cy="3240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397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96752"/>
            <a:ext cx="6400800" cy="1440160"/>
          </a:xfrm>
        </p:spPr>
        <p:txBody>
          <a:bodyPr>
            <a:normAutofit fontScale="90000"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ahoma"/>
              </a:rPr>
              <a:t> Бар </a:t>
            </a:r>
            <a:r>
              <a:rPr lang="ru-RU" dirty="0" err="1" smtClean="0">
                <a:solidFill>
                  <a:srgbClr val="000000"/>
                </a:solidFill>
                <a:latin typeface="Tahoma"/>
              </a:rPr>
              <a:t>күңеллеге</a:t>
            </a:r>
            <a:r>
              <a:rPr lang="ru-RU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/>
              </a:rPr>
              <a:t>бөтен</a:t>
            </a:r>
            <a:r>
              <a:rPr lang="ru-RU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ahoma"/>
              </a:rPr>
              <a:t>дөньяда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/>
            </a:r>
            <a:br>
              <a:rPr lang="ru-RU" dirty="0">
                <a:solidFill>
                  <a:srgbClr val="000000"/>
                </a:solidFill>
                <a:latin typeface="Tahoma"/>
              </a:rPr>
            </a:br>
            <a:r>
              <a:rPr lang="ru-RU" dirty="0">
                <a:solidFill>
                  <a:srgbClr val="000000"/>
                </a:solidFill>
                <a:latin typeface="Tahoma"/>
              </a:rPr>
              <a:t>Бар </a:t>
            </a:r>
            <a:r>
              <a:rPr lang="ru-RU" dirty="0" err="1">
                <a:solidFill>
                  <a:srgbClr val="000000"/>
                </a:solidFill>
                <a:latin typeface="Tahoma"/>
              </a:rPr>
              <a:t>бер</a:t>
            </a:r>
            <a:r>
              <a:rPr lang="ru-RU" dirty="0">
                <a:solidFill>
                  <a:srgbClr val="000000"/>
                </a:solidFill>
                <a:latin typeface="Tahoma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ahoma"/>
              </a:rPr>
              <a:t>ямь</a:t>
            </a:r>
            <a:r>
              <a:rPr lang="tt-RU" dirty="0" smtClean="0">
                <a:solidFill>
                  <a:srgbClr val="000000"/>
                </a:solidFill>
                <a:latin typeface="Tahoma"/>
              </a:rPr>
              <a:t> бүген...</a:t>
            </a:r>
            <a:endParaRPr lang="ru-RU" dirty="0"/>
          </a:p>
        </p:txBody>
      </p:sp>
      <p:pic>
        <p:nvPicPr>
          <p:cNvPr id="4" name="Объект 3" descr="Изображение 708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2708920"/>
            <a:ext cx="3925882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0779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224136"/>
          </a:xfrm>
        </p:spPr>
        <p:txBody>
          <a:bodyPr>
            <a:normAutofit/>
          </a:bodyPr>
          <a:lstStyle/>
          <a:p>
            <a:r>
              <a:rPr lang="tt-RU" dirty="0" smtClean="0"/>
              <a:t>Яратыгыз туган җирегезне!</a:t>
            </a:r>
            <a:endParaRPr lang="ru-RU" dirty="0"/>
          </a:p>
        </p:txBody>
      </p:sp>
      <p:pic>
        <p:nvPicPr>
          <p:cNvPr id="4" name="Объект 3" descr="IMG_2614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7704" y="2348880"/>
            <a:ext cx="5472608" cy="3312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3840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80728"/>
            <a:ext cx="6296744" cy="1512168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 балалар,туган илебезне,җиребезне саклыйк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852936"/>
            <a:ext cx="6400800" cy="2633465"/>
          </a:xfrm>
        </p:spPr>
        <p:txBody>
          <a:bodyPr/>
          <a:lstStyle/>
          <a:p>
            <a:r>
              <a:rPr lang="tt-RU" dirty="0" smtClean="0"/>
              <a:t>Аның турында 1 минутка да онытмыйк.</a:t>
            </a:r>
          </a:p>
          <a:p>
            <a:r>
              <a:rPr lang="tt-RU" dirty="0" smtClean="0"/>
              <a:t>Урман-кырлар,таулар,күлләр,шәһәрләр,авыллар,безне әйләндереп алган тирә як мохит,</a:t>
            </a:r>
          </a:p>
          <a:p>
            <a:r>
              <a:rPr lang="tt-RU" dirty="0" smtClean="0"/>
              <a:t>Алар берсе дә безнең өчен мәңгелек түгел!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067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>Кулланылган әдәбият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 algn="ctr">
              <a:buNone/>
            </a:pPr>
            <a:r>
              <a:rPr lang="ru-RU" dirty="0" smtClean="0">
                <a:latin typeface="Helvetica Neue"/>
              </a:rPr>
              <a:t>1.Программа </a:t>
            </a:r>
            <a:r>
              <a:rPr lang="ru-RU" dirty="0">
                <a:latin typeface="Helvetica Neue"/>
              </a:rPr>
              <a:t>по патриотическому воспитанию: </a:t>
            </a:r>
            <a:r>
              <a:rPr lang="ru-RU" dirty="0" smtClean="0">
                <a:latin typeface="Helvetica Neue"/>
              </a:rPr>
              <a:t>«Растим </a:t>
            </a:r>
            <a:r>
              <a:rPr lang="ru-RU" dirty="0">
                <a:latin typeface="Helvetica Neue"/>
              </a:rPr>
              <a:t>патриотов </a:t>
            </a:r>
            <a:r>
              <a:rPr lang="ru-RU" dirty="0" smtClean="0">
                <a:latin typeface="Helvetica Neue"/>
              </a:rPr>
              <a:t>России»</a:t>
            </a:r>
          </a:p>
          <a:p>
            <a:pPr indent="0">
              <a:buNone/>
            </a:pPr>
            <a:r>
              <a:rPr lang="ru-RU" dirty="0" smtClean="0">
                <a:solidFill>
                  <a:srgbClr val="F43DC3"/>
                </a:solidFill>
                <a:latin typeface="Arial"/>
              </a:rPr>
              <a:t>  </a:t>
            </a:r>
            <a:r>
              <a:rPr lang="ru-RU" dirty="0" smtClean="0">
                <a:latin typeface="Arial"/>
              </a:rPr>
              <a:t>2.Программа </a:t>
            </a:r>
            <a:r>
              <a:rPr lang="ru-RU" dirty="0">
                <a:latin typeface="Arial"/>
              </a:rPr>
              <a:t>по патриотическому воспитанию</a:t>
            </a:r>
          </a:p>
          <a:p>
            <a:pPr indent="0">
              <a:buNone/>
            </a:pPr>
            <a:r>
              <a:rPr lang="ru-RU" dirty="0" smtClean="0">
                <a:solidFill>
                  <a:srgbClr val="F43DC3"/>
                </a:solidFill>
                <a:latin typeface="Arial"/>
              </a:rPr>
              <a:t>        </a:t>
            </a:r>
            <a:r>
              <a:rPr lang="ru-RU" dirty="0" smtClean="0">
                <a:latin typeface="Arial"/>
              </a:rPr>
              <a:t>«</a:t>
            </a:r>
            <a:r>
              <a:rPr lang="ru-RU" dirty="0">
                <a:latin typeface="Arial"/>
              </a:rPr>
              <a:t>Неиссякаемый </a:t>
            </a:r>
            <a:r>
              <a:rPr lang="ru-RU" dirty="0" smtClean="0">
                <a:latin typeface="Arial"/>
              </a:rPr>
              <a:t>родник»</a:t>
            </a:r>
            <a:endParaRPr lang="tt-RU" sz="2000" dirty="0">
              <a:latin typeface="Arial"/>
            </a:endParaRPr>
          </a:p>
          <a:p>
            <a:pPr indent="0">
              <a:buNone/>
            </a:pPr>
            <a:r>
              <a:rPr lang="tt-RU" sz="2000" dirty="0" smtClean="0">
                <a:latin typeface="Arial"/>
              </a:rPr>
              <a:t>  </a:t>
            </a:r>
            <a:r>
              <a:rPr lang="tt-RU" sz="1900" dirty="0" smtClean="0">
                <a:latin typeface="Arial"/>
              </a:rPr>
              <a:t>3.“Программа воспитанияи обучения в детском саду”,под редак</a:t>
            </a:r>
            <a:r>
              <a:rPr lang="ru-RU" sz="1900" dirty="0" err="1" smtClean="0">
                <a:latin typeface="Arial"/>
              </a:rPr>
              <a:t>цией</a:t>
            </a:r>
            <a:r>
              <a:rPr lang="ru-RU" sz="1900" dirty="0" smtClean="0">
                <a:latin typeface="Arial"/>
              </a:rPr>
              <a:t> </a:t>
            </a:r>
            <a:r>
              <a:rPr lang="ru-RU" sz="1900" dirty="0" err="1" smtClean="0">
                <a:latin typeface="Arial"/>
              </a:rPr>
              <a:t>М.А.Васильевой</a:t>
            </a:r>
            <a:r>
              <a:rPr lang="ru-RU" sz="2000" dirty="0" smtClean="0">
                <a:latin typeface="Arial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tabLst>
                <a:tab pos="457200" algn="l"/>
              </a:tabLst>
            </a:pPr>
            <a:r>
              <a:rPr lang="ru-RU" sz="2000" dirty="0" smtClean="0">
                <a:latin typeface="Arial"/>
              </a:rPr>
              <a:t>4.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2000" dirty="0" err="1">
                <a:latin typeface="Times New Roman"/>
                <a:ea typeface="Calibri"/>
                <a:cs typeface="Times New Roman"/>
              </a:rPr>
              <a:t>Дыбина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 О.Б. Ребенок и окружающий мир. М: Мозаика – Синтез, 2005.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indent="0">
              <a:buNone/>
            </a:pPr>
            <a:endParaRPr lang="ru-RU" sz="2000" dirty="0">
              <a:latin typeface="Arial"/>
            </a:endParaRPr>
          </a:p>
          <a:p>
            <a:pPr indent="0" algn="ctr">
              <a:buNone/>
            </a:pPr>
            <a:endParaRPr lang="ru-RU" b="1" i="0" dirty="0"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67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1152128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rgbClr val="000000"/>
                </a:solidFill>
                <a:latin typeface="verdana"/>
              </a:rPr>
              <a:t>Һәркемнең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үз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Ватаны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алтын,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йөрәк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төбе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verdana"/>
              </a:rPr>
              <a:t>ялкын</a:t>
            </a:r>
            <a:r>
              <a:rPr lang="ru-RU" dirty="0">
                <a:solidFill>
                  <a:srgbClr val="000000"/>
                </a:solidFill>
                <a:latin typeface="verdana"/>
              </a:rPr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  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Киләчәктә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мин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проект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эшен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 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дәвам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итәргә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уйлыйм,тагын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да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тулыландыра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алырмын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диеп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ышанып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калам.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latin typeface="Times New Roman"/>
                <a:ea typeface="Calibri"/>
                <a:cs typeface="Times New Roman"/>
              </a:rPr>
              <a:t>Ватан</a:t>
            </a:r>
            <a:r>
              <a:rPr lang="tt-RU" dirty="0" smtClean="0">
                <a:latin typeface="Times New Roman"/>
                <a:ea typeface="Calibri"/>
                <a:cs typeface="Times New Roman"/>
              </a:rPr>
              <a:t>пәрвәрлек хисләре тәрбияләүне,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балаларны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милли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 smtClean="0">
                <a:latin typeface="Times New Roman"/>
                <a:ea typeface="Calibri"/>
              </a:rPr>
              <a:t>үзаңга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һәм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гражданлык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хисенә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ия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булган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шәхесләр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dirty="0" err="1">
                <a:latin typeface="Times New Roman"/>
                <a:ea typeface="Calibri"/>
              </a:rPr>
              <a:t>Ватанның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лаеклы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уллары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dirty="0" err="1">
                <a:latin typeface="Times New Roman"/>
                <a:ea typeface="Calibri"/>
              </a:rPr>
              <a:t>кызлары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итеп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тәрбияләүне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 smtClean="0">
                <a:latin typeface="Times New Roman"/>
                <a:ea typeface="Calibri"/>
              </a:rPr>
              <a:t>дәвам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 err="1" smtClean="0">
                <a:latin typeface="Times New Roman"/>
                <a:ea typeface="Calibri"/>
              </a:rPr>
              <a:t>итүне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 err="1" smtClean="0">
                <a:latin typeface="Times New Roman"/>
                <a:ea typeface="Calibri"/>
              </a:rPr>
              <a:t>бурыч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 err="1" smtClean="0">
                <a:latin typeface="Times New Roman"/>
                <a:ea typeface="Calibri"/>
              </a:rPr>
              <a:t>итеп</a:t>
            </a:r>
            <a:r>
              <a:rPr lang="ru-RU" dirty="0" smtClean="0">
                <a:latin typeface="Times New Roman"/>
                <a:ea typeface="Calibri"/>
              </a:rPr>
              <a:t> </a:t>
            </a:r>
            <a:r>
              <a:rPr lang="ru-RU" dirty="0" err="1" smtClean="0">
                <a:latin typeface="Times New Roman"/>
                <a:ea typeface="Calibri"/>
              </a:rPr>
              <a:t>куям</a:t>
            </a:r>
            <a:r>
              <a:rPr lang="ru-RU" dirty="0" smtClean="0">
                <a:latin typeface="Times New Roman"/>
                <a:ea typeface="Calibri"/>
              </a:rPr>
              <a:t>.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Шулай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булганда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гына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бала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милләт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җанлы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үз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халкының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улы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(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кызы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)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булып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җитлегеп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милли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аңлы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ышанычлы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шәхес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формалашыр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дип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 smtClean="0">
                <a:latin typeface="Times New Roman"/>
                <a:ea typeface="Calibri"/>
                <a:cs typeface="Times New Roman"/>
              </a:rPr>
              <a:t>уйлыйм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dirty="0">
              <a:latin typeface="Calibri"/>
              <a:ea typeface="Calibri"/>
              <a:cs typeface="Times New Roman"/>
            </a:endParaRPr>
          </a:p>
          <a:p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6823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24744"/>
            <a:ext cx="6400800" cy="100047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Игъ</a:t>
            </a:r>
            <a:r>
              <a:rPr lang="tt-RU" dirty="0" smtClean="0"/>
              <a:t>тибарыгыз өчен рәхмәт!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2492896"/>
            <a:ext cx="3744416" cy="3048000"/>
          </a:xfrm>
        </p:spPr>
      </p:pic>
    </p:spTree>
    <p:extLst>
      <p:ext uri="{BB962C8B-B14F-4D97-AF65-F5344CB8AC3E}">
        <p14:creationId xmlns:p14="http://schemas.microsoft.com/office/powerpoint/2010/main" xmlns="" val="377563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Проектны</a:t>
            </a:r>
            <a:r>
              <a:rPr lang="tt-RU" dirty="0" smtClean="0"/>
              <a:t>ң эчтәлеге: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t-RU" dirty="0" smtClean="0"/>
              <a:t> Проектның төп бурычлары;</a:t>
            </a:r>
          </a:p>
          <a:p>
            <a:r>
              <a:rPr lang="tt-RU" dirty="0" smtClean="0"/>
              <a:t>Минем эшемнең прин</a:t>
            </a:r>
            <a:r>
              <a:rPr lang="ru-RU" dirty="0" smtClean="0"/>
              <a:t>ц</a:t>
            </a:r>
            <a:r>
              <a:rPr lang="tt-RU" dirty="0" smtClean="0"/>
              <a:t>иплары;</a:t>
            </a:r>
          </a:p>
          <a:p>
            <a:r>
              <a:rPr lang="tt-RU" dirty="0" smtClean="0"/>
              <a:t>Планнарны тормышка ашыру;</a:t>
            </a:r>
          </a:p>
          <a:p>
            <a:r>
              <a:rPr lang="tt-RU" dirty="0" smtClean="0"/>
              <a:t>Ниятләнгән нәтиҗәләр;</a:t>
            </a:r>
          </a:p>
          <a:p>
            <a:r>
              <a:rPr lang="tt-RU" dirty="0" smtClean="0"/>
              <a:t>Проектның перспектив планы 1 елга төзелгән.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743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12776"/>
            <a:ext cx="6400800" cy="504056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latin typeface="Calibri"/>
                <a:ea typeface="Calibri"/>
                <a:cs typeface="Times New Roman"/>
              </a:rPr>
              <a:t/>
            </a:r>
            <a:br>
              <a:rPr lang="ru-RU" sz="2800" dirty="0">
                <a:latin typeface="Calibri"/>
                <a:ea typeface="Calibri"/>
                <a:cs typeface="Times New Roman"/>
              </a:rPr>
            </a:br>
            <a:r>
              <a:rPr lang="ru-RU" sz="2800" dirty="0" err="1" smtClean="0">
                <a:latin typeface="Calibri"/>
                <a:ea typeface="Calibri"/>
                <a:cs typeface="Times New Roman"/>
              </a:rPr>
              <a:t>Проектның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err="1" smtClean="0">
                <a:latin typeface="Calibri"/>
                <a:ea typeface="Calibri"/>
                <a:cs typeface="Times New Roman"/>
              </a:rPr>
              <a:t>төп</a:t>
            </a:r>
            <a:r>
              <a:rPr lang="ru-RU" sz="28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ru-RU" sz="2800" dirty="0" err="1" smtClean="0">
                <a:latin typeface="Calibri"/>
                <a:ea typeface="Calibri"/>
                <a:cs typeface="Times New Roman"/>
              </a:rPr>
              <a:t>бурычлары</a:t>
            </a:r>
            <a:r>
              <a:rPr lang="ru-RU" b="1" dirty="0" smtClean="0">
                <a:latin typeface="Times New Roman"/>
                <a:ea typeface="Calibri"/>
                <a:cs typeface="Times New Roman"/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348880"/>
            <a:ext cx="6400800" cy="324036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Балаларда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гаиләсенә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өенә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мәктәпкә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туган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tt-RU" dirty="0">
                <a:latin typeface="Times New Roman"/>
                <a:ea typeface="Calibri"/>
                <a:cs typeface="Times New Roman"/>
              </a:rPr>
              <a:t>шәһәргә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карата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мәхәббәт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уяту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Барлык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кешеләргә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хезмәткә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карата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ихтирам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хисләре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тәрбияләү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-Татар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халкының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йолаларына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гореф-гадәтләренә</a:t>
            </a:r>
            <a:r>
              <a:rPr lang="ru-RU" dirty="0">
                <a:latin typeface="Times New Roman"/>
                <a:ea typeface="Calibri"/>
                <a:cs typeface="Times New Roman"/>
              </a:rPr>
              <a:t>,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халык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авыз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иҗатына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карата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кызыксыну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latin typeface="Times New Roman"/>
                <a:ea typeface="Calibri"/>
                <a:cs typeface="Times New Roman"/>
              </a:rPr>
              <a:t>уяту</a:t>
            </a:r>
            <a:r>
              <a:rPr lang="ru-RU" dirty="0">
                <a:latin typeface="Times New Roman"/>
                <a:ea typeface="Calibri"/>
                <a:cs typeface="Times New Roman"/>
              </a:rPr>
              <a:t>;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Calibri"/>
              </a:rPr>
              <a:t>-Туган</a:t>
            </a:r>
            <a:r>
              <a:rPr lang="tt-RU" dirty="0">
                <a:latin typeface="Times New Roman"/>
                <a:ea typeface="Calibri"/>
              </a:rPr>
              <a:t> шәһәргә</a:t>
            </a:r>
            <a:r>
              <a:rPr lang="ru-RU" dirty="0">
                <a:latin typeface="Times New Roman"/>
                <a:ea typeface="Calibri"/>
              </a:rPr>
              <a:t>, </a:t>
            </a:r>
            <a:r>
              <a:rPr lang="ru-RU" dirty="0" err="1">
                <a:latin typeface="Times New Roman"/>
                <a:ea typeface="Calibri"/>
              </a:rPr>
              <a:t>туган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илгә</a:t>
            </a:r>
            <a:r>
              <a:rPr lang="ru-RU" dirty="0">
                <a:latin typeface="Times New Roman"/>
                <a:ea typeface="Calibri"/>
              </a:rPr>
              <a:t> карата </a:t>
            </a:r>
            <a:r>
              <a:rPr lang="ru-RU" dirty="0" err="1">
                <a:latin typeface="Times New Roman"/>
                <a:ea typeface="Calibri"/>
              </a:rPr>
              <a:t>горурлык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хисе</a:t>
            </a:r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err="1">
                <a:latin typeface="Times New Roman"/>
                <a:ea typeface="Calibri"/>
              </a:rPr>
              <a:t>тәрбияләү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981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268760"/>
            <a:ext cx="6400800" cy="837456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Минем эшемнең прин</a:t>
            </a:r>
            <a:r>
              <a:rPr lang="ru-RU" dirty="0" smtClean="0"/>
              <a:t>ц</a:t>
            </a:r>
            <a:r>
              <a:rPr lang="tt-RU" dirty="0" smtClean="0"/>
              <a:t>иплары: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331640" y="1988840"/>
            <a:ext cx="6400800" cy="3192017"/>
          </a:xfrm>
        </p:spPr>
        <p:txBody>
          <a:bodyPr/>
          <a:lstStyle/>
          <a:p>
            <a:r>
              <a:rPr lang="tt-RU" dirty="0" smtClean="0"/>
              <a:t>Системалы шөгыл</a:t>
            </a:r>
            <a:r>
              <a:rPr lang="ru-RU" dirty="0" smtClean="0"/>
              <a:t>ь</a:t>
            </a:r>
            <a:r>
              <a:rPr lang="tt-RU" dirty="0" smtClean="0"/>
              <a:t>ләнү;</a:t>
            </a:r>
          </a:p>
          <a:p>
            <a:r>
              <a:rPr lang="tt-RU" dirty="0" smtClean="0"/>
              <a:t>Гуманлылык;</a:t>
            </a:r>
          </a:p>
          <a:p>
            <a:r>
              <a:rPr lang="tt-RU" dirty="0" smtClean="0"/>
              <a:t>Баланың индивидуал</a:t>
            </a:r>
            <a:r>
              <a:rPr lang="ru-RU" dirty="0" smtClean="0"/>
              <a:t>ь</a:t>
            </a:r>
            <a:r>
              <a:rPr lang="tt-RU" dirty="0" smtClean="0"/>
              <a:t> мөмкинлекләрен исәпкә алу;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429000"/>
            <a:ext cx="532859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6590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980728"/>
            <a:ext cx="6400800" cy="1000472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Планнарны тормышка ашыру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t-RU" u="sng" dirty="0" smtClean="0"/>
              <a:t>Беренче этап-туплау.</a:t>
            </a:r>
            <a:endParaRPr lang="tt-RU" dirty="0" smtClean="0"/>
          </a:p>
          <a:p>
            <a:r>
              <a:rPr lang="tt-RU" dirty="0" smtClean="0"/>
              <a:t>Максатлы экскурсияләр,дидактик уеннар,табигат</a:t>
            </a:r>
            <a:r>
              <a:rPr lang="ru-RU" dirty="0" smtClean="0"/>
              <a:t>ь</a:t>
            </a:r>
            <a:r>
              <a:rPr lang="tt-RU" dirty="0" smtClean="0"/>
              <a:t> материаллары,әдәбият,күрсәтмә материалга папкалар.</a:t>
            </a:r>
          </a:p>
          <a:p>
            <a:r>
              <a:rPr lang="tt-RU" u="sng" dirty="0" smtClean="0"/>
              <a:t>Икенче этап-иҗади.</a:t>
            </a:r>
          </a:p>
          <a:p>
            <a:r>
              <a:rPr lang="tt-RU" dirty="0" smtClean="0"/>
              <a:t>Шигыр</a:t>
            </a:r>
            <a:r>
              <a:rPr lang="ru-RU" dirty="0" smtClean="0"/>
              <a:t>ь</a:t>
            </a:r>
            <a:r>
              <a:rPr lang="tt-RU" dirty="0" smtClean="0"/>
              <a:t>ләр өйрәнүдә,әкиятләр,хикәяләр укуда ата-аналар, балалар белән актив эшләү.</a:t>
            </a:r>
          </a:p>
          <a:p>
            <a:r>
              <a:rPr lang="tt-RU" u="sng" dirty="0" smtClean="0"/>
              <a:t>Өченче этап-нәтиҗә.</a:t>
            </a:r>
          </a:p>
          <a:p>
            <a:r>
              <a:rPr lang="tt-RU" dirty="0" smtClean="0"/>
              <a:t>Бергәләп эшләнгән эшкә йомгак,фотолардан ал</a:t>
            </a:r>
            <a:r>
              <a:rPr lang="ru-RU" dirty="0" smtClean="0"/>
              <a:t>ь</a:t>
            </a:r>
            <a:r>
              <a:rPr lang="tt-RU" dirty="0" smtClean="0"/>
              <a:t>бом ясау</a:t>
            </a:r>
            <a:r>
              <a:rPr lang="tt-RU" u="sng" dirty="0" smtClean="0"/>
              <a:t>.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xmlns="" val="21432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2736"/>
            <a:ext cx="6400800" cy="936104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Ниятләнгән нәтиҗәләр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t-RU" dirty="0" smtClean="0"/>
              <a:t>Проектны тормышка ашырганда бала белән тәрбиячене,бала белән ата-ананы,ата-ана белән тәрбиячене берләштерү,якынайту;</a:t>
            </a:r>
          </a:p>
          <a:p>
            <a:r>
              <a:rPr lang="tt-RU" dirty="0" smtClean="0"/>
              <a:t>Уеннар аша балаларны иҗади фикерләүгә өйрәтү;</a:t>
            </a:r>
          </a:p>
          <a:p>
            <a:r>
              <a:rPr lang="tt-RU" dirty="0" smtClean="0"/>
              <a:t>Балаларның сүзлек запасын баету;</a:t>
            </a:r>
          </a:p>
          <a:p>
            <a:r>
              <a:rPr lang="tt-RU" dirty="0" smtClean="0"/>
              <a:t>Туган илгә,туган җиргә,ата-анасына,гореф-гадәтләренә карата мәхәббәт,сак караш тәрбияләү;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366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dirty="0" smtClean="0"/>
              <a:t>Дидактик уен”Дөрес сайла”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1916832"/>
            <a:ext cx="6400800" cy="3336033"/>
          </a:xfrm>
        </p:spPr>
        <p:txBody>
          <a:bodyPr/>
          <a:lstStyle/>
          <a:p>
            <a:r>
              <a:rPr lang="tt-RU" dirty="0" smtClean="0"/>
              <a:t>Максат:Ватанны ярату хисләре,туган илне саклаучы хәрбиләргә карата хөрмәт тәрбияләү.Совет армиясе турында белемнәрен тирәнәйтү,сугышта кулланыла торган кайбер төр транспорт белән таныштыру.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3573016"/>
            <a:ext cx="597666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956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836712"/>
            <a:ext cx="6296744" cy="1512168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Табигат</a:t>
            </a:r>
            <a:r>
              <a:rPr lang="ru-RU" dirty="0" smtClean="0"/>
              <a:t>ь</a:t>
            </a:r>
            <a:r>
              <a:rPr lang="tt-RU" dirty="0" smtClean="0"/>
              <a:t> материаллары белән эш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276872"/>
            <a:ext cx="6192688" cy="3384376"/>
          </a:xfrm>
        </p:spPr>
      </p:pic>
    </p:spTree>
    <p:extLst>
      <p:ext uri="{BB962C8B-B14F-4D97-AF65-F5344CB8AC3E}">
        <p14:creationId xmlns:p14="http://schemas.microsoft.com/office/powerpoint/2010/main" xmlns="" val="237081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40760" cy="1728192"/>
          </a:xfrm>
        </p:spPr>
        <p:txBody>
          <a:bodyPr>
            <a:normAutofit fontScale="90000"/>
          </a:bodyPr>
          <a:lstStyle/>
          <a:p>
            <a:r>
              <a:rPr lang="tt-RU" dirty="0" smtClean="0"/>
              <a:t>Уен өчен материал</a:t>
            </a:r>
            <a:br>
              <a:rPr lang="tt-RU" dirty="0" smtClean="0"/>
            </a:br>
            <a:r>
              <a:rPr lang="tt-RU" dirty="0" smtClean="0"/>
              <a:t>“Бу өйдә кем яши?””Яраткан уенчыгым”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649456"/>
            <a:ext cx="2160240" cy="304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9912" y="2852936"/>
            <a:ext cx="4629864" cy="281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51019530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430</TotalTime>
  <Words>315</Words>
  <Application>Microsoft Office PowerPoint</Application>
  <PresentationFormat>Экран (4:3)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Кутюр</vt:lpstr>
      <vt:lpstr>Туган ягым яшел бишек</vt:lpstr>
      <vt:lpstr>Проектның эчтәлеге:</vt:lpstr>
      <vt:lpstr> Проектның төп бурычлары:</vt:lpstr>
      <vt:lpstr>Минем эшемнең принциплары:</vt:lpstr>
      <vt:lpstr>Планнарны тормышка ашыру</vt:lpstr>
      <vt:lpstr>Ниятләнгән нәтиҗәләр</vt:lpstr>
      <vt:lpstr>Дидактик уен”Дөрес сайла”</vt:lpstr>
      <vt:lpstr>Табигать материаллары белән эш</vt:lpstr>
      <vt:lpstr>Уен өчен материал “Бу өйдә кем яши?””Яраткан уенчыгым”</vt:lpstr>
      <vt:lpstr>Милләтара дуслык</vt:lpstr>
      <vt:lpstr> Без – Тукайлы халык, мәңгегә. </vt:lpstr>
      <vt:lpstr> Бар күңеллеге бөтен дөньяда Бар бер ямь бүген...</vt:lpstr>
      <vt:lpstr>Яратыгыз туган җирегезне!</vt:lpstr>
      <vt:lpstr> балалар,туган илебезне,җиребезне саклыйк </vt:lpstr>
      <vt:lpstr>Кулланылган әдәбият</vt:lpstr>
      <vt:lpstr>Һәркемнең үз Ватаны алтын, йөрәк төбе ялкын.</vt:lpstr>
      <vt:lpstr>Игътибарыгыз өчен рәхмәт!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Туган ягым яшел бишек</dc:title>
  <dc:creator>рамзия и айрат</dc:creator>
  <cp:lastModifiedBy>Admin</cp:lastModifiedBy>
  <cp:revision>30</cp:revision>
  <dcterms:created xsi:type="dcterms:W3CDTF">2015-09-09T14:28:51Z</dcterms:created>
  <dcterms:modified xsi:type="dcterms:W3CDTF">2015-10-13T11:33:17Z</dcterms:modified>
</cp:coreProperties>
</file>