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8" r:id="rId4"/>
    <p:sldId id="266" r:id="rId5"/>
    <p:sldId id="267" r:id="rId6"/>
    <p:sldId id="268" r:id="rId7"/>
    <p:sldId id="256" r:id="rId8"/>
    <p:sldId id="262" r:id="rId9"/>
    <p:sldId id="269" r:id="rId10"/>
    <p:sldId id="263" r:id="rId11"/>
    <p:sldId id="260" r:id="rId12"/>
    <p:sldId id="271" r:id="rId13"/>
    <p:sldId id="272" r:id="rId14"/>
    <p:sldId id="276" r:id="rId15"/>
    <p:sldId id="273" r:id="rId16"/>
    <p:sldId id="274" r:id="rId17"/>
    <p:sldId id="279" r:id="rId18"/>
    <p:sldId id="275" r:id="rId19"/>
    <p:sldId id="280" r:id="rId20"/>
    <p:sldId id="282" r:id="rId21"/>
    <p:sldId id="283" r:id="rId22"/>
    <p:sldId id="284" r:id="rId23"/>
    <p:sldId id="270" r:id="rId24"/>
    <p:sldId id="278" r:id="rId25"/>
    <p:sldId id="277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FB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737" autoAdjust="0"/>
  </p:normalViewPr>
  <p:slideViewPr>
    <p:cSldViewPr>
      <p:cViewPr varScale="1">
        <p:scale>
          <a:sx n="107" d="100"/>
          <a:sy n="10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2921"/>
      </p:ext>
    </p:extLst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3138"/>
      </p:ext>
    </p:extLst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556"/>
      </p:ext>
    </p:extLst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33548"/>
      </p:ext>
    </p:extLst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3189"/>
      </p:ext>
    </p:extLst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3569"/>
      </p:ext>
    </p:extLst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69102"/>
      </p:ext>
    </p:extLst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9171"/>
      </p:ext>
    </p:extLst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213"/>
      </p:ext>
    </p:extLst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1652"/>
      </p:ext>
    </p:extLst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21711"/>
      </p:ext>
    </p:extLst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1EDB-F484-45AB-81E8-88E981E65F7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14819"/>
            <a:ext cx="4357718" cy="142876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Составила воспитатель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Завьялова Жанна Валерьевна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ГБДОУ № 60, </a:t>
            </a:r>
            <a:r>
              <a:rPr lang="ru-RU" sz="2000" dirty="0" smtClean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Санкт-Петербург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85728"/>
            <a:ext cx="36400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Насекомые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они?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златогуз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857653" cy="3190259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6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429132"/>
            <a:ext cx="8572528" cy="1857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Гусеница растёт, из отверстия на брюшке начинает выделять тонкую нить.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Этой нитью она обматывает себя,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превращаясь в куколку.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ages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3286148" cy="3071834"/>
          </a:xfrm>
          <a:prstGeom prst="ellipse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963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7984" y="3501008"/>
            <a:ext cx="3937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 большой цветной ковёр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Села эскадрилья.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То закроет, то откроет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Расписные крылья.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Голубка\Рабочий стол\Документы\Рисунки\Бабочки, стрекозы\08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51" y="714356"/>
            <a:ext cx="4190373" cy="3090925"/>
          </a:xfrm>
          <a:prstGeom prst="ellipse">
            <a:avLst/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7035246" y="78022"/>
            <a:ext cx="1671320" cy="1671320"/>
          </a:xfrm>
          <a:prstGeom prst="rect">
            <a:avLst/>
          </a:prstGeom>
        </p:spPr>
      </p:pic>
      <p:pic>
        <p:nvPicPr>
          <p:cNvPr id="5122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5429264"/>
            <a:ext cx="8572528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Наконец , из куколки вылупляется бабочка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diamond/>
      </p:transition>
    </mc:Choice>
    <mc:Fallback xmlns="">
      <p:transition spd="slow" advTm="2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358246" cy="4714884"/>
          </a:xfrm>
          <a:prstGeom prst="flowChartAlternateProcess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5143512"/>
            <a:ext cx="62105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Силач малютка-муравей</a:t>
            </a:r>
            <a:endParaRPr lang="ru-RU" sz="32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54" y="5929330"/>
            <a:ext cx="894334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переносит тяжести, в 10 раз больше собственного веса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27ff_45fb089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429683" cy="4500593"/>
          </a:xfrm>
          <a:prstGeom prst="flowChartAlternateProcess">
            <a:avLst/>
          </a:prstGeom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4572008"/>
            <a:ext cx="4801699" cy="2062103"/>
          </a:xfrm>
          <a:prstGeom prst="rect">
            <a:avLst/>
          </a:prstGeom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 лесу мурашки-муравьи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Живут своим трудом,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них обычаи свои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 муравейник - дом.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715304" cy="52149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5288340"/>
            <a:ext cx="4938980" cy="1569660"/>
          </a:xfrm>
          <a:prstGeom prst="rect">
            <a:avLst/>
          </a:prstGeom>
          <a:ln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Большая семья муравьёв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муравьиной царицей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Живут в муравейнике</a:t>
            </a: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5500702"/>
            <a:ext cx="571504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Пчёлка золотая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цветком </a:t>
            </a:r>
            <a:r>
              <a:rPr lang="ru-RU" sz="2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пархает</a:t>
            </a:r>
            <a:endParaRPr lang="ru-RU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7786742" cy="4572032"/>
          </a:xfrm>
          <a:prstGeom prst="cloud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257294_honey20wallpaper__yv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786182" cy="2917223"/>
          </a:xfrm>
          <a:prstGeom prst="hexagon">
            <a:avLst/>
          </a:prstGeom>
          <a:ln>
            <a:solidFill>
              <a:srgbClr val="FFFF00"/>
            </a:solidFill>
          </a:ln>
        </p:spPr>
      </p:pic>
      <p:pic>
        <p:nvPicPr>
          <p:cNvPr id="3" name="Рисунок 2" descr="honey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71547"/>
            <a:ext cx="3571900" cy="3071834"/>
          </a:xfrm>
          <a:prstGeom prst="hexagon">
            <a:avLst/>
          </a:prstGeom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5500702"/>
            <a:ext cx="678661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 душистый пьёт-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собирает мёд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071966" cy="3500462"/>
          </a:xfrm>
          <a:prstGeom prst="rect">
            <a:avLst/>
          </a:prstGeom>
        </p:spPr>
      </p:pic>
      <p:pic>
        <p:nvPicPr>
          <p:cNvPr id="3" name="Рисунок 2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714776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5500702"/>
            <a:ext cx="678661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Пчёлы живут  в ульях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 семьёй ,с маткой во главе.</a:t>
            </a:r>
            <a:endParaRPr lang="ru-RU" sz="2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72364" cy="4500570"/>
          </a:xfrm>
          <a:prstGeom prst="star32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2034" y="3995678"/>
            <a:ext cx="4071966" cy="2862322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Божья коровка, алая спинка,</a:t>
            </a:r>
            <a:br>
              <a:rPr lang="ru-RU" dirty="0" smtClean="0"/>
            </a:br>
            <a:r>
              <a:rPr lang="ru-RU" dirty="0" smtClean="0"/>
              <a:t>Уцепилась ловко коровка за травинку,</a:t>
            </a:r>
            <a:br>
              <a:rPr lang="ru-RU" dirty="0" smtClean="0"/>
            </a:br>
            <a:r>
              <a:rPr lang="ru-RU" dirty="0" smtClean="0"/>
              <a:t>Вверх неспешным ходом </a:t>
            </a:r>
            <a:br>
              <a:rPr lang="ru-RU" dirty="0" smtClean="0"/>
            </a:br>
            <a:r>
              <a:rPr lang="ru-RU" dirty="0" smtClean="0"/>
              <a:t>Ползет по стебельку</a:t>
            </a:r>
            <a:br>
              <a:rPr lang="ru-RU" dirty="0" smtClean="0"/>
            </a:br>
            <a:r>
              <a:rPr lang="ru-RU" dirty="0" smtClean="0"/>
              <a:t>К пахнущему медом</a:t>
            </a:r>
            <a:br>
              <a:rPr lang="ru-RU" dirty="0" smtClean="0"/>
            </a:br>
            <a:r>
              <a:rPr lang="ru-RU" dirty="0" smtClean="0"/>
              <a:t>Яркому цветку.</a:t>
            </a:r>
            <a:br>
              <a:rPr lang="ru-RU" dirty="0" smtClean="0"/>
            </a:br>
            <a:r>
              <a:rPr lang="ru-RU" dirty="0" smtClean="0"/>
              <a:t>Поедает быстро </a:t>
            </a:r>
            <a:br>
              <a:rPr lang="ru-RU" dirty="0" smtClean="0"/>
            </a:br>
            <a:r>
              <a:rPr lang="ru-RU" dirty="0" smtClean="0"/>
              <a:t>Коровка вредных тлей,</a:t>
            </a:r>
            <a:br>
              <a:rPr lang="ru-RU" dirty="0" smtClean="0"/>
            </a:br>
            <a:r>
              <a:rPr lang="ru-RU" dirty="0" smtClean="0"/>
              <a:t>И цветок душистый </a:t>
            </a:r>
            <a:br>
              <a:rPr lang="ru-RU" dirty="0" smtClean="0"/>
            </a:br>
            <a:r>
              <a:rPr lang="ru-RU" dirty="0" smtClean="0"/>
              <a:t>Спасибо скажет ей</a:t>
            </a:r>
            <a:endParaRPr lang="ru-RU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215370" cy="4286280"/>
          </a:xfrm>
          <a:prstGeom prst="wedgeRectCallou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5357826"/>
            <a:ext cx="717946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УШи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кузнечика находятся на ногах,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B20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поют кузнечики с помощью крыльев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FB20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r_nasekMi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1928802"/>
            <a:ext cx="5143536" cy="230832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  <a:prstDash val="dash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FF"/>
                </a:solidFill>
              </a:rPr>
              <a:t>Содержание</a:t>
            </a:r>
          </a:p>
          <a:p>
            <a:r>
              <a:rPr lang="ru-RU" sz="2400" b="1" i="1" dirty="0" smtClean="0">
                <a:solidFill>
                  <a:srgbClr val="FF00FF"/>
                </a:solidFill>
              </a:rPr>
              <a:t>1. Цели занятия</a:t>
            </a:r>
          </a:p>
          <a:p>
            <a:r>
              <a:rPr lang="ru-RU" sz="2400" b="1" i="1" dirty="0" smtClean="0">
                <a:solidFill>
                  <a:srgbClr val="FF00FF"/>
                </a:solidFill>
              </a:rPr>
              <a:t>  «Насекомые, какие они?»</a:t>
            </a:r>
          </a:p>
          <a:p>
            <a:r>
              <a:rPr lang="ru-RU" sz="2400" b="1" i="1" dirty="0" smtClean="0">
                <a:solidFill>
                  <a:srgbClr val="FF00FF"/>
                </a:solidFill>
              </a:rPr>
              <a:t>2. Материалы для занятия.</a:t>
            </a:r>
          </a:p>
          <a:p>
            <a:r>
              <a:rPr lang="ru-RU" sz="2400" b="1" i="1" dirty="0" smtClean="0">
                <a:solidFill>
                  <a:srgbClr val="FF00FF"/>
                </a:solidFill>
              </a:rPr>
              <a:t>3. Список  литературы.</a:t>
            </a:r>
          </a:p>
          <a:p>
            <a:r>
              <a:rPr lang="ru-RU" sz="2400" b="1" i="1" dirty="0" smtClean="0">
                <a:solidFill>
                  <a:srgbClr val="FF00FF"/>
                </a:solidFill>
              </a:rPr>
              <a:t>4. Дополнительный материал</a:t>
            </a:r>
          </a:p>
        </p:txBody>
      </p:sp>
      <p:sp>
        <p:nvSpPr>
          <p:cNvPr id="6" name="Капля 5"/>
          <p:cNvSpPr/>
          <p:nvPr/>
        </p:nvSpPr>
        <p:spPr>
          <a:xfrm>
            <a:off x="7596336" y="4509120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929198"/>
            <a:ext cx="3071834" cy="1323439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Попрыгунья Стрекоза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Лето красное пропела;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Оглянуться не успела,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Как зима катит в глаза. 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0261565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285992"/>
            <a:ext cx="3571900" cy="2214578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2524125" cy="18097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mages (2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57200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images (3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4786322"/>
            <a:ext cx="2495550" cy="182880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 descr="images (3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285728"/>
            <a:ext cx="2466975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стрекоз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85728"/>
            <a:ext cx="2590800" cy="1762125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images (3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5" y="2357430"/>
            <a:ext cx="2571736" cy="1847850"/>
          </a:xfrm>
          <a:prstGeom prst="foldedCorner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203_347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4786346" cy="3643314"/>
          </a:xfrm>
          <a:prstGeom prst="flowChartConnector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173203_347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143116"/>
            <a:ext cx="5000628" cy="3786190"/>
          </a:xfrm>
          <a:prstGeom prst="flowChartConnector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214950"/>
            <a:ext cx="90011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Стрекоза –глазастое животное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её огромные глаза облегают голову почти со всех сторон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помогают высматривать добычу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643865" cy="4357718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4786322"/>
            <a:ext cx="664373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её длинное тело,</a:t>
            </a:r>
          </a:p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словно руль, </a:t>
            </a:r>
          </a:p>
          <a:p>
            <a:pPr algn="ctr"/>
            <a:r>
              <a:rPr lang="ru-RU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помогает сохранить нужное направление в полёте</a:t>
            </a:r>
            <a:endParaRPr lang="ru-RU" sz="28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929066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Используемая литература</a:t>
            </a:r>
            <a:r>
              <a:rPr lang="en-US" sz="1600" b="1" i="1" dirty="0" smtClean="0"/>
              <a:t>:</a:t>
            </a:r>
            <a:endParaRPr lang="ru-RU" sz="1600" b="1" i="1" dirty="0" smtClean="0"/>
          </a:p>
          <a:p>
            <a:r>
              <a:rPr lang="ru-RU" sz="1600" b="1" i="1" dirty="0" smtClean="0"/>
              <a:t>Насекомые. Какие они? Книга для воспитателей, гувернеров и родителей. - М.: «Издательство ГНОМ и Д» 2005. </a:t>
            </a:r>
          </a:p>
          <a:p>
            <a:endParaRPr lang="en-US" sz="1600" b="1" i="1" dirty="0"/>
          </a:p>
          <a:p>
            <a:r>
              <a:rPr lang="ru-RU" sz="1600" b="1" i="1" dirty="0"/>
              <a:t>П. Р. Ляхов, Г. Ю. Любарский. Энциклопедия «Я познаю мир». Насекомые. </a:t>
            </a:r>
            <a:r>
              <a:rPr lang="ru-RU" sz="1600" b="1" i="1" dirty="0" err="1"/>
              <a:t>Астрель</a:t>
            </a:r>
            <a:r>
              <a:rPr lang="ru-RU" sz="1600" b="1" i="1" dirty="0"/>
              <a:t>, </a:t>
            </a:r>
            <a:r>
              <a:rPr lang="ru-RU" sz="1600" b="1" i="1" dirty="0" err="1"/>
              <a:t>Транзиткнига</a:t>
            </a:r>
            <a:r>
              <a:rPr lang="ru-RU" sz="1600" b="1" i="1" dirty="0"/>
              <a:t>, Москва , 2006 г.</a:t>
            </a:r>
            <a:endParaRPr lang="en-US" sz="1600" b="1" i="1" dirty="0"/>
          </a:p>
          <a:p>
            <a:endParaRPr lang="ru-RU" sz="1600" b="1" i="1" dirty="0"/>
          </a:p>
          <a:p>
            <a:r>
              <a:rPr lang="ru-RU" sz="1600" b="1" i="1" dirty="0"/>
              <a:t>В презентации использованы материалы</a:t>
            </a:r>
            <a:r>
              <a:rPr lang="en-US" sz="1600" b="1" i="1" dirty="0"/>
              <a:t> </a:t>
            </a:r>
            <a:r>
              <a:rPr lang="ru-RU" sz="1600" b="1" i="1" dirty="0"/>
              <a:t>с сайтов</a:t>
            </a:r>
            <a:r>
              <a:rPr lang="en-US" sz="1600" b="1" i="1" dirty="0"/>
              <a:t>:</a:t>
            </a:r>
          </a:p>
          <a:p>
            <a:r>
              <a:rPr lang="en-US" sz="1600" b="1" i="1" dirty="0"/>
              <a:t>http://images.yandex.ru</a:t>
            </a:r>
            <a:r>
              <a:rPr lang="ru-RU" sz="1600" b="1" i="1" dirty="0"/>
              <a:t>, </a:t>
            </a:r>
            <a:r>
              <a:rPr lang="en-US" sz="1600" b="1" i="1" dirty="0"/>
              <a:t>http://vospitatel.com.ua/category/priroda.html</a:t>
            </a:r>
            <a:endParaRPr lang="ru-RU" sz="1600" b="1" i="1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cdf0d22dd1540093e28310735fc09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572560" cy="5643602"/>
          </a:xfrm>
          <a:prstGeom prst="flowChartAlternateProcess">
            <a:avLst/>
          </a:prstGeom>
          <a:ln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5364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Дополнительные материалы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3"/>
            <a:ext cx="8215370" cy="5632311"/>
          </a:xfrm>
          <a:prstGeom prst="rect">
            <a:avLst/>
          </a:prstGeom>
          <a:ln>
            <a:prstDash val="sysDot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1.</a:t>
            </a:r>
            <a:r>
              <a:rPr lang="ru-RU" sz="2000" dirty="0" smtClean="0">
                <a:solidFill>
                  <a:srgbClr val="C00000"/>
                </a:solidFill>
              </a:rPr>
              <a:t> Покрытие из иголок и веточек. Защищает жилище от превратностей погоды, ремонтируется и обновляется рабочими муравьями.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2.</a:t>
            </a:r>
            <a:r>
              <a:rPr lang="ru-RU" sz="2000" dirty="0" smtClean="0">
                <a:solidFill>
                  <a:srgbClr val="C00000"/>
                </a:solidFill>
              </a:rPr>
              <a:t> "Солярий" - камера, нагреваемая лучами солнца. Весной обитатели забегают сюда погреться.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3.</a:t>
            </a:r>
            <a:r>
              <a:rPr lang="ru-RU" sz="2000" dirty="0" smtClean="0">
                <a:solidFill>
                  <a:srgbClr val="C00000"/>
                </a:solidFill>
              </a:rPr>
              <a:t> Один из входов. Охраняется солдатами. Служит вентиляционным каналом.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4.</a:t>
            </a:r>
            <a:r>
              <a:rPr lang="ru-RU" sz="2000" dirty="0" smtClean="0">
                <a:solidFill>
                  <a:srgbClr val="C00000"/>
                </a:solidFill>
              </a:rPr>
              <a:t> "Кладбище". Сюда рабочие муравьи относят умерших собратьев и мусор.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5.</a:t>
            </a:r>
            <a:r>
              <a:rPr lang="ru-RU" sz="2000" dirty="0" smtClean="0">
                <a:solidFill>
                  <a:srgbClr val="C00000"/>
                </a:solidFill>
              </a:rPr>
              <a:t> Зимовальная камера. Насекомые собираются здесь, чтобы пережить холода в состоянии </a:t>
            </a:r>
            <a:r>
              <a:rPr lang="ru-RU" sz="2000" dirty="0" err="1" smtClean="0">
                <a:solidFill>
                  <a:srgbClr val="C00000"/>
                </a:solidFill>
              </a:rPr>
              <a:t>полуспячки</a:t>
            </a:r>
            <a:r>
              <a:rPr lang="ru-RU" sz="2000" dirty="0" smtClean="0">
                <a:solidFill>
                  <a:srgbClr val="C00000"/>
                </a:solidFill>
              </a:rPr>
              <a:t>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6.</a:t>
            </a:r>
            <a:r>
              <a:rPr lang="ru-RU" sz="2000" dirty="0" smtClean="0">
                <a:solidFill>
                  <a:srgbClr val="C00000"/>
                </a:solidFill>
              </a:rPr>
              <a:t> "Хлебный амбар". Здесь муравьи хранят зерна.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7.</a:t>
            </a:r>
            <a:r>
              <a:rPr lang="ru-RU" sz="2000" dirty="0" smtClean="0">
                <a:solidFill>
                  <a:srgbClr val="C00000"/>
                </a:solidFill>
              </a:rPr>
              <a:t> Царская камера, где живет матка, откладывающая до полутора тысяч яиц в день. За ней ухаживают рабочие муравьи.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8.</a:t>
            </a:r>
            <a:r>
              <a:rPr lang="ru-RU" sz="2000" dirty="0" smtClean="0">
                <a:solidFill>
                  <a:srgbClr val="C00000"/>
                </a:solidFill>
              </a:rPr>
              <a:t> Камеры с яйцами, личинками и куколками.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9.</a:t>
            </a:r>
            <a:r>
              <a:rPr lang="ru-RU" sz="2000" dirty="0" smtClean="0">
                <a:solidFill>
                  <a:srgbClr val="C00000"/>
                </a:solidFill>
              </a:rPr>
              <a:t> "Коровник", где муравьи содержат тлей.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10.</a:t>
            </a:r>
            <a:r>
              <a:rPr lang="ru-RU" sz="2000" dirty="0" smtClean="0">
                <a:solidFill>
                  <a:srgbClr val="C00000"/>
                </a:solidFill>
              </a:rPr>
              <a:t> "Мясная кладовка", куда фуражиры приносят гусениц и другую добычу. 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07223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/>
              <a:t> Цели занятия  по теме: «Насекомые. Какие они?»  </a:t>
            </a:r>
            <a:br>
              <a:rPr lang="ru-RU" sz="2400" b="1" dirty="0" smtClean="0"/>
            </a:br>
            <a:r>
              <a:rPr lang="ru-RU" sz="2000" dirty="0" err="1" smtClean="0"/>
              <a:t>ОБРАЗОВАТЕЛЬНЫЕ:Расширять</a:t>
            </a:r>
            <a:r>
              <a:rPr lang="ru-RU" sz="2000" dirty="0" smtClean="0"/>
              <a:t> и закреплять знания детей о насекомых, вводить в активный словарь детей обобщающее понятие «насекомые». Продолжать упражнять в составлении предложений разных конструкций с использованием союза потому - что. Продолжать учить составлять небольшой рассказ по серии картин.</a:t>
            </a:r>
            <a:br>
              <a:rPr lang="ru-RU" sz="2000" dirty="0" smtClean="0"/>
            </a:br>
            <a:r>
              <a:rPr lang="ru-RU" sz="2000" dirty="0" smtClean="0"/>
              <a:t>ВОСПИТАТЕЛЬНЫЕ:</a:t>
            </a:r>
            <a:br>
              <a:rPr lang="ru-RU" sz="2000" dirty="0" smtClean="0"/>
            </a:br>
            <a:r>
              <a:rPr lang="ru-RU" sz="2000" dirty="0" smtClean="0"/>
              <a:t>Воспитывать  доброе отношение к маленьким соседям по планете.</a:t>
            </a:r>
            <a:br>
              <a:rPr lang="ru-RU" sz="2000" dirty="0" smtClean="0"/>
            </a:br>
            <a:r>
              <a:rPr lang="ru-RU" sz="2000" dirty="0" smtClean="0"/>
              <a:t>РАЗВИВАЮЩИЕ:</a:t>
            </a:r>
            <a:br>
              <a:rPr lang="ru-RU" sz="2000" dirty="0" smtClean="0"/>
            </a:br>
            <a:r>
              <a:rPr lang="ru-RU" sz="2000" dirty="0" smtClean="0"/>
              <a:t>Развивать зрительную и слуховую память.</a:t>
            </a:r>
            <a:br>
              <a:rPr lang="ru-RU" sz="2000" dirty="0" smtClean="0"/>
            </a:br>
            <a:r>
              <a:rPr lang="ru-RU" sz="2000" dirty="0" smtClean="0"/>
              <a:t>Активизировать, обогащать словарный запас детей по теме.</a:t>
            </a:r>
            <a:br>
              <a:rPr lang="ru-RU" sz="2000" dirty="0" smtClean="0"/>
            </a:br>
            <a:r>
              <a:rPr lang="ru-RU" sz="2000" dirty="0" smtClean="0"/>
              <a:t>Развивать связную речь.</a:t>
            </a:r>
            <a:br>
              <a:rPr lang="ru-RU" sz="2000" dirty="0" smtClean="0"/>
            </a:br>
            <a:r>
              <a:rPr lang="ru-RU" sz="2000" dirty="0" smtClean="0"/>
              <a:t>Развивать образность речи.</a:t>
            </a:r>
            <a:br>
              <a:rPr lang="ru-RU" sz="2000" dirty="0" smtClean="0"/>
            </a:br>
            <a:r>
              <a:rPr lang="ru-RU" sz="2000" dirty="0" smtClean="0"/>
              <a:t> Развивать словесно-логическое мышление детей, умение устанавливать причинно-следственные связи, рассуждать, делать выводы, исключать четвертый лишний предмет с обоснованием своего ответа.</a:t>
            </a:r>
            <a:br>
              <a:rPr lang="ru-RU" sz="2000" dirty="0" smtClean="0"/>
            </a:br>
            <a:r>
              <a:rPr lang="ru-RU" sz="2000" dirty="0" smtClean="0"/>
              <a:t>Продолжать учить отгадывать загадки и обосновывать свою отгадку.</a:t>
            </a:r>
            <a:br>
              <a:rPr lang="ru-RU" sz="2000" dirty="0" smtClean="0"/>
            </a:br>
            <a:r>
              <a:rPr lang="ru-RU" sz="2000" dirty="0" smtClean="0"/>
              <a:t>Развивать общую моторику, координацию.</a:t>
            </a:r>
            <a:br>
              <a:rPr lang="ru-RU" sz="2000" dirty="0" smtClean="0"/>
            </a:br>
            <a:r>
              <a:rPr lang="ru-RU" sz="2000" dirty="0" smtClean="0"/>
              <a:t>Продолжать учить группировать предметы по основным признакам.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428892" cy="15716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му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466975" cy="184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ж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2428892" cy="1728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стрекоз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57166"/>
            <a:ext cx="2590800" cy="1762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57166"/>
            <a:ext cx="2466975" cy="18478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images (1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285992"/>
            <a:ext cx="2419350" cy="1885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загруженное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2428868"/>
            <a:ext cx="2581275" cy="1771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images (16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4286257"/>
            <a:ext cx="2500315" cy="17859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786050" y="4572008"/>
            <a:ext cx="3571900" cy="22510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Насекомые-это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самая большая группа животных, которые обитают  на Земле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0636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5143512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Они называются так потому 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что у многих из них,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словно глубокими  насечками,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ело разделено на несколько частей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3500462" cy="3500462"/>
          </a:xfrm>
          <a:prstGeom prst="teardrop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928670"/>
            <a:ext cx="3286148" cy="3429024"/>
          </a:xfrm>
          <a:prstGeom prst="foldedCorner">
            <a:avLst/>
          </a:prstGeom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5072074"/>
            <a:ext cx="6848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насекомых три пары ног.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две пары крыльев и усики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193">
            <a:off x="6994129" y="306514"/>
            <a:ext cx="1843605" cy="1843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36">
            <a:off x="1490603" y="5032734"/>
            <a:ext cx="1570405" cy="15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8424936" cy="126527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42980"/>
              </a:avLst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Бабочки</a:t>
            </a:r>
            <a:endParaRPr lang="ru-RU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4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10527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28992" y="5286388"/>
            <a:ext cx="4794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Бабочки различаются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окраской  И формой крыльев,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размерами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05893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643446"/>
            <a:ext cx="8572528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Бабочки откладывают яйца на растения.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Голубка\Рабочий стол\личинки гусен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001056" cy="3533008"/>
          </a:xfrm>
          <a:prstGeom prst="plaque">
            <a:avLst/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6121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латог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3"/>
            <a:ext cx="8143932" cy="4071966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5000636"/>
            <a:ext cx="7929618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Из яиц вылупляются гусеницы. </a:t>
            </a: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295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                      Цели занятия  по теме: «Насекомые. Какие они?»   ОБРАЗОВАТЕЛЬНЫЕ:Расширять и закреплять знания детей о насекомых, вводить в активный словарь детей обобщающее понятие «насекомые». Продолжать упражнять в составлении предложений разных конструкций с использованием союза потому - что. Продолжать учить составлять небольшой рассказ по серии картин. ВОСПИТАТЕЛЬНЫЕ: Воспитывать  доброе отношение к маленьким соседям по планете. РАЗВИВАЮЩИЕ: Развивать зрительную и слуховую память. Активизировать, обогащать словарный запас детей по теме. Развивать связную речь. Развивать образность речи.  Развивать словесно-логическое мышление детей, умение устанавливать причинно-следственные связи, рассуждать, делать выводы, исключать четвертый лишний предмет с обоснованием своего ответа. Продолжать учить отгадывать загадки и обосновывать свою отгадку. Развивать общую моторику, координацию. Продолжать учить группировать предметы по основным признакам.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Завьялова Жанна Валерьевна</dc:creator>
  <cp:lastModifiedBy>lolik</cp:lastModifiedBy>
  <cp:revision>209</cp:revision>
  <dcterms:created xsi:type="dcterms:W3CDTF">2012-04-02T09:19:30Z</dcterms:created>
  <dcterms:modified xsi:type="dcterms:W3CDTF">2015-09-30T05:41:46Z</dcterms:modified>
</cp:coreProperties>
</file>